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1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67" r:id="rId14"/>
    <p:sldId id="268" r:id="rId15"/>
    <p:sldId id="269" r:id="rId16"/>
    <p:sldId id="270" r:id="rId17"/>
    <p:sldId id="271" r:id="rId18"/>
    <p:sldId id="272" r:id="rId19"/>
    <p:sldId id="280" r:id="rId20"/>
    <p:sldId id="273" r:id="rId21"/>
    <p:sldId id="274" r:id="rId22"/>
    <p:sldId id="278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  <a:srgbClr val="0440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2"/>
    <p:restoredTop sz="68758"/>
  </p:normalViewPr>
  <p:slideViewPr>
    <p:cSldViewPr snapToGrid="0" snapToObjects="1">
      <p:cViewPr varScale="1">
        <p:scale>
          <a:sx n="87" d="100"/>
          <a:sy n="87" d="100"/>
        </p:scale>
        <p:origin x="127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1" Type="http://schemas.openxmlformats.org/officeDocument/2006/relationships/slide" Target="slides/slide20.xml"/><Relationship Id="rId3" Type="http://schemas.openxmlformats.org/officeDocument/2006/relationships/slide" Target="slides/slide2.xml"/><Relationship Id="rId34" Type="http://schemas.openxmlformats.org/officeDocument/2006/relationships/customXml" Target="../customXml/item3.xml"/><Relationship Id="rId25" Type="http://schemas.openxmlformats.org/officeDocument/2006/relationships/slide" Target="slides/slide2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33" Type="http://schemas.openxmlformats.org/officeDocument/2006/relationships/customXml" Target="../customXml/item2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slide" Target="slides/slide23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2" Type="http://schemas.openxmlformats.org/officeDocument/2006/relationships/customXml" Target="../customXml/item1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9" Type="http://schemas.openxmlformats.org/officeDocument/2006/relationships/slide" Target="slides/slide8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3AFEE-7F14-C749-B7ED-6AB6EFA90555}" type="datetimeFigureOut">
              <a:rPr lang="en-US" smtClean="0"/>
              <a:t>9/7/16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F0ADB-9F96-A94B-B57D-2C62BDE04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90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012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lang="en-US" baseline="0" dirty="0" smtClean="0"/>
              <a:t>They do not need to SHOW you these items, just need to know one or the other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someone leaves 3 blank, they may be asked to provide either a photo or non-photo ID when they present to vote for the first time.  This is only in the event the County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Board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Elections is unable to verify their identity or address from the information provided on the form during the registration process. 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nonphoto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ID can be a current bank statement, utility bill, or any government document with the person’s name and current address.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04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“have you lived here for</a:t>
            </a:r>
            <a:r>
              <a:rPr lang="en-US" sz="1200" b="0" i="0" u="none" strike="noStrike" cap="none" baseline="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30 days or more ….prior to election day” – you can leave this blank</a:t>
            </a:r>
          </a:p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”Do you receive mail here?”</a:t>
            </a:r>
          </a:p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baseline="0" dirty="0" smtClean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COLLEGE STUDENTS – SEE NEXT SLIDE</a:t>
            </a:r>
          </a:p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When registering students living on campus, please ask them to be as specific as possible with their physical address. Some precinct or office lines split campus buildings. </a:t>
            </a: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1028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When registering students living on campus, please ask them to be as specific as possible with their physical address. Some precinct or office lines split campus buildings. </a:t>
            </a: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177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Mailing address does not have to be in NC</a:t>
            </a: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864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558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FYI:</a:t>
            </a:r>
          </a:p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Affiliated voters are required to vote the ballot for their party during a partisan primary.  </a:t>
            </a:r>
          </a:p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Unaffiliated voters can choose either party’s ballot during a partisan primary. </a:t>
            </a: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67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16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663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922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3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087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5077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703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62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205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If someone does not want to register, respect their wish and do not press them.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They may have a reason they want to keep private. For example, they may still be serving a felony</a:t>
            </a:r>
            <a:r>
              <a:rPr lang="en-US" sz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 sentence, or may not be a citizen.</a:t>
            </a:r>
            <a:endParaRPr lang="en-US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3122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Hospital employees know that their ability to offer critical services, like 24/7 emergency care, wellness services, and acute care for all, is tied to the work of elected leaders in Washington and in Raleigh.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Today, there are a number of key legislative issues that have the potential to impact access to patient care and support in communities across NC, and your ability as a hospital employee to care for your community.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to keep policy-makers’ attention, they need to know we’re engaged.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91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3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Everyone</a:t>
            </a:r>
            <a:r>
              <a:rPr lang="en-US" sz="1000" b="0" i="0" u="none" strike="noStrike" cap="none" baseline="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by now has heard we had ID, then we didn’t. WE had registration at early voting, then it was gone, then back. Well, here’s the current rules! </a:t>
            </a:r>
            <a:endParaRPr lang="en-US" sz="1000" b="0" i="0" u="none" strike="noStrike" cap="none" baseline="0" dirty="0" smtClean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120000"/>
              </a:lnSpc>
              <a:spcBef>
                <a:spcPts val="420"/>
              </a:spcBef>
              <a:buNone/>
            </a:pPr>
            <a:endParaRPr lang="en-US" sz="1000" dirty="0" smtClean="0">
              <a:solidFill>
                <a:srgbClr val="0000FF"/>
              </a:solidFill>
              <a:latin typeface="Arial" charset="0"/>
              <a:ea typeface="Arial" charset="0"/>
              <a:cs typeface="Arial" charset="0"/>
            </a:endParaRPr>
          </a:p>
          <a:p>
            <a:pPr marL="0" lvl="0" indent="0">
              <a:lnSpc>
                <a:spcPct val="120000"/>
              </a:lnSpc>
              <a:spcBef>
                <a:spcPts val="420"/>
              </a:spcBef>
              <a:buNone/>
            </a:pPr>
            <a:r>
              <a:rPr lang="en-US" sz="1000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What does this mean?</a:t>
            </a:r>
          </a:p>
          <a:p>
            <a:pPr>
              <a:lnSpc>
                <a:spcPct val="120000"/>
              </a:lnSpc>
              <a:spcBef>
                <a:spcPts val="420"/>
              </a:spcBef>
            </a:pP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charset="0"/>
                <a:ea typeface="Arial" charset="0"/>
                <a:cs typeface="Arial" charset="0"/>
              </a:rPr>
              <a:t>The ruling prohibits NC from requiring photo ID, including for the November 2016 general election. </a:t>
            </a:r>
          </a:p>
          <a:p>
            <a:pPr>
              <a:lnSpc>
                <a:spcPct val="120000"/>
              </a:lnSpc>
              <a:spcBef>
                <a:spcPts val="420"/>
              </a:spcBef>
            </a:pP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charset="0"/>
                <a:ea typeface="Arial" charset="0"/>
                <a:cs typeface="Arial" charset="0"/>
              </a:rPr>
              <a:t>It restores the week of early voting. (starting Oct. 20) – Previously there were only 10 days of early voting,</a:t>
            </a:r>
            <a:r>
              <a:rPr lang="en-US" sz="10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charset="0"/>
                <a:ea typeface="Arial" charset="0"/>
                <a:cs typeface="Arial" charset="0"/>
              </a:rPr>
              <a:t> now 17 (locations &amp; dates depend on county)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highlight>
                <a:srgbClr val="FFFFFF"/>
              </a:highlight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420"/>
              </a:spcBef>
            </a:pP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charset="0"/>
                <a:ea typeface="Arial" charset="0"/>
                <a:cs typeface="Arial" charset="0"/>
              </a:rPr>
              <a:t>It restores pre-registration for 16- and 17-year-olds.</a:t>
            </a:r>
          </a:p>
          <a:p>
            <a:pPr>
              <a:lnSpc>
                <a:spcPct val="120000"/>
              </a:lnSpc>
              <a:spcBef>
                <a:spcPts val="420"/>
              </a:spcBef>
            </a:pP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charset="0"/>
                <a:ea typeface="Arial" charset="0"/>
                <a:cs typeface="Arial" charset="0"/>
              </a:rPr>
              <a:t>It ensures that same-day registration and out-of-precinct voting will remain in effect.</a:t>
            </a:r>
          </a:p>
          <a:p>
            <a:pPr>
              <a:lnSpc>
                <a:spcPct val="120000"/>
              </a:lnSpc>
              <a:spcBef>
                <a:spcPts val="420"/>
              </a:spcBef>
            </a:pP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highlight>
                <a:srgbClr val="FFFFFF"/>
              </a:highlight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420"/>
              </a:spcBef>
            </a:pP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charset="0"/>
                <a:ea typeface="Arial" charset="0"/>
                <a:cs typeface="Arial" charset="0"/>
              </a:rPr>
              <a:t>300,000</a:t>
            </a:r>
            <a:r>
              <a:rPr lang="en-US" sz="10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charset="0"/>
                <a:ea typeface="Arial" charset="0"/>
                <a:cs typeface="Arial" charset="0"/>
              </a:rPr>
              <a:t> people in NC voted this way in 2008!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highlight>
                <a:srgbClr val="FFFFFF"/>
              </a:highlight>
              <a:latin typeface="Arial" charset="0"/>
              <a:ea typeface="Arial" charset="0"/>
              <a:cs typeface="Arial" charset="0"/>
            </a:endParaRPr>
          </a:p>
          <a:p>
            <a:r>
              <a:rPr lang="en-US" sz="1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•Over 52,000 out-of-precinct provisional ballots (on Election Day) were cast and counted .</a:t>
            </a:r>
          </a:p>
          <a:p>
            <a:r>
              <a:rPr lang="en-US" sz="1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•Over 250,000 people used same day registration during early voting, over half of them were </a:t>
            </a:r>
            <a:r>
              <a:rPr lang="en-US" sz="10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first time voters. </a:t>
            </a:r>
            <a:endParaRPr lang="en-US" sz="1000" b="0" i="0" u="none" strike="noStrike" cap="none" dirty="0" smtClean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000" b="0" i="0" u="none" strike="noStrike" cap="none" baseline="0" dirty="0" smtClean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 baseline="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There </a:t>
            </a:r>
            <a:r>
              <a:rPr lang="en-US" sz="1000" b="0" i="0" u="none" strike="noStrike" cap="none" baseline="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is still no straight ticket voting, but that was unchallenged.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000" b="0" i="0" u="none" strike="noStrike" cap="none" baseline="0" dirty="0" smtClean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53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Any change</a:t>
            </a:r>
            <a:r>
              <a:rPr lang="en-US" sz="1200" b="0" i="0" u="none" strike="noStrike" cap="none" baseline="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in address, name, party – they need to re-register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There is no “online” way to register to vote – Must sign and mail in form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Do not register people for other states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baseline="0" dirty="0" smtClean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04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Why vote early? </a:t>
            </a:r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Bad weather – it could rain on Election Day!</a:t>
            </a:r>
          </a:p>
          <a:p>
            <a:pPr marL="800100" marR="0" lvl="1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Avoid the rush and long lines on Election Day</a:t>
            </a:r>
          </a:p>
          <a:p>
            <a:pPr marL="800100" marR="0" lvl="1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Avoid missing work and losing pay – </a:t>
            </a:r>
            <a:r>
              <a:rPr lang="en-US" dirty="0" smtClean="0"/>
              <a:t>vote on the weekends during </a:t>
            </a:r>
            <a:r>
              <a:rPr lang="en-US" sz="1200" b="0" i="0" u="none" strike="noStrike" cap="none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early voting! </a:t>
            </a:r>
          </a:p>
          <a:p>
            <a:pPr marL="800100" marR="0" lvl="1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dirty="0" smtClean="0"/>
              <a:t>You</a:t>
            </a:r>
            <a:r>
              <a:rPr lang="en-US" sz="1200" b="0" i="0" u="none" strike="noStrike" cap="none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won’t forget to vote until it’s too late! </a:t>
            </a:r>
          </a:p>
          <a:p>
            <a:pPr marL="800100" marR="0" lvl="1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Any problems with </a:t>
            </a:r>
            <a:r>
              <a:rPr lang="en-US" dirty="0" smtClean="0"/>
              <a:t>your</a:t>
            </a:r>
            <a:r>
              <a:rPr lang="en-US" sz="1200" b="0" i="0" u="none" strike="noStrike" cap="none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registration or address can be corrected during Early Voting. No changes are allowed on Election Day.</a:t>
            </a:r>
          </a:p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037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56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F0ADB-9F96-A94B-B57D-2C62BDE04D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94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37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4454-80C1-6B49-A57E-765AFDA5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3257" y="458890"/>
            <a:ext cx="8229600" cy="64031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3257" y="1494060"/>
            <a:ext cx="8229600" cy="4632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0352" y="6222211"/>
            <a:ext cx="3619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F57B4454-80C1-6B49-A57E-765AFDA514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099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500" b="1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595959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595959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595959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95959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95959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tif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www.ncha.org/advocacy/grassroots-advocacy/grassroots-coordinators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www.ncha.org/advocacy/grassroots-advocacy/grassroots-coordinators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ncha-my.sharepoint.com/personal/mschribman_ncha_org/_layouts/15/guestaccess.aspx?guestaccesstoken=r6H6JFWVsn63RFGvlhIAPqNa7J1TfKmqTzAo+mSbp+E=&amp;docid=0c90c902f1e1b42c3929a388366d175a1&amp;rev=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4212426" y="1042850"/>
            <a:ext cx="4641047" cy="1228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4000" b="1" dirty="0" smtClean="0">
                <a:solidFill>
                  <a:srgbClr val="9E0000"/>
                </a:solidFill>
                <a:effectLst>
                  <a:outerShdw dist="38100" dir="2700000" algn="tl" rotWithShape="0">
                    <a:srgbClr val="044053">
                      <a:alpha val="40000"/>
                    </a:srgbClr>
                  </a:outerShdw>
                </a:effectLst>
                <a:ea typeface="ＭＳ Ｐゴシック" pitchFamily="-107" charset="-128"/>
                <a:cs typeface="ＭＳ Ｐゴシック" pitchFamily="-107" charset="-128"/>
              </a:rPr>
              <a:t>2016 Volunteer Training</a:t>
            </a:r>
          </a:p>
          <a:p>
            <a:pPr marL="0" indent="0">
              <a:buFont typeface="Arial"/>
              <a:buNone/>
            </a:pPr>
            <a:endParaRPr lang="en-US" sz="2000" i="1" dirty="0">
              <a:solidFill>
                <a:srgbClr val="9E0000"/>
              </a:solidFill>
              <a:effectLst>
                <a:outerShdw dist="38100" dir="2700000" algn="tl" rotWithShape="0">
                  <a:srgbClr val="044053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212426" y="2314892"/>
            <a:ext cx="4931574" cy="20172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500" b="1" dirty="0" smtClean="0">
                <a:solidFill>
                  <a:srgbClr val="044053"/>
                </a:solidFill>
                <a:effectLst>
                  <a:outerShdw dist="38100" dir="2700000" algn="tl" rotWithShape="0">
                    <a:srgbClr val="044053">
                      <a:alpha val="40000"/>
                    </a:srgbClr>
                  </a:outerShdw>
                </a:effectLst>
                <a:ea typeface="ＭＳ Ｐゴシック" pitchFamily="-107" charset="-128"/>
                <a:cs typeface="ＭＳ Ｐゴシック" pitchFamily="-107" charset="-128"/>
              </a:rPr>
              <a:t>For NC Voter Registration Drives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436375" y="4114800"/>
            <a:ext cx="5268090" cy="20352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800" b="1" i="1" dirty="0" smtClean="0">
                <a:solidFill>
                  <a:srgbClr val="C00000"/>
                </a:solidFill>
                <a:effectLst>
                  <a:outerShdw dist="38100" dir="2700000" algn="tl" rotWithShape="0">
                    <a:srgbClr val="044053">
                      <a:alpha val="40000"/>
                    </a:srgbClr>
                  </a:outerShdw>
                </a:effectLst>
                <a:ea typeface="ＭＳ Ｐゴシック" pitchFamily="-107" charset="-128"/>
                <a:cs typeface="ＭＳ Ｐゴシック" pitchFamily="-107" charset="-128"/>
              </a:rPr>
              <a:t>Sept. 7, 2016</a:t>
            </a:r>
          </a:p>
          <a:p>
            <a:pPr marL="0" indent="0" algn="r">
              <a:buNone/>
            </a:pPr>
            <a:r>
              <a:rPr lang="en-US" sz="1800" b="1" i="1" dirty="0" smtClean="0">
                <a:solidFill>
                  <a:srgbClr val="C00000"/>
                </a:solidFill>
                <a:effectLst>
                  <a:outerShdw dist="38100" dir="2700000" algn="tl" rotWithShape="0">
                    <a:srgbClr val="044053">
                      <a:alpha val="40000"/>
                    </a:srgbClr>
                  </a:outerShdw>
                </a:effectLst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sz="1800" b="1" i="1" dirty="0" smtClean="0">
                <a:solidFill>
                  <a:srgbClr val="C00000"/>
                </a:solidFill>
                <a:effectLst>
                  <a:outerShdw dist="38100" dir="2700000" algn="tl" rotWithShape="0">
                    <a:srgbClr val="044053">
                      <a:alpha val="40000"/>
                    </a:srgbClr>
                  </a:outerShdw>
                </a:effectLst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sz="1800" b="1" dirty="0" smtClean="0">
                <a:solidFill>
                  <a:srgbClr val="044053"/>
                </a:solidFill>
                <a:effectLst>
                  <a:outerShdw dist="38100" dir="2700000" algn="tl" rotWithShape="0">
                    <a:srgbClr val="044053">
                      <a:alpha val="40000"/>
                    </a:srgbClr>
                  </a:outerShdw>
                </a:effectLst>
                <a:ea typeface="ＭＳ Ｐゴシック" pitchFamily="-107" charset="-128"/>
                <a:cs typeface="ＭＳ Ｐゴシック" pitchFamily="-107" charset="-128"/>
              </a:rPr>
              <a:t>Emily Roland</a:t>
            </a:r>
            <a:r>
              <a:rPr lang="en-US" sz="1800" dirty="0" smtClean="0">
                <a:solidFill>
                  <a:srgbClr val="044053"/>
                </a:solidFill>
                <a:effectLst>
                  <a:outerShdw dist="38100" dir="2700000" algn="tl" rotWithShape="0">
                    <a:srgbClr val="044053">
                      <a:alpha val="40000"/>
                    </a:srgbClr>
                  </a:outerShdw>
                </a:effectLst>
                <a:ea typeface="ＭＳ Ｐゴシック" pitchFamily="-107" charset="-128"/>
                <a:cs typeface="ＭＳ Ｐゴシック" pitchFamily="-107" charset="-128"/>
              </a:rPr>
              <a:t>, Member Advocacy Coordinator </a:t>
            </a:r>
            <a:r>
              <a:rPr lang="en-US" sz="1800" b="1" dirty="0" smtClean="0">
                <a:solidFill>
                  <a:srgbClr val="044053"/>
                </a:solidFill>
                <a:effectLst>
                  <a:outerShdw dist="38100" dir="2700000" algn="tl" rotWithShape="0">
                    <a:srgbClr val="044053">
                      <a:alpha val="40000"/>
                    </a:srgbClr>
                  </a:outerShdw>
                </a:effectLst>
                <a:ea typeface="ＭＳ Ｐゴシック" pitchFamily="-107" charset="-128"/>
                <a:cs typeface="ＭＳ Ｐゴシック" pitchFamily="-107" charset="-128"/>
              </a:rPr>
              <a:t>NCHA</a:t>
            </a:r>
          </a:p>
          <a:p>
            <a:pPr marL="0" indent="0" algn="r">
              <a:buNone/>
            </a:pPr>
            <a:r>
              <a:rPr lang="en-US" sz="1800" b="1" dirty="0" smtClean="0">
                <a:solidFill>
                  <a:srgbClr val="044053"/>
                </a:solidFill>
                <a:effectLst>
                  <a:outerShdw dist="38100" dir="2700000" algn="tl" rotWithShape="0">
                    <a:srgbClr val="044053">
                      <a:alpha val="40000"/>
                    </a:srgbClr>
                  </a:outerShdw>
                </a:effectLst>
                <a:ea typeface="ＭＳ Ｐゴシック" pitchFamily="-107" charset="-128"/>
                <a:cs typeface="ＭＳ Ｐゴシック" pitchFamily="-107" charset="-128"/>
              </a:rPr>
              <a:t>Ted Fitzgerald</a:t>
            </a:r>
            <a:r>
              <a:rPr lang="en-US" sz="1800" dirty="0" smtClean="0">
                <a:solidFill>
                  <a:srgbClr val="044053"/>
                </a:solidFill>
                <a:effectLst>
                  <a:outerShdw dist="38100" dir="2700000" algn="tl" rotWithShape="0">
                    <a:srgbClr val="044053">
                      <a:alpha val="40000"/>
                    </a:srgbClr>
                  </a:outerShdw>
                </a:effectLst>
                <a:ea typeface="ＭＳ Ｐゴシック" pitchFamily="-107" charset="-128"/>
                <a:cs typeface="ＭＳ Ｐゴシック" pitchFamily="-107" charset="-128"/>
              </a:rPr>
              <a:t>, Voter Outreach – Lead Specialist</a:t>
            </a:r>
            <a:br>
              <a:rPr lang="en-US" sz="1800" dirty="0" smtClean="0">
                <a:solidFill>
                  <a:srgbClr val="044053"/>
                </a:solidFill>
                <a:effectLst>
                  <a:outerShdw dist="38100" dir="2700000" algn="tl" rotWithShape="0">
                    <a:srgbClr val="044053">
                      <a:alpha val="40000"/>
                    </a:srgbClr>
                  </a:outerShdw>
                </a:effectLst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sz="1800" b="1" dirty="0" smtClean="0">
                <a:solidFill>
                  <a:srgbClr val="044053"/>
                </a:solidFill>
                <a:effectLst>
                  <a:outerShdw dist="38100" dir="2700000" algn="tl" rotWithShape="0">
                    <a:srgbClr val="044053">
                      <a:alpha val="40000"/>
                    </a:srgbClr>
                  </a:outerShdw>
                </a:effectLst>
                <a:ea typeface="ＭＳ Ｐゴシック" pitchFamily="-107" charset="-128"/>
                <a:cs typeface="ＭＳ Ｐゴシック" pitchFamily="-107" charset="-128"/>
              </a:rPr>
              <a:t>NC State Board of Elections</a:t>
            </a:r>
          </a:p>
        </p:txBody>
      </p:sp>
    </p:spTree>
    <p:extLst>
      <p:ext uri="{BB962C8B-B14F-4D97-AF65-F5344CB8AC3E}">
        <p14:creationId xmlns:p14="http://schemas.microsoft.com/office/powerpoint/2010/main" val="254233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Voter Registration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Section 3: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Date of birth required. Ask voter to provide EITHER Driver’s License Number </a:t>
            </a: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OR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last 4 digits of SSN. This is not required, but helps the Board of Elections verify voter’s identity.</a:t>
            </a: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endParaRPr lang="en-US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20"/>
              </a:spcBef>
              <a:buClr>
                <a:schemeClr val="dk1"/>
              </a:buClr>
              <a:buSzPct val="25000"/>
              <a:buNone/>
            </a:pPr>
            <a:endParaRPr lang="en-US" sz="1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chemeClr val="dk1"/>
              </a:buClr>
              <a:buSzPct val="25000"/>
              <a:buNone/>
            </a:pPr>
            <a:endParaRPr lang="en-US" sz="28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chemeClr val="dk1"/>
              </a:buClr>
              <a:buSzPct val="25000"/>
              <a:buNone/>
            </a:pPr>
            <a:endParaRPr lang="en-US" sz="28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pic>
        <p:nvPicPr>
          <p:cNvPr id="6" name="Shape 20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5604" y="3248597"/>
            <a:ext cx="6629400" cy="295186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206"/>
          <p:cNvSpPr/>
          <p:nvPr/>
        </p:nvSpPr>
        <p:spPr>
          <a:xfrm>
            <a:off x="1394604" y="4692769"/>
            <a:ext cx="838199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Shape 207"/>
          <p:cNvSpPr/>
          <p:nvPr/>
        </p:nvSpPr>
        <p:spPr>
          <a:xfrm>
            <a:off x="1394604" y="5739635"/>
            <a:ext cx="838199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Shape 208"/>
          <p:cNvSpPr txBox="1"/>
          <p:nvPr/>
        </p:nvSpPr>
        <p:spPr>
          <a:xfrm>
            <a:off x="480204" y="4997569"/>
            <a:ext cx="3733800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 for ONE! </a:t>
            </a:r>
          </a:p>
        </p:txBody>
      </p:sp>
      <p:sp>
        <p:nvSpPr>
          <p:cNvPr id="10" name="&quot;No&quot; Symbol 9"/>
          <p:cNvSpPr/>
          <p:nvPr/>
        </p:nvSpPr>
        <p:spPr>
          <a:xfrm>
            <a:off x="6124754" y="5247929"/>
            <a:ext cx="1570008" cy="983412"/>
          </a:xfrm>
          <a:prstGeom prst="noSmoking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35769" y="4920624"/>
            <a:ext cx="2147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No longer relevant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00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  <p:bldP spid="9" grpId="0"/>
      <p:bldP spid="10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Voter Registration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Section 4: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Residential address must be a physical place, </a:t>
            </a: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a post office box! </a:t>
            </a: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Moved since last voted?: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Use new residential address</a:t>
            </a: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Phone number: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Not required, but </a:t>
            </a:r>
            <a:b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BoE can call voter if something </a:t>
            </a:r>
            <a:b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is wrong with form. </a:t>
            </a: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endParaRPr lang="en-US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20"/>
              </a:spcBef>
              <a:buClr>
                <a:schemeClr val="dk1"/>
              </a:buClr>
              <a:buSzPct val="25000"/>
              <a:buNone/>
            </a:pPr>
            <a:endParaRPr lang="en-US" sz="1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chemeClr val="dk1"/>
              </a:buClr>
              <a:buSzPct val="25000"/>
              <a:buNone/>
            </a:pPr>
            <a:endParaRPr lang="en-US" sz="28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chemeClr val="dk1"/>
              </a:buClr>
              <a:buSzPct val="25000"/>
              <a:buNone/>
            </a:pPr>
            <a:endParaRPr lang="en-US" sz="28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pic>
        <p:nvPicPr>
          <p:cNvPr id="6" name="Shape 2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5810" y="2981325"/>
            <a:ext cx="7513682" cy="1750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hape 2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741729" y="4828465"/>
            <a:ext cx="2149143" cy="149613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217"/>
          <p:cNvSpPr/>
          <p:nvPr/>
        </p:nvSpPr>
        <p:spPr>
          <a:xfrm>
            <a:off x="5113080" y="6046763"/>
            <a:ext cx="628649" cy="23574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827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Voter Registration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College Students</a:t>
            </a:r>
          </a:p>
          <a:p>
            <a:pPr>
              <a:spcBef>
                <a:spcPts val="56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Where you register and vote depends on where you call “home.”</a:t>
            </a:r>
          </a:p>
          <a:p>
            <a:pPr>
              <a:spcBef>
                <a:spcPts val="56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Call your college community your home if you do not have a clear “intent to return” to another place, like your parent’s address, after you graduate.</a:t>
            </a:r>
          </a:p>
          <a:p>
            <a:pPr>
              <a:spcBef>
                <a:spcPts val="56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If you clearly intend to return to your parent’s address after graduation, then register with their address as your home. [NC General Statute 163-57(2)11]</a:t>
            </a:r>
          </a:p>
          <a:p>
            <a:pPr>
              <a:spcBef>
                <a:spcPts val="56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If you have no clear plan about where you will next live, you may choose either address. Make a choice, but </a:t>
            </a:r>
            <a:r>
              <a:rPr lang="en-US" sz="2100" b="1" i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be sure that you do not vote in both places!</a:t>
            </a:r>
          </a:p>
          <a:p>
            <a:pPr>
              <a:spcBef>
                <a:spcPts val="56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en-US" sz="2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Update your registration if you move. Notify officials to remove your name at the old address.</a:t>
            </a:r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endParaRPr lang="en-US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20"/>
              </a:spcBef>
              <a:buClr>
                <a:schemeClr val="dk1"/>
              </a:buClr>
              <a:buSzPct val="25000"/>
              <a:buNone/>
            </a:pPr>
            <a:endParaRPr lang="en-US" sz="1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chemeClr val="dk1"/>
              </a:buClr>
              <a:buSzPct val="25000"/>
              <a:buNone/>
            </a:pPr>
            <a:endParaRPr lang="en-US" sz="28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chemeClr val="dk1"/>
              </a:buClr>
              <a:buSzPct val="25000"/>
              <a:buNone/>
            </a:pPr>
            <a:endParaRPr lang="en-US" sz="28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154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Voter Registration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Section 5: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Mailing address may be different than residential address. If mail goes to a PO Box, include both mailing and residential addresses. </a:t>
            </a: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r>
              <a:rPr lang="en-US"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 confirmation card with the voter’s poling location will be mailed from BoE in approx. 2 weeks. If not able to be delivered, the BoE will not process the registration.</a:t>
            </a: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endParaRPr lang="en-US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20"/>
              </a:spcBef>
              <a:buClr>
                <a:schemeClr val="dk1"/>
              </a:buClr>
              <a:buSzPct val="25000"/>
              <a:buNone/>
            </a:pPr>
            <a:endParaRPr lang="en-US" sz="1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chemeClr val="dk1"/>
              </a:buClr>
              <a:buSzPct val="25000"/>
              <a:buNone/>
            </a:pPr>
            <a:endParaRPr lang="en-US" sz="28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chemeClr val="dk1"/>
              </a:buClr>
              <a:buSzPct val="25000"/>
              <a:buNone/>
            </a:pPr>
            <a:endParaRPr lang="en-US" sz="28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pic>
        <p:nvPicPr>
          <p:cNvPr id="9" name="Shape 2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2999" y="2919523"/>
            <a:ext cx="6677025" cy="1781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06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Voter Registration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Section 6: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Not required, but provides demographic information for districting, funding allocations, etc.</a:t>
            </a: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Tip: </a:t>
            </a:r>
            <a:r>
              <a:rPr lang="en-US" sz="2800" dirty="0" smtClean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Ask the voter to complete this portion of the application themselves, so as not to make any assumptions.</a:t>
            </a: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pic>
        <p:nvPicPr>
          <p:cNvPr id="5" name="Shape 2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3257" y="3867261"/>
            <a:ext cx="7848599" cy="19592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8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Voter Registration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PARTY: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Voter can choose a party, but if they don’t, the BoE will assign them “Unaffiliated.” Unaffiliated voters can vote in the primary and choose a party ballot.</a:t>
            </a:r>
            <a:endParaRPr lang="en-US" sz="2800" dirty="0" smtClean="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Tip: </a:t>
            </a:r>
            <a:r>
              <a:rPr lang="en-US" sz="2800" dirty="0" smtClean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This is where you </a:t>
            </a:r>
            <a:br>
              <a:rPr lang="en-US" sz="2800" dirty="0" smtClean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dirty="0" smtClean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may get some commentary.</a:t>
            </a:r>
            <a:br>
              <a:rPr lang="en-US" sz="2800" dirty="0" smtClean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dirty="0" smtClean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DO NOT ENGAGE – Remember, you must remain </a:t>
            </a:r>
            <a:r>
              <a:rPr lang="en-US" sz="2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non-partisan</a:t>
            </a:r>
            <a:r>
              <a:rPr lang="en-US" sz="2800" dirty="0" smtClean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. Do not discuss political party affiliation, issues or candidates.</a:t>
            </a: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pic>
        <p:nvPicPr>
          <p:cNvPr id="6" name="Shape 2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32020" y="2876551"/>
            <a:ext cx="3943349" cy="1432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475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Voter Registration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Section 7: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You can leave blank, unless they have recently moved. This registration application cancels prior registrations.</a:t>
            </a: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Sign &amp; Date: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Make sure it is signed by voter and dated. Even an “X” counts as a signature.</a:t>
            </a: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Double check all essential elements are completed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and remind applicants to look for the card from the BoE in the mail with polling location in approx. </a:t>
            </a:r>
            <a:r>
              <a:rPr lang="en-US" sz="280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weeks.</a:t>
            </a:r>
            <a:endParaRPr lang="en-US" sz="2800" dirty="0" smtClean="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899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Voter Registration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It is illegal to in any way alter or forge a voter registration application.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Examples: </a:t>
            </a: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marL="0" lvl="0" indent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lvl="0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SzPct val="98666"/>
            </a:pP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Never fill out missing information after </a:t>
            </a: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the voter signs</a:t>
            </a: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. </a:t>
            </a:r>
          </a:p>
          <a:p>
            <a:pPr lvl="0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SzPct val="98666"/>
            </a:pP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Neither you nor voter can</a:t>
            </a: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 sign a </a:t>
            </a: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</a:t>
            </a: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 on behalf of another person.</a:t>
            </a:r>
          </a:p>
          <a:p>
            <a:pPr lvl="0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SzPct val="98666"/>
            </a:pP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Neither you nor voter can</a:t>
            </a: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 complete or let anyone complete a form on behalf of relative or friend.</a:t>
            </a:r>
          </a:p>
          <a:p>
            <a:pPr lvl="0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SzPct val="98666"/>
            </a:pP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Neither you nor voter can</a:t>
            </a: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 make up information.</a:t>
            </a:r>
          </a:p>
          <a:p>
            <a:pPr lvl="0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SzPct val="98666"/>
            </a:pP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 You can never offer anything of value to complete an application form. </a:t>
            </a:r>
            <a:r>
              <a:rPr lang="en-US" sz="2000" i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If a “treat” is offered at your registration table, it must be “Free for Everyone” (signage is encouraged).</a:t>
            </a:r>
            <a:endParaRPr lang="en-US" sz="2000" i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845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Voter </a:t>
            </a:r>
            <a:r>
              <a:rPr lang="en-US" dirty="0" err="1" smtClean="0"/>
              <a:t>Reg</a:t>
            </a:r>
            <a:r>
              <a:rPr lang="en-US" dirty="0" smtClean="0"/>
              <a:t> Forms to BOE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All voter registration applications provided to you as part of </a:t>
            </a:r>
            <a:r>
              <a:rPr lang="en-US"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registration drive </a:t>
            </a: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must be </a:t>
            </a:r>
            <a:r>
              <a:rPr lang="en-US"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mailed/delivered to the Board of Elections</a:t>
            </a:r>
          </a:p>
          <a:p>
            <a:pPr marL="800100" lvl="2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	</a:t>
            </a:r>
            <a:r>
              <a:rPr lang="en-US" sz="2500" b="1" dirty="0" smtClean="0">
                <a:solidFill>
                  <a:srgbClr val="00B05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Tip: </a:t>
            </a:r>
            <a:r>
              <a:rPr lang="en-US" sz="2500" b="1" dirty="0">
                <a:solidFill>
                  <a:srgbClr val="00B05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D</a:t>
            </a:r>
            <a:r>
              <a:rPr lang="en-US" sz="2500" b="1" dirty="0" smtClean="0">
                <a:solidFill>
                  <a:srgbClr val="00B05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eliver to BoE within 5 days of drive</a:t>
            </a:r>
          </a:p>
          <a:p>
            <a:pPr marL="800100" lvl="2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	</a:t>
            </a:r>
            <a:r>
              <a:rPr lang="en-US" sz="25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By Law: Must deliver to BoE no later than </a:t>
            </a:r>
          </a:p>
          <a:p>
            <a:pPr marL="800100" lvl="2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25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	</a:t>
            </a:r>
            <a:r>
              <a:rPr lang="en-US" sz="25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		     Oct. 14 registration deadline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500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en-US"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Mail is no longer automatically postmarked. If mailing by the deadline (Oct. 14), make sure the post office postmarks the envelope.</a:t>
            </a:r>
          </a:p>
          <a:p>
            <a:pPr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endParaRPr lang="en-US" sz="25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en-US"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You must turn in all applications collected, even incomplete ones.</a:t>
            </a:r>
            <a:endParaRPr lang="en-US" sz="25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60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The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information you collect is confidential and you agree not to retain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any information from the forms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 once you have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collected them.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You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will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not disclose records to anyone unless required to do so under the law. </a:t>
            </a: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12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130+ hospitals in North Carolina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200,000+ hospital employees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0420" y="3693605"/>
            <a:ext cx="2392680" cy="243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8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Non-Partisan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During your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voter registration drive at the hospital, you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are engaging in </a:t>
            </a:r>
            <a:r>
              <a:rPr lang="en-US" sz="28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non-partisan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 activities and cannot express any opinion in favor or opposition to a candidate, a party or an issue. </a:t>
            </a:r>
          </a:p>
          <a:p>
            <a:pPr marL="0" lvl="0" indent="0">
              <a:spcBef>
                <a:spcPts val="56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chemeClr val="dk1"/>
              </a:buClr>
              <a:buSzPct val="25000"/>
              <a:buNone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You cannot refuse to offer an eligible voter an application.  </a:t>
            </a:r>
          </a:p>
          <a:p>
            <a:pPr marL="0" lvl="0" indent="0">
              <a:spcBef>
                <a:spcPts val="56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chemeClr val="dk1"/>
              </a:buClr>
              <a:buSzPct val="25000"/>
              <a:buNone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You cannot refuse to accept an application of an eligible voter. </a:t>
            </a: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200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the Drive - Publicize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100000"/>
              <a:buFont typeface="Wingdings" charset="2"/>
              <a:buChar char="ü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CEO memo to hospital employees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  <a:buFont typeface="Wingdings" charset="2"/>
              <a:buChar char="ü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Internal newsletters to staff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  <a:buFont typeface="Wingdings" charset="2"/>
              <a:buChar char="ü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“Hospital Votes Matter” video on intranet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  <a:buFont typeface="Wingdings" charset="2"/>
              <a:buChar char="ü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Press release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  <a:buFont typeface="Wingdings" charset="2"/>
              <a:buChar char="ü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Social media </a:t>
            </a: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#</a:t>
            </a:r>
            <a:r>
              <a:rPr lang="en-US" sz="2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HospitalVotesMatter</a:t>
            </a:r>
            <a:endParaRPr lang="en-US" sz="2800" i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marL="0" indent="0" algn="ctr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marL="0" indent="0" algn="ctr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Templates can be found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at:</a:t>
            </a:r>
            <a:b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</a:b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  <a:hlinkClick r:id="rId3"/>
              </a:rPr>
              <a:t>https://www.ncha.org/advocacy/grassroots-advocacy/grassroots-coordinators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 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018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the Drive -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100000"/>
              <a:buFont typeface="Wingdings" charset="2"/>
              <a:buChar char="ü"/>
            </a:pP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Table &amp; chairs reserved in high traffic area (cafeteria, lobby) 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  <a:buFont typeface="Wingdings" charset="2"/>
              <a:buChar char="ü"/>
            </a:pP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Voter registration forms 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(contact your County Board of Elections)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  <a:buFont typeface="Wingdings" charset="2"/>
              <a:buChar char="ü"/>
            </a:pP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Clipboard (w/ signage on back “Register to Vote Here”)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  <a:buFont typeface="Wingdings" charset="2"/>
              <a:buChar char="ü"/>
            </a:pP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Pens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  <a:buFont typeface="Wingdings" charset="2"/>
              <a:buChar char="ü"/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Healthy snacks/goodies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(w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/ “Free for Everyone”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signage)</a:t>
            </a: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  <a:buFont typeface="Wingdings" charset="2"/>
              <a:buChar char="ü"/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Smartphone for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voter/polling place 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lookup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  <a:buFont typeface="Wingdings" charset="2"/>
              <a:buChar char="ü"/>
            </a:pP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Large Signage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: Register to Vote Here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  <a:buFont typeface="Wingdings" charset="2"/>
              <a:buChar char="ü"/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Envelope/box for completed registration forms 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  <a:buFont typeface="Wingdings" charset="2"/>
              <a:buChar char="ü"/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Video/laptop: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“Hospital 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Votes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Matter” video</a:t>
            </a: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  <a:buFont typeface="Wingdings" charset="2"/>
              <a:buChar char="ü"/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Contact info of someone at the Hospital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volunteers can contact 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with questions/concerns during the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drive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  <a:buFont typeface="Wingdings" charset="2"/>
              <a:buChar char="ü"/>
            </a:pP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Materials on NCHA website: 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- 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  <a:hlinkClick r:id="rId3"/>
              </a:rPr>
              <a:t>https://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  <a:hlinkClick r:id="rId3"/>
              </a:rPr>
              <a:t>www.ncha.org/advocacy/grassroots-advocacy/grassroots-coordinators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marL="457200" lvl="1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	- Cards/fliers to distribute with general voter information</a:t>
            </a:r>
          </a:p>
          <a:p>
            <a:pPr marL="457200" lvl="1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	- Sample 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scripts &amp;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FAQs for volunteers to review</a:t>
            </a: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marL="457200" lvl="1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	- Stickers “Hospital Votes Matter – I Vote!”</a:t>
            </a: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marL="457200" lvl="1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	- Selfie props</a:t>
            </a: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294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Smile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Ask voter to make sure info is correct before they sign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Encourage voter to complete the form on-site and leave it with you, but if they prefer to take it with them they can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Return all completed forms to the Board of Elections within 5 days of the drive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Share feedback and details with your hospital’s organizer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Remain non-partisan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104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Don’t wear buttons, hats or t-shirts with candidate, campaign, party or issues on them.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Don’t </a:t>
            </a: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ever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engage in partisan conversations on candidates, parties or issues.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Never argue with a voter – smile and walk away.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Never keep completed (or partially completed) forms.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Never make up information – If you don’t know, say “I don’t know” and call your hospital contact.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Don’t press someone if they do not want to register, respect their wish.  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324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6540" y="1971040"/>
            <a:ext cx="3048000" cy="30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70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Voter Registration?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Key legislative issues could impact your work and your community’s access to care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awmakers need to know we’re engaged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“Hospital Votes Matter” video</a:t>
            </a:r>
          </a:p>
          <a:p>
            <a:pPr marL="0" indent="0" algn="ctr">
              <a:buNone/>
            </a:pPr>
            <a:r>
              <a:rPr lang="en-US" sz="1500" i="1" dirty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http://ncha-my.sharepoint.com/personal/mschribman_ncha_org/_</a:t>
            </a:r>
            <a:r>
              <a:rPr lang="en-US" sz="1500" i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layouts/15/guestaccess.aspx?guestaccesstoken=r6H6JFWVsn63RFGvlhIAPqNa7J1TfKmqTzAo%2bmSbp%2bE%3d&amp;docid=0c90c902f1e1b42c3929a388366d175a1&amp;rev=1</a:t>
            </a:r>
            <a:r>
              <a:rPr lang="en-US" sz="15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en-US" sz="15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32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You will learn: </a:t>
            </a: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The changes to the Voting Law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(including new Court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Ruling)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How to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speak to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voters and educate them on voting dates and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methods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How to help any eligible voters complete their registration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application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marL="514350" lvl="0" indent="-514350">
              <a:spcBef>
                <a:spcPts val="64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How to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conduct a voter registration drive at your hospital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NEW</a:t>
            </a:r>
            <a:r>
              <a:rPr lang="en-US" dirty="0" smtClean="0"/>
              <a:t> 4</a:t>
            </a:r>
            <a:r>
              <a:rPr lang="en-US" baseline="30000" dirty="0" smtClean="0"/>
              <a:t>th</a:t>
            </a:r>
            <a:r>
              <a:rPr lang="en-US" dirty="0" smtClean="0"/>
              <a:t> Circuit Court Ruling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 algn="ctr">
              <a:lnSpc>
                <a:spcPct val="120000"/>
              </a:lnSpc>
              <a:spcBef>
                <a:spcPts val="420"/>
              </a:spcBef>
              <a:buNone/>
            </a:pPr>
            <a:r>
              <a:rPr lang="en-US" sz="2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Friday, July 29, 2016</a:t>
            </a:r>
          </a:p>
          <a:p>
            <a:pPr marL="0" lvl="0" indent="0" algn="ctr">
              <a:lnSpc>
                <a:spcPct val="120000"/>
              </a:lnSpc>
              <a:spcBef>
                <a:spcPts val="420"/>
              </a:spcBef>
              <a:buNone/>
            </a:pPr>
            <a:r>
              <a:rPr lang="en-US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sz="2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Therefore, we enjoin only the challenged provisions </a:t>
            </a:r>
            <a:r>
              <a:rPr lang="en-US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of SL </a:t>
            </a:r>
            <a:r>
              <a:rPr lang="en-US" sz="2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2013-381 regarding photo ID, early voting, </a:t>
            </a:r>
            <a:r>
              <a:rPr lang="en-US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same-day registration</a:t>
            </a:r>
            <a:r>
              <a:rPr lang="en-US" sz="2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out-of-precinct </a:t>
            </a:r>
            <a:r>
              <a:rPr lang="en-US" sz="2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voting, and preregistration</a:t>
            </a:r>
            <a:r>
              <a:rPr lang="en-US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.”</a:t>
            </a:r>
            <a:endParaRPr lang="en-US" sz="2600" i="1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lvl="0">
              <a:lnSpc>
                <a:spcPct val="120000"/>
              </a:lnSpc>
              <a:spcBef>
                <a:spcPts val="42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marL="0" lvl="0" indent="0">
              <a:lnSpc>
                <a:spcPct val="120000"/>
              </a:lnSpc>
              <a:spcBef>
                <a:spcPts val="42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What does this </a:t>
            </a:r>
            <a:r>
              <a:rPr lang="en-US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mean?</a:t>
            </a:r>
          </a:p>
          <a:p>
            <a:pPr>
              <a:lnSpc>
                <a:spcPct val="120000"/>
              </a:lnSpc>
              <a:spcBef>
                <a:spcPts val="420"/>
              </a:spcBef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charset="0"/>
                <a:ea typeface="Arial" charset="0"/>
                <a:cs typeface="Arial" charset="0"/>
              </a:rPr>
              <a:t>ruling prohibits NC from requiring photo ID, including for the November 2016 general election. 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highlight>
                <a:srgbClr val="FFFFFF"/>
              </a:highlight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420"/>
              </a:spcBef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charset="0"/>
                <a:ea typeface="Arial" charset="0"/>
                <a:cs typeface="Arial" charset="0"/>
              </a:rPr>
              <a:t>It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charset="0"/>
                <a:ea typeface="Arial" charset="0"/>
                <a:cs typeface="Arial" charset="0"/>
              </a:rPr>
              <a:t>restores the week of early voting. 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highlight>
                <a:srgbClr val="FFFFFF"/>
              </a:highlight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420"/>
              </a:spcBef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charset="0"/>
                <a:ea typeface="Arial" charset="0"/>
                <a:cs typeface="Arial" charset="0"/>
              </a:rPr>
              <a:t>It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charset="0"/>
                <a:ea typeface="Arial" charset="0"/>
                <a:cs typeface="Arial" charset="0"/>
              </a:rPr>
              <a:t>restores pre-registration for 16- and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charset="0"/>
                <a:ea typeface="Arial" charset="0"/>
                <a:cs typeface="Arial" charset="0"/>
              </a:rPr>
              <a:t>17-year-olds.</a:t>
            </a:r>
          </a:p>
          <a:p>
            <a:pPr>
              <a:lnSpc>
                <a:spcPct val="120000"/>
              </a:lnSpc>
              <a:spcBef>
                <a:spcPts val="420"/>
              </a:spcBef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charset="0"/>
                <a:ea typeface="Arial" charset="0"/>
                <a:cs typeface="Arial" charset="0"/>
              </a:rPr>
              <a:t>It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FFFF"/>
                </a:highlight>
                <a:latin typeface="Arial" charset="0"/>
                <a:ea typeface="Arial" charset="0"/>
                <a:cs typeface="Arial" charset="0"/>
              </a:rPr>
              <a:t>ensures that same-day registration and out-of-precinct voting will remain in effect.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20649980">
            <a:off x="2625125" y="4184949"/>
            <a:ext cx="3605803" cy="1477328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F0000"/>
                </a:solidFill>
              </a:rPr>
              <a:t>300,000 people in NC voted this way in 2008</a:t>
            </a:r>
            <a:endParaRPr 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16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Engaging with Voters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“I can help you register to vote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!”</a:t>
            </a: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“Would you like information on early voting?”</a:t>
            </a:r>
          </a:p>
          <a:p>
            <a:pPr lvl="1"/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Provide a listing of approved early voting locations/dates/times</a:t>
            </a: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“I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have updated election information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…”</a:t>
            </a:r>
          </a:p>
          <a:p>
            <a:pPr lvl="1"/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Provide card as reminder for fall election</a:t>
            </a:r>
          </a:p>
          <a:p>
            <a:pPr lvl="1"/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You will no longer need to bring a photo ID to vote</a:t>
            </a:r>
          </a:p>
          <a:p>
            <a:pPr lvl="1"/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One-stop early voting once again available</a:t>
            </a:r>
          </a:p>
          <a:p>
            <a:pPr lvl="1"/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“Have you moved since you last voted?”</a:t>
            </a:r>
          </a:p>
          <a:p>
            <a:pPr lvl="1"/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Offer to re-register, reassure that it will take 2 minutes, offer to read it to them (and fill it out) to assist – they must sign/date their own form!</a:t>
            </a:r>
          </a:p>
        </p:txBody>
      </p:sp>
    </p:spTree>
    <p:extLst>
      <p:ext uri="{BB962C8B-B14F-4D97-AF65-F5344CB8AC3E}">
        <p14:creationId xmlns:p14="http://schemas.microsoft.com/office/powerpoint/2010/main" val="164520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One-Stop Early Voting (“Early Voting”)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Oct. 20 – Nov. 5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Locations and dates of one-stop early voting differ by county – visit your County Board of Elections website for more info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individuals missed the registration deadline (Oct. 14) they can </a:t>
            </a:r>
            <a:r>
              <a:rPr lang="en-US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register in-person and vote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at the one-stop early voting sites in their county.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535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You </a:t>
            </a:r>
            <a:r>
              <a:rPr lang="en-US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must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Be a US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citizen – born or naturalized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Be 18 years old by November 8 </a:t>
            </a:r>
            <a:r>
              <a:rPr lang="en-US" sz="2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(pre-register 16 &amp; 17 year olds)</a:t>
            </a:r>
            <a:r>
              <a:rPr lang="en-US" sz="2800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 </a:t>
            </a: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Live at residence for at least 30 days before Election Day</a:t>
            </a: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Not be currently serving a felony sentence, be on probation or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parole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301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Voter Registration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Completing the Form: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You may fill out the form for the voter, </a:t>
            </a:r>
            <a:r>
              <a:rPr lang="en-US" sz="28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but the voter MUST sign and date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r>
              <a:rPr lang="en-US" sz="28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Section 1: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Needs to be completed or application will be declined.  </a:t>
            </a: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rgbClr val="FF0000"/>
              </a:buClr>
              <a:buSzPct val="25000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Section 2: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Fill out entire </a:t>
            </a:r>
            <a:b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name as it appears on ID, </a:t>
            </a:r>
            <a:b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including middle. </a:t>
            </a: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640"/>
              </a:spcBef>
              <a:buClr>
                <a:schemeClr val="dk1"/>
              </a:buClr>
              <a:buSzPct val="25000"/>
              <a:buNone/>
            </a:pPr>
            <a:endParaRPr lang="en-US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20"/>
              </a:spcBef>
              <a:buClr>
                <a:schemeClr val="dk1"/>
              </a:buClr>
              <a:buSzPct val="25000"/>
              <a:buNone/>
            </a:pPr>
            <a:endParaRPr lang="en-US" sz="1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chemeClr val="dk1"/>
              </a:buClr>
              <a:buSzPct val="25000"/>
              <a:buNone/>
            </a:pPr>
            <a:endParaRPr lang="en-US" sz="28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560"/>
              </a:spcBef>
              <a:buClr>
                <a:schemeClr val="dk1"/>
              </a:buClr>
              <a:buSzPct val="25000"/>
              <a:buNone/>
            </a:pPr>
            <a:endParaRPr lang="en-US" sz="28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64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pic>
        <p:nvPicPr>
          <p:cNvPr id="4" name="Shape 19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0201" y="3406747"/>
            <a:ext cx="7815712" cy="806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hape 19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32385" y="4339307"/>
            <a:ext cx="3943528" cy="16078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046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1D5353A2787144ADB597D4FA698109" ma:contentTypeVersion="7" ma:contentTypeDescription="Create a new document." ma:contentTypeScope="" ma:versionID="e4002311837bc36c07269abd1820b9d6">
  <xsd:schema xmlns:xsd="http://www.w3.org/2001/XMLSchema" xmlns:xs="http://www.w3.org/2001/XMLSchema" xmlns:p="http://schemas.microsoft.com/office/2006/metadata/properties" xmlns:ns2="6e570fb3-45c7-4cfc-8b70-1dfea2568f50" xmlns:ns3="4963db34-647f-4827-8c29-83c401ff3613" targetNamespace="http://schemas.microsoft.com/office/2006/metadata/properties" ma:root="true" ma:fieldsID="938f51dda32900983a8e869d9430b9c5" ns2:_="" ns3:_="">
    <xsd:import namespace="6e570fb3-45c7-4cfc-8b70-1dfea2568f50"/>
    <xsd:import namespace="4963db34-647f-4827-8c29-83c401ff361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570fb3-45c7-4cfc-8b70-1dfea2568f5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63db34-647f-4827-8c29-83c401ff36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BC752C8-6E98-4811-90B6-104FFE0F385E}"/>
</file>

<file path=customXml/itemProps2.xml><?xml version="1.0" encoding="utf-8"?>
<ds:datastoreItem xmlns:ds="http://schemas.openxmlformats.org/officeDocument/2006/customXml" ds:itemID="{074EBEDA-A930-4A77-8B89-9931DAEA8D3A}"/>
</file>

<file path=customXml/itemProps3.xml><?xml version="1.0" encoding="utf-8"?>
<ds:datastoreItem xmlns:ds="http://schemas.openxmlformats.org/officeDocument/2006/customXml" ds:itemID="{C3EDB7F3-CECF-462B-B3D3-0467A9254FCC}"/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1986</Words>
  <Application>Microsoft Macintosh PowerPoint</Application>
  <PresentationFormat>On-screen Show (4:3)</PresentationFormat>
  <Paragraphs>316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Calibri</vt:lpstr>
      <vt:lpstr>ＭＳ Ｐゴシック</vt:lpstr>
      <vt:lpstr>Wingdings</vt:lpstr>
      <vt:lpstr>Arial</vt:lpstr>
      <vt:lpstr>Office Theme</vt:lpstr>
      <vt:lpstr>PowerPoint Presentation</vt:lpstr>
      <vt:lpstr>NCHA</vt:lpstr>
      <vt:lpstr>Why Voter Registration?</vt:lpstr>
      <vt:lpstr>Today’s Goals</vt:lpstr>
      <vt:lpstr>NEW 4th Circuit Court Ruling</vt:lpstr>
      <vt:lpstr>Engaging with Voters</vt:lpstr>
      <vt:lpstr>One-Stop Early Voting (“Early Voting”)</vt:lpstr>
      <vt:lpstr>Registration Requirements</vt:lpstr>
      <vt:lpstr>Voter Registration Application</vt:lpstr>
      <vt:lpstr>Voter Registration Application</vt:lpstr>
      <vt:lpstr>Voter Registration Application</vt:lpstr>
      <vt:lpstr>Voter Registration Application</vt:lpstr>
      <vt:lpstr>Voter Registration Application</vt:lpstr>
      <vt:lpstr>Voter Registration Application</vt:lpstr>
      <vt:lpstr>Voter Registration Application</vt:lpstr>
      <vt:lpstr>Voter Registration Application</vt:lpstr>
      <vt:lpstr>Voter Registration Laws</vt:lpstr>
      <vt:lpstr>Returning Voter Reg Forms to BOE</vt:lpstr>
      <vt:lpstr>Confidentiality</vt:lpstr>
      <vt:lpstr>Non-Partisan</vt:lpstr>
      <vt:lpstr>Preparing for the Drive - Publicize</vt:lpstr>
      <vt:lpstr>Preparing for the Drive - Materials</vt:lpstr>
      <vt:lpstr>Do</vt:lpstr>
      <vt:lpstr>Don’t</vt:lpstr>
      <vt:lpstr>Thank You!</vt:lpstr>
    </vt:vector>
  </TitlesOfParts>
  <Company>APCO WORLDWIDE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Maitland</dc:creator>
  <cp:lastModifiedBy>Emily Roland</cp:lastModifiedBy>
  <cp:revision>37</cp:revision>
  <cp:lastPrinted>2016-09-07T14:03:16Z</cp:lastPrinted>
  <dcterms:created xsi:type="dcterms:W3CDTF">2013-12-09T16:53:20Z</dcterms:created>
  <dcterms:modified xsi:type="dcterms:W3CDTF">2016-09-07T14:21:05Z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0x010100931D5353A2787144ADB597D4FA698109</vt:lpwstr>
  </property>
</Properties>
</file>