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4"/>
  </p:sldMasterIdLst>
  <p:sldIdLst>
    <p:sldId id="257" r:id="rId5"/>
    <p:sldId id="258" r:id="rId6"/>
    <p:sldId id="259" r:id="rId7"/>
    <p:sldId id="260" r:id="rId8"/>
    <p:sldId id="261" r:id="rId9"/>
    <p:sldId id="262" r:id="rId10"/>
    <p:sldId id="263" r:id="rId11"/>
    <p:sldId id="264" r:id="rId12"/>
    <p:sldId id="265" r:id="rId13"/>
    <p:sldId id="266" r:id="rId14"/>
    <p:sldId id="267" r:id="rId15"/>
    <p:sldId id="269" r:id="rId16"/>
    <p:sldId id="268"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RB BISSET" initials="B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6699"/>
    <a:srgbClr val="C89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p:cViewPr varScale="1">
        <p:scale>
          <a:sx n="112" d="100"/>
          <a:sy n="112" d="100"/>
        </p:scale>
        <p:origin x="1544"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6-03T15:47:29.770" idx="1">
    <p:pos x="2208" y="2173"/>
    <p:text>change "English" to Language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3/26/19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3/26/19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3/26/19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3/26/19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3/26/19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3/26/19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3/26/19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3/26/19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3/26/19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3/26/19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3/26/19</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5000" t="85000" r="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3/26/19</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Use</a:t>
            </a:r>
          </a:p>
        </p:txBody>
      </p:sp>
      <p:sp>
        <p:nvSpPr>
          <p:cNvPr id="3" name="Content Placeholder 2"/>
          <p:cNvSpPr>
            <a:spLocks noGrp="1"/>
          </p:cNvSpPr>
          <p:nvPr>
            <p:ph idx="1"/>
          </p:nvPr>
        </p:nvSpPr>
        <p:spPr/>
        <p:txBody>
          <a:bodyPr>
            <a:normAutofit/>
          </a:bodyPr>
          <a:lstStyle/>
          <a:p>
            <a:r>
              <a:rPr lang="en-US" dirty="0"/>
              <a:t>This presentation has been created as template for staff education</a:t>
            </a:r>
          </a:p>
          <a:p>
            <a:endParaRPr lang="en-US" dirty="0"/>
          </a:p>
          <a:p>
            <a:r>
              <a:rPr lang="en-US" dirty="0"/>
              <a:t>The general content may be edited and rearranged to best meet the needs of your facility</a:t>
            </a:r>
          </a:p>
          <a:p>
            <a:endParaRPr lang="en-US" dirty="0"/>
          </a:p>
          <a:p>
            <a:r>
              <a:rPr lang="en-US" dirty="0"/>
              <a:t>Please add your facility specific code alert procedure</a:t>
            </a:r>
            <a:endParaRPr lang="en-US" sz="1200" dirty="0"/>
          </a:p>
          <a:p>
            <a:endParaRPr lang="en-US" sz="1200" dirty="0"/>
          </a:p>
          <a:p>
            <a:pPr algn="ctr">
              <a:buNone/>
            </a:pPr>
            <a:r>
              <a:rPr lang="en-US" sz="3600" b="1" dirty="0">
                <a:solidFill>
                  <a:srgbClr val="FF0000"/>
                </a:solidFill>
              </a:rPr>
              <a:t>Delete this slide before posting/presenting</a:t>
            </a:r>
          </a:p>
          <a:p>
            <a:endParaRPr lang="en-US" dirty="0"/>
          </a:p>
          <a:p>
            <a:endParaRPr lang="en-US" dirty="0"/>
          </a:p>
        </p:txBody>
      </p:sp>
    </p:spTree>
    <p:extLst>
      <p:ext uri="{BB962C8B-B14F-4D97-AF65-F5344CB8AC3E}">
        <p14:creationId xmlns:p14="http://schemas.microsoft.com/office/powerpoint/2010/main" val="503988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Would That Look Like?</a:t>
            </a:r>
          </a:p>
        </p:txBody>
      </p:sp>
      <p:sp>
        <p:nvSpPr>
          <p:cNvPr id="3" name="Content Placeholder 2"/>
          <p:cNvSpPr>
            <a:spLocks noGrp="1"/>
          </p:cNvSpPr>
          <p:nvPr>
            <p:ph idx="1"/>
          </p:nvPr>
        </p:nvSpPr>
        <p:spPr>
          <a:xfrm>
            <a:off x="457200" y="1524000"/>
            <a:ext cx="7543800" cy="4830763"/>
          </a:xfrm>
        </p:spPr>
        <p:txBody>
          <a:bodyPr/>
          <a:lstStyle/>
          <a:p>
            <a:pPr algn="ctr">
              <a:buNone/>
            </a:pPr>
            <a:r>
              <a:rPr lang="en-US" sz="2800" dirty="0"/>
              <a:t>This will cross over to all message paging!</a:t>
            </a:r>
          </a:p>
          <a:p>
            <a:pPr algn="ctr">
              <a:buNone/>
            </a:pPr>
            <a:endParaRPr lang="en-US" sz="2800" dirty="0"/>
          </a:p>
          <a:p>
            <a:pPr algn="ctr">
              <a:buNone/>
            </a:pPr>
            <a:r>
              <a:rPr lang="en-US" sz="2800" dirty="0"/>
              <a:t>The same format for overhead paging will be used to convey emergency alerts in text paging formats</a:t>
            </a:r>
          </a:p>
          <a:p>
            <a:pPr lvl="1" algn="ctr">
              <a:buNone/>
            </a:pPr>
            <a:endParaRPr lang="en-US" sz="2800" dirty="0"/>
          </a:p>
          <a:p>
            <a:pPr lvl="1" algn="ctr">
              <a:buNone/>
            </a:pPr>
            <a:r>
              <a:rPr lang="en-US" sz="2800" b="1" dirty="0"/>
              <a:t>What you hear is what you will see!</a:t>
            </a:r>
          </a:p>
          <a:p>
            <a:pPr lvl="1">
              <a:buNone/>
            </a:pPr>
            <a:endParaRPr lang="en-US" dirty="0"/>
          </a:p>
        </p:txBody>
      </p:sp>
    </p:spTree>
    <p:extLst>
      <p:ext uri="{BB962C8B-B14F-4D97-AF65-F5344CB8AC3E}">
        <p14:creationId xmlns:p14="http://schemas.microsoft.com/office/powerpoint/2010/main" val="381304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a:t>Do Patients Really Want to Hear This?</a:t>
            </a:r>
          </a:p>
        </p:txBody>
      </p:sp>
      <p:sp>
        <p:nvSpPr>
          <p:cNvPr id="3" name="Content Placeholder 2"/>
          <p:cNvSpPr>
            <a:spLocks noGrp="1"/>
          </p:cNvSpPr>
          <p:nvPr>
            <p:ph idx="1"/>
          </p:nvPr>
        </p:nvSpPr>
        <p:spPr>
          <a:xfrm>
            <a:off x="381000" y="1371600"/>
            <a:ext cx="7696200" cy="4525963"/>
          </a:xfrm>
        </p:spPr>
        <p:txBody>
          <a:bodyPr>
            <a:normAutofit/>
          </a:bodyPr>
          <a:lstStyle/>
          <a:p>
            <a:pPr>
              <a:buNone/>
            </a:pPr>
            <a:r>
              <a:rPr lang="en-US" dirty="0"/>
              <a:t>Several states did consumer surveys, patient/visitor responses revealed:</a:t>
            </a:r>
          </a:p>
          <a:p>
            <a:pPr>
              <a:buNone/>
            </a:pPr>
            <a:endParaRPr lang="en-US" sz="1000" dirty="0"/>
          </a:p>
          <a:p>
            <a:pPr>
              <a:buNone/>
            </a:pPr>
            <a:r>
              <a:rPr lang="en-US" dirty="0"/>
              <a:t>67% to 94% of patients and visitors questioned, indeed wanted to know!</a:t>
            </a:r>
          </a:p>
          <a:p>
            <a:pPr>
              <a:buNone/>
            </a:pPr>
            <a:endParaRPr lang="en-US" sz="1000" dirty="0"/>
          </a:p>
          <a:p>
            <a:pPr>
              <a:buNone/>
            </a:pPr>
            <a:r>
              <a:rPr lang="en-US" dirty="0"/>
              <a:t>With comments like: </a:t>
            </a:r>
          </a:p>
          <a:p>
            <a:pPr>
              <a:spcBef>
                <a:spcPts val="1200"/>
              </a:spcBef>
              <a:buFont typeface="Wingdings" pitchFamily="2" charset="2"/>
              <a:buChar char="Ø"/>
            </a:pPr>
            <a:r>
              <a:rPr lang="en-US" i="1" dirty="0"/>
              <a:t>“If I were in the hospital I would want to know what was going on!”</a:t>
            </a:r>
            <a:r>
              <a:rPr lang="en-US" dirty="0"/>
              <a:t> </a:t>
            </a:r>
          </a:p>
          <a:p>
            <a:pPr>
              <a:spcBef>
                <a:spcPts val="1200"/>
              </a:spcBef>
              <a:buFont typeface="Wingdings" pitchFamily="2" charset="2"/>
              <a:buChar char="Ø"/>
            </a:pPr>
            <a:r>
              <a:rPr lang="en-US" i="1" dirty="0"/>
              <a:t>“It's best to be as clear and straight forward as possible.”</a:t>
            </a:r>
            <a:endParaRPr lang="en-US" dirty="0"/>
          </a:p>
          <a:p>
            <a:pPr>
              <a:spcBef>
                <a:spcPts val="1200"/>
              </a:spcBef>
              <a:buFont typeface="Wingdings" pitchFamily="2" charset="2"/>
              <a:buChar char="Ø"/>
            </a:pPr>
            <a:r>
              <a:rPr lang="en-US" i="1" dirty="0"/>
              <a:t>“I’d like to know the emergency affecting me.”</a:t>
            </a:r>
          </a:p>
          <a:p>
            <a:endParaRPr lang="en-US" dirty="0"/>
          </a:p>
          <a:p>
            <a:endParaRPr lang="en-US" dirty="0"/>
          </a:p>
          <a:p>
            <a:endParaRPr lang="en-US" dirty="0"/>
          </a:p>
        </p:txBody>
      </p:sp>
    </p:spTree>
    <p:extLst>
      <p:ext uri="{BB962C8B-B14F-4D97-AF65-F5344CB8AC3E}">
        <p14:creationId xmlns:p14="http://schemas.microsoft.com/office/powerpoint/2010/main" val="1186244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About HIPAA?</a:t>
            </a:r>
          </a:p>
        </p:txBody>
      </p:sp>
      <p:sp>
        <p:nvSpPr>
          <p:cNvPr id="3" name="Content Placeholder 2"/>
          <p:cNvSpPr>
            <a:spLocks noGrp="1"/>
          </p:cNvSpPr>
          <p:nvPr>
            <p:ph idx="1"/>
          </p:nvPr>
        </p:nvSpPr>
        <p:spPr>
          <a:xfrm>
            <a:off x="457200" y="1905000"/>
            <a:ext cx="7620000" cy="4495800"/>
          </a:xfrm>
        </p:spPr>
        <p:txBody>
          <a:bodyPr/>
          <a:lstStyle/>
          <a:p>
            <a:pPr algn="ctr">
              <a:buNone/>
            </a:pPr>
            <a:r>
              <a:rPr lang="en-US" dirty="0"/>
              <a:t>If policy implementation adheres to principles of privacy and HIPAA, use of plain language should not adversely affect patient privacy.</a:t>
            </a:r>
          </a:p>
          <a:p>
            <a:endParaRPr lang="en-US" dirty="0"/>
          </a:p>
          <a:p>
            <a:endParaRPr lang="en-US" dirty="0"/>
          </a:p>
          <a:p>
            <a:pPr algn="ctr">
              <a:buNone/>
            </a:pPr>
            <a:r>
              <a:rPr lang="en-US" b="1" dirty="0"/>
              <a:t>Note: Current codes can often be deciphered by the general public and do not violate any privacy laws.</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Initiating the Code</a:t>
            </a:r>
          </a:p>
        </p:txBody>
      </p:sp>
      <p:sp>
        <p:nvSpPr>
          <p:cNvPr id="3" name="Content Placeholder 2"/>
          <p:cNvSpPr>
            <a:spLocks noGrp="1"/>
          </p:cNvSpPr>
          <p:nvPr>
            <p:ph idx="1"/>
          </p:nvPr>
        </p:nvSpPr>
        <p:spPr>
          <a:xfrm>
            <a:off x="457200" y="1600201"/>
            <a:ext cx="8229600" cy="1371600"/>
          </a:xfrm>
        </p:spPr>
        <p:txBody>
          <a:bodyPr/>
          <a:lstStyle/>
          <a:p>
            <a:r>
              <a:rPr lang="en-US" dirty="0"/>
              <a:t>This process will remain the same</a:t>
            </a:r>
          </a:p>
        </p:txBody>
      </p:sp>
      <p:sp>
        <p:nvSpPr>
          <p:cNvPr id="4" name="TextBox 3"/>
          <p:cNvSpPr txBox="1"/>
          <p:nvPr/>
        </p:nvSpPr>
        <p:spPr>
          <a:xfrm>
            <a:off x="1295400" y="3124200"/>
            <a:ext cx="5638800" cy="954107"/>
          </a:xfrm>
          <a:prstGeom prst="rect">
            <a:avLst/>
          </a:prstGeom>
          <a:noFill/>
        </p:spPr>
        <p:txBody>
          <a:bodyPr wrap="square" rtlCol="0">
            <a:spAutoFit/>
          </a:bodyPr>
          <a:lstStyle/>
          <a:p>
            <a:pPr algn="ctr"/>
            <a:r>
              <a:rPr lang="en-US" sz="2800" b="1" dirty="0">
                <a:solidFill>
                  <a:srgbClr val="FF0000"/>
                </a:solidFill>
              </a:rPr>
              <a:t>Use this placeholder to reiterate your current procedure!</a:t>
            </a:r>
          </a:p>
        </p:txBody>
      </p:sp>
    </p:spTree>
    <p:extLst>
      <p:ext uri="{BB962C8B-B14F-4D97-AF65-F5344CB8AC3E}">
        <p14:creationId xmlns:p14="http://schemas.microsoft.com/office/powerpoint/2010/main" val="133781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Emergency Alerts: The Change to Plain Language</a:t>
            </a:r>
          </a:p>
        </p:txBody>
      </p:sp>
      <p:sp>
        <p:nvSpPr>
          <p:cNvPr id="3" name="Subtitle 2"/>
          <p:cNvSpPr>
            <a:spLocks noGrp="1"/>
          </p:cNvSpPr>
          <p:nvPr>
            <p:ph type="subTitle" idx="1"/>
          </p:nvPr>
        </p:nvSpPr>
        <p:spPr/>
        <p:txBody>
          <a:bodyPr/>
          <a:lstStyle/>
          <a:p>
            <a:r>
              <a:rPr lang="en-US" dirty="0"/>
              <a:t>An initiative of the NC State Legislature, NCHA, and NCHEMC</a:t>
            </a:r>
          </a:p>
        </p:txBody>
      </p:sp>
    </p:spTree>
    <p:extLst>
      <p:ext uri="{BB962C8B-B14F-4D97-AF65-F5344CB8AC3E}">
        <p14:creationId xmlns:p14="http://schemas.microsoft.com/office/powerpoint/2010/main" val="4098631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Why the Change?</a:t>
            </a:r>
          </a:p>
        </p:txBody>
      </p:sp>
      <p:sp>
        <p:nvSpPr>
          <p:cNvPr id="3" name="Content Placeholder 2"/>
          <p:cNvSpPr>
            <a:spLocks noGrp="1"/>
          </p:cNvSpPr>
          <p:nvPr>
            <p:ph idx="1"/>
          </p:nvPr>
        </p:nvSpPr>
        <p:spPr>
          <a:xfrm>
            <a:off x="152400" y="990600"/>
            <a:ext cx="8153400" cy="4953000"/>
          </a:xfrm>
        </p:spPr>
        <p:txBody>
          <a:bodyPr>
            <a:normAutofit fontScale="92500"/>
          </a:bodyPr>
          <a:lstStyle/>
          <a:p>
            <a:r>
              <a:rPr lang="en-US" dirty="0"/>
              <a:t>Legislation requiring hospitals to standardize emergency alerts was introduced during</a:t>
            </a:r>
            <a:r>
              <a:rPr lang="en-US" b="1" dirty="0"/>
              <a:t> </a:t>
            </a:r>
            <a:r>
              <a:rPr lang="en-US" dirty="0"/>
              <a:t>the 2013 regular session of the NC General Assembly as bill H634. The bill was tabled during session to allow the North Carolina Hospital Emergency Management Council to develop and to provide guidance on how to implement the process.</a:t>
            </a:r>
          </a:p>
          <a:p>
            <a:pPr>
              <a:buNone/>
            </a:pPr>
            <a:endParaRPr lang="en-US" dirty="0"/>
          </a:p>
          <a:p>
            <a:r>
              <a:rPr lang="en-US" dirty="0"/>
              <a:t>A subcommittee of the NC Hospital Emergency Management Council, in conjunction with the North Carolina Hospital Association, developed a proposed set of standardized emergency alerts. The alerts are based on plain language communications, with three well-known codes as acceptable options (Code Red, Code Blue and Code Pink).</a:t>
            </a:r>
          </a:p>
          <a:p>
            <a:pPr>
              <a:buNone/>
            </a:pPr>
            <a:endParaRPr lang="en-US" dirty="0"/>
          </a:p>
          <a:p>
            <a:r>
              <a:rPr lang="en-US" dirty="0"/>
              <a:t>Several other states have already made the move to standardized emergency codes, including Missouri, Minnesota, Wisconsin, California and Oregon.</a:t>
            </a:r>
          </a:p>
        </p:txBody>
      </p:sp>
    </p:spTree>
    <p:extLst>
      <p:ext uri="{BB962C8B-B14F-4D97-AF65-F5344CB8AC3E}">
        <p14:creationId xmlns:p14="http://schemas.microsoft.com/office/powerpoint/2010/main" val="372855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It Do For Us?</a:t>
            </a:r>
          </a:p>
        </p:txBody>
      </p:sp>
      <p:sp>
        <p:nvSpPr>
          <p:cNvPr id="3" name="Content Placeholder 2"/>
          <p:cNvSpPr>
            <a:spLocks noGrp="1"/>
          </p:cNvSpPr>
          <p:nvPr>
            <p:ph idx="1"/>
          </p:nvPr>
        </p:nvSpPr>
        <p:spPr/>
        <p:txBody>
          <a:bodyPr>
            <a:normAutofit/>
          </a:bodyPr>
          <a:lstStyle/>
          <a:p>
            <a:r>
              <a:rPr lang="en-US" dirty="0"/>
              <a:t>Increase staff, patient, physician, visitor and public safety within hospitals by reducing the variation of emergency alerts among North Carolina hospitals</a:t>
            </a:r>
          </a:p>
          <a:p>
            <a:endParaRPr lang="en-US" dirty="0"/>
          </a:p>
          <a:p>
            <a:r>
              <a:rPr lang="en-US" dirty="0"/>
              <a:t>Reduce confusion for health care professionals, patients, physicians,  visitors and the public within  hospitals regarding emergency alerts, which could  lead to potential delays in safety or responses </a:t>
            </a:r>
          </a:p>
          <a:p>
            <a:endParaRPr lang="en-US" dirty="0"/>
          </a:p>
          <a:p>
            <a:r>
              <a:rPr lang="en-US" dirty="0"/>
              <a:t>Promote transparency of safety procedures</a:t>
            </a:r>
          </a:p>
        </p:txBody>
      </p:sp>
    </p:spTree>
    <p:extLst>
      <p:ext uri="{BB962C8B-B14F-4D97-AF65-F5344CB8AC3E}">
        <p14:creationId xmlns:p14="http://schemas.microsoft.com/office/powerpoint/2010/main" val="3630261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Plain Language</a:t>
            </a:r>
          </a:p>
        </p:txBody>
      </p:sp>
      <p:sp>
        <p:nvSpPr>
          <p:cNvPr id="3" name="Content Placeholder 2"/>
          <p:cNvSpPr>
            <a:spLocks noGrp="1"/>
          </p:cNvSpPr>
          <p:nvPr>
            <p:ph idx="1"/>
          </p:nvPr>
        </p:nvSpPr>
        <p:spPr/>
        <p:txBody>
          <a:bodyPr>
            <a:normAutofit/>
          </a:bodyPr>
          <a:lstStyle/>
          <a:p>
            <a:pPr>
              <a:buNone/>
            </a:pPr>
            <a:r>
              <a:rPr lang="en-US" dirty="0"/>
              <a:t>The alerts are based on plain language  communications, with  three well-known color codes remaining as options.  The categories  address three types of events that occur in hospitals: </a:t>
            </a:r>
          </a:p>
          <a:p>
            <a:pPr>
              <a:buNone/>
            </a:pPr>
            <a:endParaRPr lang="en-US" dirty="0"/>
          </a:p>
          <a:p>
            <a:pPr lvl="0">
              <a:lnSpc>
                <a:spcPct val="150000"/>
              </a:lnSpc>
            </a:pPr>
            <a:r>
              <a:rPr lang="en-US" b="1" dirty="0"/>
              <a:t>Facility alerts </a:t>
            </a:r>
            <a:r>
              <a:rPr lang="en-US" dirty="0"/>
              <a:t>(i.e. hazardous material spills and fires),</a:t>
            </a:r>
          </a:p>
          <a:p>
            <a:pPr lvl="0">
              <a:lnSpc>
                <a:spcPct val="150000"/>
              </a:lnSpc>
            </a:pPr>
            <a:r>
              <a:rPr lang="en-US" b="1" dirty="0"/>
              <a:t>Security alerts </a:t>
            </a:r>
            <a:r>
              <a:rPr lang="en-US" dirty="0"/>
              <a:t>(i.e. active shooters and mass casualties) and </a:t>
            </a:r>
          </a:p>
          <a:p>
            <a:pPr lvl="0">
              <a:lnSpc>
                <a:spcPct val="150000"/>
              </a:lnSpc>
            </a:pPr>
            <a:r>
              <a:rPr lang="en-US" b="1" dirty="0"/>
              <a:t>Medical alerts </a:t>
            </a:r>
            <a:r>
              <a:rPr lang="en-US" dirty="0"/>
              <a:t>(i.e. patient falls, cardiac or respiratory arrest). </a:t>
            </a:r>
          </a:p>
          <a:p>
            <a:endParaRPr lang="en-US" dirty="0"/>
          </a:p>
        </p:txBody>
      </p:sp>
    </p:spTree>
    <p:extLst>
      <p:ext uri="{BB962C8B-B14F-4D97-AF65-F5344CB8AC3E}">
        <p14:creationId xmlns:p14="http://schemas.microsoft.com/office/powerpoint/2010/main" val="1584154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221728854"/>
              </p:ext>
            </p:extLst>
          </p:nvPr>
        </p:nvGraphicFramePr>
        <p:xfrm>
          <a:off x="304801" y="380996"/>
          <a:ext cx="8000999" cy="5411735"/>
        </p:xfrm>
        <a:graphic>
          <a:graphicData uri="http://schemas.openxmlformats.org/drawingml/2006/table">
            <a:tbl>
              <a:tblPr/>
              <a:tblGrid>
                <a:gridCol w="2318310">
                  <a:extLst>
                    <a:ext uri="{9D8B030D-6E8A-4147-A177-3AD203B41FA5}">
                      <a16:colId xmlns:a16="http://schemas.microsoft.com/office/drawing/2014/main" val="20000"/>
                    </a:ext>
                  </a:extLst>
                </a:gridCol>
                <a:gridCol w="4057044">
                  <a:extLst>
                    <a:ext uri="{9D8B030D-6E8A-4147-A177-3AD203B41FA5}">
                      <a16:colId xmlns:a16="http://schemas.microsoft.com/office/drawing/2014/main" val="20001"/>
                    </a:ext>
                  </a:extLst>
                </a:gridCol>
                <a:gridCol w="1625645">
                  <a:extLst>
                    <a:ext uri="{9D8B030D-6E8A-4147-A177-3AD203B41FA5}">
                      <a16:colId xmlns:a16="http://schemas.microsoft.com/office/drawing/2014/main" val="20002"/>
                    </a:ext>
                  </a:extLst>
                </a:gridCol>
              </a:tblGrid>
              <a:tr h="500037">
                <a:tc gridSpan="3">
                  <a:txBody>
                    <a:bodyPr/>
                    <a:lstStyle/>
                    <a:p>
                      <a:pPr marL="0" marR="0" algn="ctr">
                        <a:spcBef>
                          <a:spcPts val="0"/>
                        </a:spcBef>
                        <a:spcAft>
                          <a:spcPts val="0"/>
                        </a:spcAft>
                      </a:pPr>
                      <a:r>
                        <a:rPr lang="en-US" sz="2800" b="1" dirty="0">
                          <a:solidFill>
                            <a:srgbClr val="943634"/>
                          </a:solidFill>
                          <a:latin typeface="+mn-lt"/>
                          <a:ea typeface="Times New Roman"/>
                        </a:rPr>
                        <a:t>Facility Alerts</a:t>
                      </a:r>
                      <a:endParaRPr lang="en-US" sz="28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2788">
                <a:tc>
                  <a:txBody>
                    <a:bodyPr/>
                    <a:lstStyle/>
                    <a:p>
                      <a:pPr marL="0" marR="0" algn="ctr">
                        <a:spcBef>
                          <a:spcPts val="0"/>
                        </a:spcBef>
                        <a:spcAft>
                          <a:spcPts val="0"/>
                        </a:spcAft>
                      </a:pPr>
                      <a:r>
                        <a:rPr lang="en-US" sz="1800" b="1" dirty="0">
                          <a:solidFill>
                            <a:srgbClr val="FFFFFF"/>
                          </a:solidFill>
                          <a:latin typeface="+mn-lt"/>
                          <a:ea typeface="Times New Roman"/>
                        </a:rPr>
                        <a:t>Event</a:t>
                      </a:r>
                      <a:endParaRPr lang="en-US" sz="18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marR="0" algn="ctr">
                        <a:spcBef>
                          <a:spcPts val="0"/>
                        </a:spcBef>
                        <a:spcAft>
                          <a:spcPts val="0"/>
                        </a:spcAft>
                      </a:pPr>
                      <a:r>
                        <a:rPr lang="en-US" sz="1800" b="1" dirty="0">
                          <a:solidFill>
                            <a:srgbClr val="FFFFFF"/>
                          </a:solidFill>
                          <a:latin typeface="+mn-lt"/>
                          <a:ea typeface="Times New Roman"/>
                        </a:rPr>
                        <a:t>Recommend Plain Language</a:t>
                      </a:r>
                      <a:endParaRPr lang="en-US" sz="18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marR="0" algn="ctr">
                        <a:spcBef>
                          <a:spcPts val="0"/>
                        </a:spcBef>
                        <a:spcAft>
                          <a:spcPts val="0"/>
                        </a:spcAft>
                      </a:pPr>
                      <a:r>
                        <a:rPr lang="en-US" sz="1800" b="1" dirty="0">
                          <a:solidFill>
                            <a:srgbClr val="FFFFFF"/>
                          </a:solidFill>
                          <a:latin typeface="+mn-lt"/>
                          <a:ea typeface="Times New Roman"/>
                        </a:rPr>
                        <a:t>Alternate Alert</a:t>
                      </a:r>
                      <a:endParaRPr lang="en-US" sz="18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1"/>
                  </a:ext>
                </a:extLst>
              </a:tr>
              <a:tr h="545574">
                <a:tc>
                  <a:txBody>
                    <a:bodyPr/>
                    <a:lstStyle/>
                    <a:p>
                      <a:pPr marL="0" marR="0" algn="l">
                        <a:spcBef>
                          <a:spcPts val="0"/>
                        </a:spcBef>
                        <a:spcAft>
                          <a:spcPts val="0"/>
                        </a:spcAft>
                      </a:pPr>
                      <a:r>
                        <a:rPr lang="en-US" sz="1600" b="1" dirty="0">
                          <a:solidFill>
                            <a:srgbClr val="943634"/>
                          </a:solidFill>
                          <a:latin typeface="+mn-lt"/>
                          <a:ea typeface="Times New Roman"/>
                        </a:rPr>
                        <a:t>Evacuation / Relocation</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solidFill>
                            <a:srgbClr val="943634"/>
                          </a:solidFill>
                          <a:latin typeface="+mn-lt"/>
                          <a:ea typeface="Times New Roman"/>
                        </a:rPr>
                        <a:t>Facility Alert +  Evacuation/Relocation +  Descriptor  + Location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5574">
                <a:tc>
                  <a:txBody>
                    <a:bodyPr/>
                    <a:lstStyle/>
                    <a:p>
                      <a:pPr marL="0" marR="0" algn="l">
                        <a:spcBef>
                          <a:spcPts val="0"/>
                        </a:spcBef>
                        <a:spcAft>
                          <a:spcPts val="0"/>
                        </a:spcAft>
                      </a:pPr>
                      <a:r>
                        <a:rPr lang="en-US" sz="1600" b="1" dirty="0">
                          <a:solidFill>
                            <a:srgbClr val="943634"/>
                          </a:solidFill>
                          <a:latin typeface="+mn-lt"/>
                          <a:ea typeface="Times New Roman"/>
                        </a:rPr>
                        <a:t>Fire / Smoke Alarm</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l">
                        <a:spcBef>
                          <a:spcPts val="0"/>
                        </a:spcBef>
                        <a:spcAft>
                          <a:spcPts val="0"/>
                        </a:spcAft>
                      </a:pPr>
                      <a:r>
                        <a:rPr lang="en-US" sz="1600" dirty="0">
                          <a:solidFill>
                            <a:srgbClr val="943634"/>
                          </a:solidFill>
                          <a:latin typeface="+mn-lt"/>
                          <a:ea typeface="Times New Roman"/>
                        </a:rPr>
                        <a:t>Facility Alert +  Fire/Smoke Alarm + Descriptor + Location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Code Red</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extLst>
                  <a:ext uri="{0D108BD9-81ED-4DB2-BD59-A6C34878D82A}">
                    <a16:rowId xmlns:a16="http://schemas.microsoft.com/office/drawing/2014/main" val="10003"/>
                  </a:ext>
                </a:extLst>
              </a:tr>
              <a:tr h="545574">
                <a:tc>
                  <a:txBody>
                    <a:bodyPr/>
                    <a:lstStyle/>
                    <a:p>
                      <a:pPr marL="0" marR="0" algn="l">
                        <a:spcBef>
                          <a:spcPts val="0"/>
                        </a:spcBef>
                        <a:spcAft>
                          <a:spcPts val="0"/>
                        </a:spcAft>
                      </a:pPr>
                      <a:r>
                        <a:rPr lang="en-US" sz="1600" b="1" dirty="0">
                          <a:solidFill>
                            <a:srgbClr val="943634"/>
                          </a:solidFill>
                          <a:latin typeface="+mn-lt"/>
                          <a:ea typeface="Times New Roman"/>
                        </a:rPr>
                        <a:t>Hazardous / Materials Spill</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solidFill>
                            <a:srgbClr val="943634"/>
                          </a:solidFill>
                          <a:latin typeface="+mn-lt"/>
                          <a:ea typeface="Times New Roman"/>
                        </a:rPr>
                        <a:t>Facility Alert +  Hazardous Spill +  Descriptor + Location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45574">
                <a:tc>
                  <a:txBody>
                    <a:bodyPr/>
                    <a:lstStyle/>
                    <a:p>
                      <a:pPr marL="0" marR="0" algn="l">
                        <a:spcBef>
                          <a:spcPts val="0"/>
                        </a:spcBef>
                        <a:spcAft>
                          <a:spcPts val="0"/>
                        </a:spcAft>
                      </a:pPr>
                      <a:r>
                        <a:rPr lang="en-US" sz="1600" b="1" dirty="0">
                          <a:solidFill>
                            <a:srgbClr val="943634"/>
                          </a:solidFill>
                          <a:latin typeface="+mn-lt"/>
                          <a:ea typeface="Times New Roman"/>
                        </a:rPr>
                        <a:t>Mass Casualty</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l">
                        <a:spcBef>
                          <a:spcPts val="0"/>
                        </a:spcBef>
                        <a:spcAft>
                          <a:spcPts val="0"/>
                        </a:spcAft>
                      </a:pPr>
                      <a:r>
                        <a:rPr lang="en-US" sz="1600" dirty="0">
                          <a:solidFill>
                            <a:srgbClr val="943634"/>
                          </a:solidFill>
                          <a:latin typeface="+mn-lt"/>
                          <a:ea typeface="Times New Roman"/>
                        </a:rPr>
                        <a:t>Facility Alert +  Mass Casualty + Descriptor (may have levels)  +  Location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None</a:t>
                      </a:r>
                      <a:r>
                        <a:rPr lang="en-US" sz="1600" baseline="0" dirty="0">
                          <a:solidFill>
                            <a:srgbClr val="943634"/>
                          </a:solidFill>
                          <a:latin typeface="+mn-lt"/>
                          <a:ea typeface="Times New Roman"/>
                        </a:rPr>
                        <a:t> </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extLst>
                  <a:ext uri="{0D108BD9-81ED-4DB2-BD59-A6C34878D82A}">
                    <a16:rowId xmlns:a16="http://schemas.microsoft.com/office/drawing/2014/main" val="10005"/>
                  </a:ext>
                </a:extLst>
              </a:tr>
              <a:tr h="818360">
                <a:tc>
                  <a:txBody>
                    <a:bodyPr/>
                    <a:lstStyle/>
                    <a:p>
                      <a:pPr marL="0" marR="0" algn="l">
                        <a:spcBef>
                          <a:spcPts val="0"/>
                        </a:spcBef>
                        <a:spcAft>
                          <a:spcPts val="0"/>
                        </a:spcAft>
                      </a:pPr>
                      <a:r>
                        <a:rPr lang="en-US" sz="1600" b="1" dirty="0">
                          <a:solidFill>
                            <a:srgbClr val="943634"/>
                          </a:solidFill>
                          <a:latin typeface="+mn-lt"/>
                          <a:ea typeface="Times New Roman"/>
                        </a:rPr>
                        <a:t>Medical Decontamination</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solidFill>
                            <a:srgbClr val="943634"/>
                          </a:solidFill>
                          <a:latin typeface="+mn-lt"/>
                          <a:ea typeface="Times New Roman"/>
                        </a:rPr>
                        <a:t>Facility Alert +  Medical Decontamination +  Descriptor (biological, chemical, radiological, or unknown) + Location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45574">
                <a:tc>
                  <a:txBody>
                    <a:bodyPr/>
                    <a:lstStyle/>
                    <a:p>
                      <a:pPr marL="0" marR="0" algn="l">
                        <a:spcBef>
                          <a:spcPts val="0"/>
                        </a:spcBef>
                        <a:spcAft>
                          <a:spcPts val="0"/>
                        </a:spcAft>
                      </a:pPr>
                      <a:r>
                        <a:rPr lang="en-US" sz="1600" b="1" dirty="0">
                          <a:solidFill>
                            <a:srgbClr val="943634"/>
                          </a:solidFill>
                          <a:latin typeface="+mn-lt"/>
                          <a:ea typeface="Times New Roman"/>
                        </a:rPr>
                        <a:t>Surge Capacity</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l">
                        <a:spcBef>
                          <a:spcPts val="0"/>
                        </a:spcBef>
                        <a:spcAft>
                          <a:spcPts val="0"/>
                        </a:spcAft>
                      </a:pPr>
                      <a:r>
                        <a:rPr lang="en-US" sz="1600" dirty="0">
                          <a:solidFill>
                            <a:srgbClr val="943634"/>
                          </a:solidFill>
                          <a:latin typeface="+mn-lt"/>
                          <a:ea typeface="Times New Roman"/>
                        </a:rPr>
                        <a:t>Facility Alert +  Surge Capacity + Descriptor (may have levels) + Location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extLst>
                  <a:ext uri="{0D108BD9-81ED-4DB2-BD59-A6C34878D82A}">
                    <a16:rowId xmlns:a16="http://schemas.microsoft.com/office/drawing/2014/main" val="10007"/>
                  </a:ext>
                </a:extLst>
              </a:tr>
              <a:tr h="545574">
                <a:tc>
                  <a:txBody>
                    <a:bodyPr/>
                    <a:lstStyle/>
                    <a:p>
                      <a:pPr marL="0" marR="0" algn="l">
                        <a:spcBef>
                          <a:spcPts val="0"/>
                        </a:spcBef>
                        <a:spcAft>
                          <a:spcPts val="0"/>
                        </a:spcAft>
                      </a:pPr>
                      <a:r>
                        <a:rPr lang="en-US" sz="1600" b="1" dirty="0">
                          <a:solidFill>
                            <a:srgbClr val="943634"/>
                          </a:solidFill>
                          <a:latin typeface="+mn-lt"/>
                          <a:ea typeface="Times New Roman"/>
                        </a:rPr>
                        <a:t>Utility / Technology Interruption</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solidFill>
                            <a:srgbClr val="943634"/>
                          </a:solidFill>
                          <a:latin typeface="+mn-lt"/>
                          <a:ea typeface="Times New Roman"/>
                        </a:rPr>
                        <a:t>Facility Alert +  Type of Service Interruption + Descriptor + Location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45574">
                <a:tc>
                  <a:txBody>
                    <a:bodyPr/>
                    <a:lstStyle/>
                    <a:p>
                      <a:pPr marL="0" marR="0" algn="l">
                        <a:spcBef>
                          <a:spcPts val="0"/>
                        </a:spcBef>
                        <a:spcAft>
                          <a:spcPts val="0"/>
                        </a:spcAft>
                      </a:pPr>
                      <a:r>
                        <a:rPr lang="en-US" sz="1600" b="1" dirty="0">
                          <a:solidFill>
                            <a:srgbClr val="943634"/>
                          </a:solidFill>
                          <a:latin typeface="+mn-lt"/>
                          <a:ea typeface="Times New Roman"/>
                        </a:rPr>
                        <a:t>Weather</a:t>
                      </a:r>
                      <a:endParaRPr lang="en-US" sz="1600" dirty="0">
                        <a:solidFill>
                          <a:srgbClr val="943634"/>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l">
                        <a:spcBef>
                          <a:spcPts val="0"/>
                        </a:spcBef>
                        <a:spcAft>
                          <a:spcPts val="0"/>
                        </a:spcAft>
                      </a:pPr>
                      <a:r>
                        <a:rPr lang="en-US" sz="1600" dirty="0">
                          <a:solidFill>
                            <a:srgbClr val="943634"/>
                          </a:solidFill>
                          <a:latin typeface="+mn-lt"/>
                          <a:ea typeface="Times New Roman"/>
                        </a:rPr>
                        <a:t>Facility Alert + Weather + Descriptor  (National Weather Service Statement) + Location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marL="0" marR="0" algn="ctr">
                        <a:spcBef>
                          <a:spcPts val="0"/>
                        </a:spcBef>
                        <a:spcAft>
                          <a:spcPts val="0"/>
                        </a:spcAft>
                      </a:pPr>
                      <a:r>
                        <a:rPr lang="en-US" sz="1600" dirty="0">
                          <a:solidFill>
                            <a:srgbClr val="943634"/>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66448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304666687"/>
              </p:ext>
            </p:extLst>
          </p:nvPr>
        </p:nvGraphicFramePr>
        <p:xfrm>
          <a:off x="381000" y="381002"/>
          <a:ext cx="7696200" cy="5458312"/>
        </p:xfrm>
        <a:graphic>
          <a:graphicData uri="http://schemas.openxmlformats.org/drawingml/2006/table">
            <a:tbl>
              <a:tblPr/>
              <a:tblGrid>
                <a:gridCol w="2229994">
                  <a:extLst>
                    <a:ext uri="{9D8B030D-6E8A-4147-A177-3AD203B41FA5}">
                      <a16:colId xmlns:a16="http://schemas.microsoft.com/office/drawing/2014/main" val="20000"/>
                    </a:ext>
                  </a:extLst>
                </a:gridCol>
                <a:gridCol w="3902490">
                  <a:extLst>
                    <a:ext uri="{9D8B030D-6E8A-4147-A177-3AD203B41FA5}">
                      <a16:colId xmlns:a16="http://schemas.microsoft.com/office/drawing/2014/main" val="20001"/>
                    </a:ext>
                  </a:extLst>
                </a:gridCol>
                <a:gridCol w="1563716">
                  <a:extLst>
                    <a:ext uri="{9D8B030D-6E8A-4147-A177-3AD203B41FA5}">
                      <a16:colId xmlns:a16="http://schemas.microsoft.com/office/drawing/2014/main" val="20002"/>
                    </a:ext>
                  </a:extLst>
                </a:gridCol>
              </a:tblGrid>
              <a:tr h="626364">
                <a:tc gridSpan="3">
                  <a:txBody>
                    <a:bodyPr/>
                    <a:lstStyle/>
                    <a:p>
                      <a:pPr marL="0" marR="0" algn="ctr">
                        <a:spcBef>
                          <a:spcPts val="0"/>
                        </a:spcBef>
                        <a:spcAft>
                          <a:spcPts val="0"/>
                        </a:spcAft>
                      </a:pPr>
                      <a:r>
                        <a:rPr lang="en-US" sz="3600" b="1" dirty="0">
                          <a:solidFill>
                            <a:srgbClr val="000000"/>
                          </a:solidFill>
                          <a:latin typeface="+mn-lt"/>
                          <a:ea typeface="Times New Roman"/>
                        </a:rPr>
                        <a:t>Security Alerts</a:t>
                      </a:r>
                      <a:endParaRPr lang="en-US" sz="360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1703">
                <a:tc>
                  <a:txBody>
                    <a:bodyPr/>
                    <a:lstStyle/>
                    <a:p>
                      <a:pPr marL="0" marR="0" algn="ctr">
                        <a:spcBef>
                          <a:spcPts val="0"/>
                        </a:spcBef>
                        <a:spcAft>
                          <a:spcPts val="0"/>
                        </a:spcAft>
                      </a:pPr>
                      <a:r>
                        <a:rPr lang="en-US" sz="1800" b="1" dirty="0">
                          <a:solidFill>
                            <a:srgbClr val="FFFFFF"/>
                          </a:solidFill>
                          <a:latin typeface="+mn-lt"/>
                          <a:ea typeface="Times New Roman"/>
                        </a:rPr>
                        <a:t>Event</a:t>
                      </a:r>
                      <a:endParaRPr lang="en-US" sz="1800" dirty="0">
                        <a:solidFill>
                          <a:srgbClr val="000000"/>
                        </a:solidFill>
                        <a:latin typeface="+mn-lt"/>
                        <a:ea typeface="Times New Roman"/>
                      </a:endParaRPr>
                    </a:p>
                  </a:txBody>
                  <a:tcPr marL="64622" marR="646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04040"/>
                    </a:solidFill>
                  </a:tcPr>
                </a:tc>
                <a:tc>
                  <a:txBody>
                    <a:bodyPr/>
                    <a:lstStyle/>
                    <a:p>
                      <a:pPr marL="0" marR="0" algn="ctr">
                        <a:spcBef>
                          <a:spcPts val="0"/>
                        </a:spcBef>
                        <a:spcAft>
                          <a:spcPts val="0"/>
                        </a:spcAft>
                      </a:pPr>
                      <a:r>
                        <a:rPr lang="en-US" sz="1800" b="1" dirty="0">
                          <a:solidFill>
                            <a:srgbClr val="FFFFFF"/>
                          </a:solidFill>
                          <a:latin typeface="+mn-lt"/>
                          <a:ea typeface="Times New Roman"/>
                        </a:rPr>
                        <a:t>Recommend Plain Language</a:t>
                      </a:r>
                      <a:endParaRPr lang="en-US" sz="1800" dirty="0">
                        <a:solidFill>
                          <a:srgbClr val="000000"/>
                        </a:solidFill>
                        <a:latin typeface="+mn-lt"/>
                        <a:ea typeface="Times New Roman"/>
                      </a:endParaRPr>
                    </a:p>
                  </a:txBody>
                  <a:tcPr marL="64622" marR="646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04040"/>
                    </a:solidFill>
                  </a:tcPr>
                </a:tc>
                <a:tc>
                  <a:txBody>
                    <a:bodyPr/>
                    <a:lstStyle/>
                    <a:p>
                      <a:pPr marL="0" marR="0" algn="ctr">
                        <a:spcBef>
                          <a:spcPts val="0"/>
                        </a:spcBef>
                        <a:spcAft>
                          <a:spcPts val="0"/>
                        </a:spcAft>
                      </a:pPr>
                      <a:r>
                        <a:rPr lang="en-US" sz="1800" b="1" dirty="0">
                          <a:solidFill>
                            <a:srgbClr val="FFFFFF"/>
                          </a:solidFill>
                          <a:latin typeface="+mn-lt"/>
                          <a:ea typeface="Times New Roman"/>
                        </a:rPr>
                        <a:t>Alternate Code</a:t>
                      </a:r>
                      <a:endParaRPr lang="en-US" sz="1800" dirty="0">
                        <a:solidFill>
                          <a:srgbClr val="000000"/>
                        </a:solidFill>
                        <a:latin typeface="+mn-lt"/>
                        <a:ea typeface="Times New Roman"/>
                      </a:endParaRPr>
                    </a:p>
                  </a:txBody>
                  <a:tcPr marL="64622" marR="646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04040"/>
                    </a:solidFill>
                  </a:tcPr>
                </a:tc>
                <a:extLst>
                  <a:ext uri="{0D108BD9-81ED-4DB2-BD59-A6C34878D82A}">
                    <a16:rowId xmlns:a16="http://schemas.microsoft.com/office/drawing/2014/main" val="10001"/>
                  </a:ext>
                </a:extLst>
              </a:tr>
              <a:tr h="683404">
                <a:tc>
                  <a:txBody>
                    <a:bodyPr/>
                    <a:lstStyle/>
                    <a:p>
                      <a:pPr marL="0" marR="0" algn="l">
                        <a:spcBef>
                          <a:spcPts val="0"/>
                        </a:spcBef>
                        <a:spcAft>
                          <a:spcPts val="0"/>
                        </a:spcAft>
                      </a:pPr>
                      <a:r>
                        <a:rPr lang="en-US" sz="1600" b="1" dirty="0">
                          <a:solidFill>
                            <a:srgbClr val="000000"/>
                          </a:solidFill>
                          <a:latin typeface="+mn-lt"/>
                          <a:ea typeface="Times New Roman"/>
                        </a:rPr>
                        <a:t>Missing Person/Abduction &lt;18 yrs</a:t>
                      </a:r>
                      <a:endParaRPr lang="en-US" sz="160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solidFill>
                            <a:srgbClr val="000000"/>
                          </a:solidFill>
                          <a:latin typeface="+mn-lt"/>
                          <a:ea typeface="Times New Roman"/>
                        </a:rPr>
                        <a:t>Security Alert + Missing Person + Descriptor (Infant/Child)  + Location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600" dirty="0">
                          <a:solidFill>
                            <a:srgbClr val="000000"/>
                          </a:solidFill>
                          <a:latin typeface="+mn-lt"/>
                          <a:ea typeface="Times New Roman"/>
                        </a:rPr>
                        <a:t>Code Pink</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83404">
                <a:tc>
                  <a:txBody>
                    <a:bodyPr/>
                    <a:lstStyle/>
                    <a:p>
                      <a:pPr marL="0" marR="0" algn="l">
                        <a:spcBef>
                          <a:spcPts val="0"/>
                        </a:spcBef>
                        <a:spcAft>
                          <a:spcPts val="0"/>
                        </a:spcAft>
                      </a:pPr>
                      <a:r>
                        <a:rPr lang="en-US" sz="1600" b="1" dirty="0">
                          <a:solidFill>
                            <a:srgbClr val="000000"/>
                          </a:solidFill>
                          <a:latin typeface="+mn-lt"/>
                          <a:ea typeface="Times New Roman"/>
                        </a:rPr>
                        <a:t>Decisionally Impaired Missing Person &gt;18 yrs</a:t>
                      </a:r>
                      <a:endParaRPr lang="en-US" sz="160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l">
                        <a:spcBef>
                          <a:spcPts val="0"/>
                        </a:spcBef>
                        <a:spcAft>
                          <a:spcPts val="0"/>
                        </a:spcAft>
                      </a:pPr>
                      <a:r>
                        <a:rPr lang="en-US" sz="1600" dirty="0">
                          <a:solidFill>
                            <a:srgbClr val="000000"/>
                          </a:solidFill>
                          <a:latin typeface="+mn-lt"/>
                          <a:ea typeface="Times New Roman"/>
                        </a:rPr>
                        <a:t>Security Alert + Missing Person + Descriptor (Adult) + Location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600" dirty="0">
                          <a:solidFill>
                            <a:srgbClr val="000000"/>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3"/>
                  </a:ext>
                </a:extLst>
              </a:tr>
              <a:tr h="1025109">
                <a:tc>
                  <a:txBody>
                    <a:bodyPr/>
                    <a:lstStyle/>
                    <a:p>
                      <a:pPr marL="0" marR="0" algn="l">
                        <a:spcBef>
                          <a:spcPts val="0"/>
                        </a:spcBef>
                        <a:spcAft>
                          <a:spcPts val="0"/>
                        </a:spcAft>
                      </a:pPr>
                      <a:r>
                        <a:rPr lang="en-US" sz="1600" b="1" dirty="0">
                          <a:solidFill>
                            <a:srgbClr val="000000"/>
                          </a:solidFill>
                          <a:latin typeface="+mn-lt"/>
                          <a:ea typeface="Times New Roman"/>
                        </a:rPr>
                        <a:t>Armed Intruder / Shooter/ Hostage Situation / </a:t>
                      </a:r>
                      <a:endParaRPr lang="en-US" sz="1600" dirty="0">
                        <a:solidFill>
                          <a:srgbClr val="000000"/>
                        </a:solidFill>
                        <a:latin typeface="+mn-lt"/>
                        <a:ea typeface="Times New Roman"/>
                      </a:endParaRPr>
                    </a:p>
                    <a:p>
                      <a:pPr marL="0" marR="0" algn="l">
                        <a:spcBef>
                          <a:spcPts val="0"/>
                        </a:spcBef>
                        <a:spcAft>
                          <a:spcPts val="0"/>
                        </a:spcAft>
                      </a:pPr>
                      <a:r>
                        <a:rPr lang="en-US" sz="1600" b="1" dirty="0">
                          <a:solidFill>
                            <a:srgbClr val="000000"/>
                          </a:solidFill>
                          <a:latin typeface="+mn-lt"/>
                          <a:ea typeface="Times New Roman"/>
                        </a:rPr>
                        <a:t>Threat of Violence</a:t>
                      </a:r>
                      <a:endParaRPr lang="en-US" sz="160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b="0" kern="1200" dirty="0">
                          <a:solidFill>
                            <a:schemeClr val="tx1"/>
                          </a:solidFill>
                          <a:effectLst/>
                          <a:latin typeface="+mn-lt"/>
                          <a:ea typeface="+mn-ea"/>
                          <a:cs typeface="+mn-cs"/>
                        </a:rPr>
                        <a:t>Security Alert + (Instruction) + Descriptor + (Type of Threat) + Location</a:t>
                      </a:r>
                      <a:endParaRPr lang="en-US" sz="1600" b="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600" dirty="0">
                          <a:solidFill>
                            <a:srgbClr val="000000"/>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83404">
                <a:tc>
                  <a:txBody>
                    <a:bodyPr/>
                    <a:lstStyle/>
                    <a:p>
                      <a:pPr marL="0" marR="0" algn="l">
                        <a:spcBef>
                          <a:spcPts val="0"/>
                        </a:spcBef>
                        <a:spcAft>
                          <a:spcPts val="0"/>
                        </a:spcAft>
                      </a:pPr>
                      <a:r>
                        <a:rPr lang="en-US" sz="1600" b="1" dirty="0">
                          <a:solidFill>
                            <a:srgbClr val="000000"/>
                          </a:solidFill>
                          <a:latin typeface="+mn-lt"/>
                          <a:ea typeface="Times New Roman"/>
                        </a:rPr>
                        <a:t>Bomb Threat / </a:t>
                      </a:r>
                      <a:endParaRPr lang="en-US" sz="1600" dirty="0">
                        <a:solidFill>
                          <a:srgbClr val="000000"/>
                        </a:solidFill>
                        <a:latin typeface="+mn-lt"/>
                        <a:ea typeface="Times New Roman"/>
                      </a:endParaRPr>
                    </a:p>
                    <a:p>
                      <a:pPr marL="0" marR="0" algn="l">
                        <a:spcBef>
                          <a:spcPts val="0"/>
                        </a:spcBef>
                        <a:spcAft>
                          <a:spcPts val="0"/>
                        </a:spcAft>
                      </a:pPr>
                      <a:r>
                        <a:rPr lang="en-US" sz="1600" b="1" dirty="0">
                          <a:solidFill>
                            <a:srgbClr val="000000"/>
                          </a:solidFill>
                          <a:latin typeface="+mn-lt"/>
                          <a:ea typeface="Times New Roman"/>
                        </a:rPr>
                        <a:t>Suspicious Package</a:t>
                      </a:r>
                      <a:endParaRPr lang="en-US" sz="160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l">
                        <a:spcBef>
                          <a:spcPts val="0"/>
                        </a:spcBef>
                        <a:spcAft>
                          <a:spcPts val="0"/>
                        </a:spcAft>
                      </a:pPr>
                      <a:r>
                        <a:rPr lang="en-US" sz="1600" dirty="0">
                          <a:solidFill>
                            <a:srgbClr val="000000"/>
                          </a:solidFill>
                          <a:latin typeface="+mn-lt"/>
                          <a:ea typeface="Times New Roman"/>
                        </a:rPr>
                        <a:t>Security Alert + (Type of Threat) + Descriptor +  Location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600" dirty="0">
                          <a:solidFill>
                            <a:srgbClr val="000000"/>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5"/>
                  </a:ext>
                </a:extLst>
              </a:tr>
              <a:tr h="683404">
                <a:tc>
                  <a:txBody>
                    <a:bodyPr/>
                    <a:lstStyle/>
                    <a:p>
                      <a:pPr marL="0" marR="0" algn="l">
                        <a:spcBef>
                          <a:spcPts val="0"/>
                        </a:spcBef>
                        <a:spcAft>
                          <a:spcPts val="0"/>
                        </a:spcAft>
                      </a:pPr>
                      <a:r>
                        <a:rPr lang="en-US" sz="1600" b="1" dirty="0">
                          <a:solidFill>
                            <a:srgbClr val="000000"/>
                          </a:solidFill>
                          <a:latin typeface="+mn-lt"/>
                          <a:ea typeface="Times New Roman"/>
                        </a:rPr>
                        <a:t>Civil Disturbance  </a:t>
                      </a:r>
                      <a:endParaRPr lang="en-US" sz="160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solidFill>
                            <a:srgbClr val="000000"/>
                          </a:solidFill>
                          <a:latin typeface="+mn-lt"/>
                          <a:ea typeface="Times New Roman"/>
                        </a:rPr>
                        <a:t>Security Alert + Civil Disturbance + Descriptor + Location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600" dirty="0">
                          <a:solidFill>
                            <a:srgbClr val="000000"/>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3404">
                <a:tc>
                  <a:txBody>
                    <a:bodyPr/>
                    <a:lstStyle/>
                    <a:p>
                      <a:pPr marL="0" marR="0" algn="l">
                        <a:spcBef>
                          <a:spcPts val="0"/>
                        </a:spcBef>
                        <a:spcAft>
                          <a:spcPts val="0"/>
                        </a:spcAft>
                      </a:pPr>
                      <a:r>
                        <a:rPr lang="en-US" sz="1600" b="1" dirty="0">
                          <a:solidFill>
                            <a:srgbClr val="000000"/>
                          </a:solidFill>
                          <a:latin typeface="+mn-lt"/>
                          <a:ea typeface="Times New Roman"/>
                        </a:rPr>
                        <a:t>Controlled Access</a:t>
                      </a:r>
                      <a:endParaRPr lang="en-US" sz="1600" dirty="0">
                        <a:solidFill>
                          <a:srgbClr val="000000"/>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l">
                        <a:spcBef>
                          <a:spcPts val="0"/>
                        </a:spcBef>
                        <a:spcAft>
                          <a:spcPts val="0"/>
                        </a:spcAft>
                      </a:pPr>
                      <a:r>
                        <a:rPr lang="en-US" sz="1600" dirty="0">
                          <a:solidFill>
                            <a:srgbClr val="000000"/>
                          </a:solidFill>
                          <a:latin typeface="+mn-lt"/>
                          <a:ea typeface="Times New Roman"/>
                        </a:rPr>
                        <a:t>Security Alert + Controlled Access + Descriptor + Location </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600" dirty="0">
                          <a:solidFill>
                            <a:srgbClr val="000000"/>
                          </a:solidFill>
                          <a:latin typeface="+mn-lt"/>
                          <a:ea typeface="Times New Roman"/>
                        </a:rPr>
                        <a:t>None</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39283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381000" y="533400"/>
          <a:ext cx="7772400" cy="2067161"/>
        </p:xfrm>
        <a:graphic>
          <a:graphicData uri="http://schemas.openxmlformats.org/drawingml/2006/table">
            <a:tbl>
              <a:tblPr/>
              <a:tblGrid>
                <a:gridCol w="2252073">
                  <a:extLst>
                    <a:ext uri="{9D8B030D-6E8A-4147-A177-3AD203B41FA5}">
                      <a16:colId xmlns:a16="http://schemas.microsoft.com/office/drawing/2014/main" val="20000"/>
                    </a:ext>
                  </a:extLst>
                </a:gridCol>
                <a:gridCol w="3941128">
                  <a:extLst>
                    <a:ext uri="{9D8B030D-6E8A-4147-A177-3AD203B41FA5}">
                      <a16:colId xmlns:a16="http://schemas.microsoft.com/office/drawing/2014/main" val="20001"/>
                    </a:ext>
                  </a:extLst>
                </a:gridCol>
                <a:gridCol w="1579199">
                  <a:extLst>
                    <a:ext uri="{9D8B030D-6E8A-4147-A177-3AD203B41FA5}">
                      <a16:colId xmlns:a16="http://schemas.microsoft.com/office/drawing/2014/main" val="20002"/>
                    </a:ext>
                  </a:extLst>
                </a:gridCol>
              </a:tblGrid>
              <a:tr h="511044">
                <a:tc gridSpan="3">
                  <a:txBody>
                    <a:bodyPr/>
                    <a:lstStyle/>
                    <a:p>
                      <a:pPr marL="0" marR="0" algn="ctr">
                        <a:spcBef>
                          <a:spcPts val="0"/>
                        </a:spcBef>
                        <a:spcAft>
                          <a:spcPts val="0"/>
                        </a:spcAft>
                      </a:pPr>
                      <a:r>
                        <a:rPr lang="en-US" sz="3600" b="1" dirty="0">
                          <a:solidFill>
                            <a:srgbClr val="365F91"/>
                          </a:solidFill>
                          <a:latin typeface="+mn-lt"/>
                          <a:ea typeface="Times New Roman"/>
                        </a:rPr>
                        <a:t>Medical Alerts</a:t>
                      </a:r>
                      <a:endParaRPr lang="en-US" sz="3600" dirty="0">
                        <a:solidFill>
                          <a:srgbClr val="365F91"/>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03356">
                <a:tc>
                  <a:txBody>
                    <a:bodyPr/>
                    <a:lstStyle/>
                    <a:p>
                      <a:pPr marL="0" marR="0" algn="ctr">
                        <a:spcBef>
                          <a:spcPts val="0"/>
                        </a:spcBef>
                        <a:spcAft>
                          <a:spcPts val="0"/>
                        </a:spcAft>
                      </a:pPr>
                      <a:r>
                        <a:rPr lang="en-US" sz="1800" b="1" dirty="0">
                          <a:solidFill>
                            <a:srgbClr val="FFFFFF"/>
                          </a:solidFill>
                          <a:latin typeface="+mn-lt"/>
                          <a:ea typeface="Times New Roman"/>
                        </a:rPr>
                        <a:t>Event</a:t>
                      </a:r>
                      <a:endParaRPr lang="en-US" sz="1800" dirty="0">
                        <a:solidFill>
                          <a:srgbClr val="365F91"/>
                        </a:solidFill>
                        <a:latin typeface="+mn-lt"/>
                        <a:ea typeface="Times New Roman"/>
                      </a:endParaRPr>
                    </a:p>
                  </a:txBody>
                  <a:tcPr marL="64622" marR="646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5F91"/>
                    </a:solidFill>
                  </a:tcPr>
                </a:tc>
                <a:tc>
                  <a:txBody>
                    <a:bodyPr/>
                    <a:lstStyle/>
                    <a:p>
                      <a:pPr marL="0" marR="0" algn="ctr">
                        <a:spcBef>
                          <a:spcPts val="0"/>
                        </a:spcBef>
                        <a:spcAft>
                          <a:spcPts val="0"/>
                        </a:spcAft>
                      </a:pPr>
                      <a:r>
                        <a:rPr lang="en-US" sz="1800" b="1" dirty="0">
                          <a:solidFill>
                            <a:srgbClr val="FFFFFF"/>
                          </a:solidFill>
                          <a:latin typeface="+mn-lt"/>
                          <a:ea typeface="Times New Roman"/>
                        </a:rPr>
                        <a:t>Recommend Plain Language</a:t>
                      </a:r>
                      <a:endParaRPr lang="en-US" sz="1800" dirty="0">
                        <a:solidFill>
                          <a:srgbClr val="365F91"/>
                        </a:solidFill>
                        <a:latin typeface="+mn-lt"/>
                        <a:ea typeface="Times New Roman"/>
                      </a:endParaRPr>
                    </a:p>
                  </a:txBody>
                  <a:tcPr marL="64622" marR="646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5F91"/>
                    </a:solidFill>
                  </a:tcPr>
                </a:tc>
                <a:tc>
                  <a:txBody>
                    <a:bodyPr/>
                    <a:lstStyle/>
                    <a:p>
                      <a:pPr marL="0" marR="0" algn="ctr">
                        <a:spcBef>
                          <a:spcPts val="0"/>
                        </a:spcBef>
                        <a:spcAft>
                          <a:spcPts val="0"/>
                        </a:spcAft>
                      </a:pPr>
                      <a:r>
                        <a:rPr lang="en-US" sz="1800" b="1" dirty="0">
                          <a:solidFill>
                            <a:srgbClr val="FFFFFF"/>
                          </a:solidFill>
                          <a:latin typeface="+mn-lt"/>
                          <a:ea typeface="Times New Roman"/>
                        </a:rPr>
                        <a:t>Alternate Code</a:t>
                      </a:r>
                      <a:endParaRPr lang="en-US" sz="1800" dirty="0">
                        <a:solidFill>
                          <a:srgbClr val="365F91"/>
                        </a:solidFill>
                        <a:latin typeface="+mn-lt"/>
                        <a:ea typeface="Times New Roman"/>
                      </a:endParaRPr>
                    </a:p>
                  </a:txBody>
                  <a:tcPr marL="64622" marR="6462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5F91"/>
                    </a:solidFill>
                  </a:tcPr>
                </a:tc>
                <a:extLst>
                  <a:ext uri="{0D108BD9-81ED-4DB2-BD59-A6C34878D82A}">
                    <a16:rowId xmlns:a16="http://schemas.microsoft.com/office/drawing/2014/main" val="10001"/>
                  </a:ext>
                </a:extLst>
              </a:tr>
              <a:tr h="1115165">
                <a:tc>
                  <a:txBody>
                    <a:bodyPr/>
                    <a:lstStyle/>
                    <a:p>
                      <a:pPr marL="0" marR="0" algn="l">
                        <a:spcBef>
                          <a:spcPts val="0"/>
                        </a:spcBef>
                        <a:spcAft>
                          <a:spcPts val="0"/>
                        </a:spcAft>
                      </a:pPr>
                      <a:r>
                        <a:rPr lang="en-US" sz="1600" b="1" dirty="0">
                          <a:solidFill>
                            <a:srgbClr val="365F91"/>
                          </a:solidFill>
                          <a:latin typeface="+mn-lt"/>
                          <a:ea typeface="Times New Roman"/>
                        </a:rPr>
                        <a:t>Medical Emergency or Incident</a:t>
                      </a:r>
                      <a:endParaRPr lang="en-US" sz="1600" dirty="0">
                        <a:solidFill>
                          <a:srgbClr val="365F91"/>
                        </a:solidFill>
                        <a:latin typeface="+mn-lt"/>
                        <a:ea typeface="Times New Roman"/>
                      </a:endParaRP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solidFill>
                            <a:srgbClr val="365F91"/>
                          </a:solidFill>
                          <a:latin typeface="+mn-lt"/>
                          <a:ea typeface="Times New Roman"/>
                        </a:rPr>
                        <a:t>Medical Alert + (Type of Emergency-Incident) + Descriptor + Location</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3DFEE"/>
                    </a:solidFill>
                  </a:tcPr>
                </a:tc>
                <a:tc>
                  <a:txBody>
                    <a:bodyPr/>
                    <a:lstStyle/>
                    <a:p>
                      <a:pPr marL="0" marR="0" algn="l">
                        <a:spcBef>
                          <a:spcPts val="0"/>
                        </a:spcBef>
                        <a:spcAft>
                          <a:spcPts val="0"/>
                        </a:spcAft>
                      </a:pPr>
                      <a:r>
                        <a:rPr lang="en-US" sz="1600" dirty="0">
                          <a:solidFill>
                            <a:srgbClr val="365F91"/>
                          </a:solidFill>
                          <a:latin typeface="+mn-lt"/>
                          <a:ea typeface="Times New Roman"/>
                        </a:rPr>
                        <a:t>*Code Blue is the only accepted color code for medical alerts</a:t>
                      </a:r>
                    </a:p>
                  </a:txBody>
                  <a:tcPr marL="64622" marR="646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TextBox 8"/>
          <p:cNvSpPr txBox="1"/>
          <p:nvPr/>
        </p:nvSpPr>
        <p:spPr>
          <a:xfrm>
            <a:off x="609600" y="2819400"/>
            <a:ext cx="7086600" cy="2308324"/>
          </a:xfrm>
          <a:prstGeom prst="rect">
            <a:avLst/>
          </a:prstGeom>
          <a:noFill/>
        </p:spPr>
        <p:txBody>
          <a:bodyPr wrap="square" rtlCol="0">
            <a:spAutoFit/>
          </a:bodyPr>
          <a:lstStyle/>
          <a:p>
            <a:pPr algn="ctr"/>
            <a:r>
              <a:rPr lang="en-US" b="1" dirty="0">
                <a:solidFill>
                  <a:srgbClr val="FF0000"/>
                </a:solidFill>
              </a:rPr>
              <a:t>Facility specific medical/response team alerts that are either paged overhead or sent via text/page should be added to this grid.</a:t>
            </a:r>
          </a:p>
          <a:p>
            <a:pPr algn="ctr"/>
            <a:endParaRPr lang="en-US" b="1" dirty="0">
              <a:solidFill>
                <a:srgbClr val="FF0000"/>
              </a:solidFill>
            </a:endParaRPr>
          </a:p>
          <a:p>
            <a:pPr algn="ctr"/>
            <a:r>
              <a:rPr lang="en-US" b="1" dirty="0">
                <a:solidFill>
                  <a:srgbClr val="FF0000"/>
                </a:solidFill>
              </a:rPr>
              <a:t>Examples include: Rapid Response, Stroke Team,  Trauma….etc.</a:t>
            </a:r>
          </a:p>
          <a:p>
            <a:pPr algn="ctr"/>
            <a:endParaRPr lang="en-US" b="1" dirty="0">
              <a:solidFill>
                <a:srgbClr val="FF0000"/>
              </a:solidFill>
            </a:endParaRPr>
          </a:p>
          <a:p>
            <a:pPr algn="ctr"/>
            <a:r>
              <a:rPr lang="en-US" b="1" dirty="0">
                <a:solidFill>
                  <a:srgbClr val="FF0000"/>
                </a:solidFill>
              </a:rPr>
              <a:t>Code Blue may be used for respiratory/cardiac arrest, but other C</a:t>
            </a:r>
            <a:r>
              <a:rPr lang="en-US" b="1" dirty="0">
                <a:solidFill>
                  <a:srgbClr val="00B050"/>
                </a:solidFill>
              </a:rPr>
              <a:t>O</a:t>
            </a:r>
            <a:r>
              <a:rPr lang="en-US" b="1" dirty="0">
                <a:solidFill>
                  <a:srgbClr val="0070C0"/>
                </a:solidFill>
              </a:rPr>
              <a:t>L</a:t>
            </a:r>
            <a:r>
              <a:rPr lang="en-US" b="1" dirty="0">
                <a:solidFill>
                  <a:srgbClr val="C89800"/>
                </a:solidFill>
              </a:rPr>
              <a:t>O</a:t>
            </a:r>
            <a:r>
              <a:rPr lang="en-US" b="1" dirty="0">
                <a:solidFill>
                  <a:srgbClr val="002060"/>
                </a:solidFill>
              </a:rPr>
              <a:t>R</a:t>
            </a:r>
            <a:r>
              <a:rPr lang="en-US" b="1" dirty="0">
                <a:solidFill>
                  <a:srgbClr val="FF0066"/>
                </a:solidFill>
              </a:rPr>
              <a:t>S</a:t>
            </a:r>
            <a:r>
              <a:rPr lang="en-US" b="1" dirty="0">
                <a:solidFill>
                  <a:srgbClr val="FF0000"/>
                </a:solidFill>
              </a:rPr>
              <a:t> are prohibited for use with medical alerts </a:t>
            </a:r>
          </a:p>
          <a:p>
            <a:pPr algn="ctr"/>
            <a:r>
              <a:rPr lang="en-US" b="1" cap="all" dirty="0">
                <a:solidFill>
                  <a:srgbClr val="FF0000"/>
                </a:solidFill>
              </a:rPr>
              <a:t>plain language is preferred </a:t>
            </a:r>
            <a:r>
              <a:rPr lang="en-US" b="1" dirty="0">
                <a:solidFill>
                  <a:srgbClr val="FF0000"/>
                </a:solidFill>
              </a:rPr>
              <a:t>!</a:t>
            </a:r>
          </a:p>
        </p:txBody>
      </p:sp>
    </p:spTree>
    <p:extLst>
      <p:ext uri="{BB962C8B-B14F-4D97-AF65-F5344CB8AC3E}">
        <p14:creationId xmlns:p14="http://schemas.microsoft.com/office/powerpoint/2010/main" val="2991249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Would That Sound?</a:t>
            </a:r>
          </a:p>
        </p:txBody>
      </p:sp>
      <p:sp>
        <p:nvSpPr>
          <p:cNvPr id="3" name="Content Placeholder 2"/>
          <p:cNvSpPr>
            <a:spLocks noGrp="1"/>
          </p:cNvSpPr>
          <p:nvPr>
            <p:ph idx="1"/>
          </p:nvPr>
        </p:nvSpPr>
        <p:spPr>
          <a:xfrm>
            <a:off x="381000" y="2209800"/>
            <a:ext cx="7620000" cy="3916363"/>
          </a:xfrm>
        </p:spPr>
        <p:txBody>
          <a:bodyPr>
            <a:normAutofit/>
          </a:bodyPr>
          <a:lstStyle/>
          <a:p>
            <a:pPr algn="ctr">
              <a:buNone/>
            </a:pPr>
            <a:r>
              <a:rPr lang="en-US" dirty="0"/>
              <a:t>Imagine the page you currently hear for a fire:</a:t>
            </a:r>
          </a:p>
          <a:p>
            <a:pPr algn="ctr">
              <a:buNone/>
            </a:pPr>
            <a:r>
              <a:rPr lang="en-US" b="1" dirty="0"/>
              <a:t>“Code Red – 2</a:t>
            </a:r>
            <a:r>
              <a:rPr lang="en-US" b="1" baseline="30000" dirty="0"/>
              <a:t>nd</a:t>
            </a:r>
            <a:r>
              <a:rPr lang="en-US" b="1" dirty="0"/>
              <a:t> Floor”</a:t>
            </a:r>
          </a:p>
          <a:p>
            <a:pPr>
              <a:buNone/>
            </a:pPr>
            <a:endParaRPr lang="en-US" dirty="0"/>
          </a:p>
          <a:p>
            <a:pPr algn="ctr">
              <a:buNone/>
            </a:pPr>
            <a:r>
              <a:rPr lang="en-US" dirty="0"/>
              <a:t>Now you would hear:</a:t>
            </a:r>
          </a:p>
          <a:p>
            <a:pPr algn="ctr">
              <a:buNone/>
            </a:pPr>
            <a:r>
              <a:rPr lang="en-US" b="1" dirty="0"/>
              <a:t>“Facility Alert – 2</a:t>
            </a:r>
            <a:r>
              <a:rPr lang="en-US" b="1" baseline="30000" dirty="0"/>
              <a:t>nd</a:t>
            </a:r>
            <a:r>
              <a:rPr lang="en-US" b="1" dirty="0"/>
              <a:t> Floor– Fire Alarm Activation”</a:t>
            </a:r>
            <a:r>
              <a:rPr lang="en-US" dirty="0"/>
              <a:t> </a:t>
            </a:r>
          </a:p>
          <a:p>
            <a:pPr>
              <a:buNone/>
            </a:pPr>
            <a:endParaRPr lang="en-US" dirty="0"/>
          </a:p>
          <a:p>
            <a:pPr algn="ctr">
              <a:buNone/>
            </a:pPr>
            <a:r>
              <a:rPr lang="en-US" dirty="0"/>
              <a:t>No guessing needed! It says what it is!</a:t>
            </a:r>
          </a:p>
          <a:p>
            <a:pPr algn="ctr">
              <a:buNone/>
            </a:pPr>
            <a:r>
              <a:rPr lang="en-US" sz="1800" b="1" dirty="0">
                <a:solidFill>
                  <a:srgbClr val="FF0000"/>
                </a:solidFill>
              </a:rPr>
              <a:t>Note: Code RED remains an acceptable color code</a:t>
            </a:r>
          </a:p>
        </p:txBody>
      </p:sp>
    </p:spTree>
    <p:extLst>
      <p:ext uri="{BB962C8B-B14F-4D97-AF65-F5344CB8AC3E}">
        <p14:creationId xmlns:p14="http://schemas.microsoft.com/office/powerpoint/2010/main" val="2791083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CHA PPT education ppt">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9B6F328E3C2CF46905BA5DA3F62353E" ma:contentTypeVersion="1" ma:contentTypeDescription="Create a new document." ma:contentTypeScope="" ma:versionID="4dd55589cd0c4c622f6472d6291609ef">
  <xsd:schema xmlns:xsd="http://www.w3.org/2001/XMLSchema" xmlns:xs="http://www.w3.org/2001/XMLSchema" xmlns:p="http://schemas.microsoft.com/office/2006/metadata/properties" targetNamespace="http://schemas.microsoft.com/office/2006/metadata/properties" ma:root="true" ma:fieldsID="d476e8e88a7ff487aa0f9596b7fbedd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75B1A0-1F5C-43AF-BEAF-D10913CF31AE}">
  <ds:schemaRefs>
    <ds:schemaRef ds:uri="http://schemas.microsoft.com/office/2006/metadata/properties"/>
  </ds:schemaRefs>
</ds:datastoreItem>
</file>

<file path=customXml/itemProps2.xml><?xml version="1.0" encoding="utf-8"?>
<ds:datastoreItem xmlns:ds="http://schemas.openxmlformats.org/officeDocument/2006/customXml" ds:itemID="{501F8717-BC7C-4E1F-AD97-90A3FE085A9D}">
  <ds:schemaRefs>
    <ds:schemaRef ds:uri="http://schemas.microsoft.com/sharepoint/v3/contenttype/forms"/>
  </ds:schemaRefs>
</ds:datastoreItem>
</file>

<file path=customXml/itemProps3.xml><?xml version="1.0" encoding="utf-8"?>
<ds:datastoreItem xmlns:ds="http://schemas.openxmlformats.org/officeDocument/2006/customXml" ds:itemID="{FAF4272F-789E-4DBE-9F84-1244F72AC9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NCHA PPT education ppt</Template>
  <TotalTime>75</TotalTime>
  <Words>943</Words>
  <Application>Microsoft Macintosh PowerPoint</Application>
  <PresentationFormat>On-screen Show (4:3)</PresentationFormat>
  <Paragraphs>127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vt:lpstr>
      <vt:lpstr>Wingdings</vt:lpstr>
      <vt:lpstr>NCHA PPT education ppt</vt:lpstr>
      <vt:lpstr>Instructions For Use</vt:lpstr>
      <vt:lpstr>Emergency Alerts: The Change to Plain Language</vt:lpstr>
      <vt:lpstr>Why the Change?</vt:lpstr>
      <vt:lpstr>What Will It Do For Us?</vt:lpstr>
      <vt:lpstr>Plain Language</vt:lpstr>
      <vt:lpstr>PowerPoint Presentation</vt:lpstr>
      <vt:lpstr>PowerPoint Presentation</vt:lpstr>
      <vt:lpstr>PowerPoint Presentation</vt:lpstr>
      <vt:lpstr>How Would That Sound?</vt:lpstr>
      <vt:lpstr>What Would That Look Like?</vt:lpstr>
      <vt:lpstr>Do Patients Really Want to Hear This?</vt:lpstr>
      <vt:lpstr>What About HIPAA?</vt:lpstr>
      <vt:lpstr>Initiating the Code</vt:lpstr>
    </vt:vector>
  </TitlesOfParts>
  <Company>HRMC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Use</dc:title>
  <dc:creator>sstrout</dc:creator>
  <cp:lastModifiedBy>Stephanie Strickland</cp:lastModifiedBy>
  <cp:revision>9</cp:revision>
  <dcterms:created xsi:type="dcterms:W3CDTF">2014-01-03T14:19:14Z</dcterms:created>
  <dcterms:modified xsi:type="dcterms:W3CDTF">2019-03-26T14:29:03Z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0x010100B9B6F328E3C2CF46905BA5DA3F62353E</vt:lpwstr>
  </property>
  <property fmtid="{D5CDD505-2E9C-101B-9397-08002B2CF9AE}" pid="3" name="Order">
    <vt:r8>1970600</vt:r8>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ies>
</file>