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1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6" r:id="rId2"/>
  </p:sldMasterIdLst>
  <p:notesMasterIdLst>
    <p:notesMasterId r:id="rId19"/>
  </p:notesMasterIdLst>
  <p:handoutMasterIdLst>
    <p:handoutMasterId r:id="rId20"/>
  </p:handoutMasterIdLst>
  <p:sldIdLst>
    <p:sldId id="256" r:id="rId3"/>
    <p:sldId id="383" r:id="rId4"/>
    <p:sldId id="275" r:id="rId5"/>
    <p:sldId id="332" r:id="rId6"/>
    <p:sldId id="378" r:id="rId7"/>
    <p:sldId id="385" r:id="rId8"/>
    <p:sldId id="377" r:id="rId9"/>
    <p:sldId id="380" r:id="rId10"/>
    <p:sldId id="381" r:id="rId11"/>
    <p:sldId id="382" r:id="rId12"/>
    <p:sldId id="386" r:id="rId13"/>
    <p:sldId id="387" r:id="rId14"/>
    <p:sldId id="368" r:id="rId15"/>
    <p:sldId id="337" r:id="rId16"/>
    <p:sldId id="379" r:id="rId17"/>
    <p:sldId id="365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BACACA"/>
    <a:srgbClr val="7B9899"/>
    <a:srgbClr val="8CADAE"/>
    <a:srgbClr val="C5D1D7"/>
    <a:srgbClr val="D49958"/>
    <a:srgbClr val="DEB07E"/>
    <a:srgbClr val="FFC000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61679" autoAdjust="0"/>
  </p:normalViewPr>
  <p:slideViewPr>
    <p:cSldViewPr>
      <p:cViewPr varScale="1">
        <p:scale>
          <a:sx n="45" d="100"/>
          <a:sy n="45" d="100"/>
        </p:scale>
        <p:origin x="16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5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F1C44D-C97F-43E3-BC48-EC12FD620229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FABFD1-B147-42C9-BFD8-F3D3FFC1FD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88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A6AEE7-449C-494F-B860-9C2D28130DD9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108163-AE2C-49CA-A34B-16A89B8A8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mhsa.gov/data/2k12/MHUS2010/MHUS-2010.pdf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awarenessweek.ffcmh.org/briefing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21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Media’s Damaging Depictions of Mental Illness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Halloween costume in the bottom left was being sold in a Halloween shop at the Triangle Town Center a couple of years ago.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NAMI Wake advocated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the removal. The costume was pulled from the shelf.</a:t>
            </a:r>
            <a:endParaRPr lang="en-US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r>
              <a:rPr lang="en-US" dirty="0" smtClean="0"/>
              <a:t>Language can be everything!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D16349"/>
                </a:solidFill>
                <a:latin typeface="+mn-lt"/>
              </a:rPr>
              <a:t>Stigma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set of negative and often unfair beliefs that a group of people have about something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It’s about disrespect and using negative labels to identify a person living with behavioral illness</a:t>
            </a:r>
          </a:p>
          <a:p>
            <a:pPr marL="228600" indent="-228600"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Prevents people from reaching out for the help that they need and deserve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Many people would rather tell employers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served time in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jail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than admit to being in a 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psychiatric hospital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Stigma </a:t>
            </a:r>
          </a:p>
          <a:p>
            <a:pPr marL="685800" lvl="1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Leads to fear, mistrust and violence against people living with behavioral illness and their families?</a:t>
            </a:r>
          </a:p>
          <a:p>
            <a:pPr marL="685800" lvl="1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cause families and friends to turn their backs on people with behavioral illness?</a:t>
            </a:r>
          </a:p>
          <a:p>
            <a:pPr marL="685800" lvl="1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result in inadequate insurance coverage for behavioral health services?</a:t>
            </a:r>
          </a:p>
          <a:p>
            <a:pPr marL="685800" lvl="1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about disrespect and using negative labels to identify a person living with behavioral illness?</a:t>
            </a:r>
          </a:p>
          <a:p>
            <a:pPr marL="685800" lvl="1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3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1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8163-AE2C-49CA-A34B-16A89B8A8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9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D16349"/>
                </a:solidFill>
              </a:rPr>
              <a:t>Are these the faces of mental illness and addictive disorders?</a:t>
            </a:r>
          </a:p>
          <a:p>
            <a:r>
              <a:rPr lang="en-US" dirty="0" smtClean="0"/>
              <a:t>Young or old,</a:t>
            </a:r>
            <a:r>
              <a:rPr lang="en-US" baseline="0" dirty="0" smtClean="0"/>
              <a:t> Rich or poor, well groomed or not - </a:t>
            </a:r>
            <a:r>
              <a:rPr lang="en-US" dirty="0"/>
              <a:t>race, color, religion, sex, national origin, age, handicap, sexual orientation or marital status. There is no discrimination. Equal Opportunistic Disease. </a:t>
            </a:r>
          </a:p>
          <a:p>
            <a:r>
              <a:rPr lang="en-US" dirty="0"/>
              <a:t>How can you tell someone has mental illness? You can not. Hidden Disease</a:t>
            </a:r>
          </a:p>
          <a:p>
            <a:pPr lvl="0"/>
            <a:r>
              <a:rPr lang="en-US" dirty="0"/>
              <a:t>NAMI – Mental Illness affects 1 in 4 or nearly 60 million Americans every year. 1 in 4 adults experience mental illness. 1 in 5 children experience mental illness. </a:t>
            </a:r>
          </a:p>
          <a:p>
            <a:pPr lvl="0"/>
            <a:r>
              <a:rPr lang="en-US" dirty="0"/>
              <a:t>Almost 8.4 million U.S. children ages 9 to 17, or </a:t>
            </a:r>
            <a:r>
              <a:rPr lang="en-US" u="sng" dirty="0">
                <a:hlinkClick r:id="rId3"/>
              </a:rPr>
              <a:t>one out of five children</a:t>
            </a:r>
            <a:r>
              <a:rPr lang="en-US" dirty="0"/>
              <a:t> and adolescents, suffer from some form of mental, emotional, or behavioral challenges. </a:t>
            </a:r>
            <a:r>
              <a:rPr lang="en-US" u="sng" dirty="0">
                <a:hlinkClick r:id="rId4"/>
              </a:rPr>
              <a:t>http://awarenessweek.ffcmh.org/briefing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08163-AE2C-49CA-A34B-16A89B8A89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849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 smtClean="0">
                <a:solidFill>
                  <a:srgbClr val="D16349"/>
                </a:solidFill>
                <a:latin typeface="+mn-lt"/>
              </a:rPr>
              <a:t>Fighting Stigma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Become more aware – learn the truth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respectful language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Tell someone if they express a stigmatizing attitude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Emphasize abilities, not limitations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Share resources from the Alliance Re-Think toolkit! 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Request printed materials from our Community Relations team.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our link to your website!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Health Awareness is represented by a green ribbon. In the 1800s, green was the color used to label people who were considered “insane”.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3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Focuses on the concepts of recovery and self-determination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Designed to counter the misconceptions and myths that keep people from getting the help they need</a:t>
            </a:r>
          </a:p>
          <a:p>
            <a:pPr marL="228600" indent="-228600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Stigma – is created by</a:t>
            </a:r>
            <a:r>
              <a:rPr lang="en-US" sz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misconceptions and myths  about MH/DD/SA. Creates barriers to accessing care.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9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r>
              <a:rPr lang="en-US" baseline="0" dirty="0" smtClean="0"/>
              <a:t> The Disability Weighted Exercise – Time 15 minutes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Work, Daily Activity, Relationship OR Live, Love, Laugh OR OIL – Occupation, Interpersonal, Living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FFCF-8248-449B-A533-7ABB2AE3222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89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4DC19FF-3766-4E69-8CB5-D458A58AA41D}" type="slidenum">
              <a:rPr lang="en-US" altLang="en-US" smtClean="0">
                <a:solidFill>
                  <a:prstClr val="black"/>
                </a:solidFill>
              </a:rPr>
              <a:pPr/>
              <a:t>16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7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30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02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74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4613" indent="-227013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34DC19FF-3766-4E69-8CB5-D458A58AA41D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76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highlights the latest</a:t>
            </a:r>
            <a:r>
              <a:rPr lang="en-US" baseline="0" dirty="0" smtClean="0"/>
              <a:t> changes as part of mental health reform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Although we are not the largest MCO in terms of geography we are the largest MCO based on population with over 187,00 people who are Medicaid eligible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Unlike our role as an LME we are now responsible to authorize and pay for services- used to be done by a statewide vendor. Allows us to detect the utilization of certain services that are high cost and any service gaps or trends</a:t>
            </a:r>
          </a:p>
          <a:p>
            <a:pPr marL="225425" indent="-225425">
              <a:spcAft>
                <a:spcPts val="20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public behavioral health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Managed Care Organization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(MCO) serving the people of Durham, Wake, Cumberland and Johnston counties </a:t>
            </a:r>
          </a:p>
          <a:p>
            <a:pPr marL="225425" indent="-225425">
              <a:spcAft>
                <a:spcPts val="20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Responsible for authorizing and paying for Medicaid, State and locally-funded services </a:t>
            </a:r>
          </a:p>
          <a:p>
            <a:pPr marL="225425" indent="-225425">
              <a:spcAft>
                <a:spcPts val="200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Provides 24/7 information and access to mental health, substance abuse and developmental disability services and supports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64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sz="1600" b="0" dirty="0" smtClean="0"/>
              <a:t>HELP &amp; INFORMATION AVAILABLE 24/7 EVERY DAY: </a:t>
            </a:r>
            <a:r>
              <a:rPr lang="en-US" sz="2400" b="0" dirty="0" smtClean="0"/>
              <a:t>800-510-9132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sz="1200" b="0" dirty="0" smtClean="0"/>
              <a:t>Promoting recovery in Cumberland, Durham, Johnston and Wake Counties</a:t>
            </a:r>
          </a:p>
          <a:p>
            <a:pPr algn="l"/>
            <a:r>
              <a:rPr lang="en-US" b="0" dirty="0" smtClean="0"/>
              <a:t>Pass</a:t>
            </a:r>
            <a:r>
              <a:rPr lang="en-US" b="0" baseline="0" dirty="0" smtClean="0"/>
              <a:t> out the Alliance Crisis Cards, business cards, and/or brochures.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4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the Mental Health Opinion Quiz – 10 minutes</a:t>
            </a:r>
            <a:r>
              <a:rPr lang="en-US" baseline="0" dirty="0" smtClean="0"/>
              <a:t> – use </a:t>
            </a:r>
            <a:r>
              <a:rPr lang="en-US" baseline="0" smtClean="0"/>
              <a:t>Kahoot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FFCF-8248-449B-A533-7ABB2AE3222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47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the Mental Health Opinion Quiz – 10 minutes</a:t>
            </a:r>
            <a:r>
              <a:rPr lang="en-US" baseline="0" dirty="0" smtClean="0"/>
              <a:t> – use </a:t>
            </a:r>
            <a:r>
              <a:rPr lang="en-US" baseline="0" smtClean="0"/>
              <a:t>Kahoot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FFCF-8248-449B-A533-7ABB2AE3222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91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7FFCF-8248-449B-A533-7ABB2AE3222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634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Media’s Damaging Depictions of Mental Illness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09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Media’s Damaging Depictions of Mental Illness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08163-AE2C-49CA-A34B-16A89B8A89F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43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BC0940B-F3AE-453F-951D-511190198091}" type="datetimeFigureOut"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3/29/2018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AA3AEDA-75D7-4955-A162-EBF04AB946C7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4428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3804D73-8B30-4450-BB21-DB0D8BF5D3AF}" type="datetimeFigureOut">
              <a:rPr lang="en-U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3/29/2018</a:t>
            </a:fld>
            <a:endParaRPr 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EF86E9A-4A10-4BFC-8A57-0FF65FD6D922}" type="slidenum">
              <a:rPr lang="en-US" altLang="en-US">
                <a:solidFill>
                  <a:prstClr val="black"/>
                </a:solidFill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512330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D57E582C-E9BE-4663-ADD1-1F466561D608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  <a:prstGeom prst="rect">
            <a:avLst/>
          </a:prstGeom>
        </p:spPr>
        <p:txBody>
          <a:bodyPr/>
          <a:lstStyle/>
          <a:p>
            <a:fld id="{41E2560C-0FCA-4674-8466-E579D4422F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72164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7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04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870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5463"/>
            <a:ext cx="82296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80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3.jpe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sborn@AllianceBHC.or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osborn@AllianceBHC.or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4800600"/>
            <a:ext cx="7772400" cy="9144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n-US" sz="3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01600" dist="25400" dir="2700000" algn="tl" rotWithShape="0">
                  <a:schemeClr val="bg2">
                    <a:lumMod val="25000"/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470910"/>
            <a:ext cx="8686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00" dirty="0" smtClean="0">
              <a:solidFill>
                <a:srgbClr val="D16349"/>
              </a:solidFill>
              <a:effectLst>
                <a:outerShdw blurRad="101600" dist="25400" dir="2700000" algn="tl" rotWithShape="0">
                  <a:schemeClr val="bg2">
                    <a:lumMod val="25000"/>
                    <a:alpha val="40000"/>
                  </a:scheme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Mental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Health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Prevalence Perception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and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ＭＳ Ｐゴシック" charset="0"/>
              </a:rPr>
              <a:t>Stigma 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ＭＳ Ｐゴシック" charset="0"/>
            </a:endParaRPr>
          </a:p>
          <a:p>
            <a:pPr lvl="0" algn="ctr"/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MS PGothic" panose="020B0600070205080204" pitchFamily="34" charset="-128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366933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+mj-lt"/>
              </a:rPr>
              <a:t>Serving Durham, Wake, Cumberland and Johnston Counties</a:t>
            </a:r>
            <a:endParaRPr lang="en-US" sz="1600" i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99" y="3040838"/>
            <a:ext cx="2515803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04800"/>
            <a:ext cx="4953000" cy="2509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801" y="2950008"/>
            <a:ext cx="2286000" cy="321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2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835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163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these the faces of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163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mental illness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163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substance use disorders?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homeles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02462"/>
            <a:ext cx="5582957" cy="21503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omeless%20Di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2" y="1202462"/>
            <a:ext cx="3108428" cy="2150338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rack smo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72" y="3405702"/>
            <a:ext cx="5633031" cy="2941637"/>
          </a:xfrm>
          <a:prstGeom prst="rect">
            <a:avLst/>
          </a:prstGeom>
          <a:noFill/>
          <a:ln w="57150" cmpd="thickTh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BD19567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172" y="3439569"/>
            <a:ext cx="3108428" cy="296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156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3689" y="1066800"/>
            <a:ext cx="8823960" cy="2209800"/>
          </a:xfrm>
          <a:prstGeom prst="rect">
            <a:avLst/>
          </a:prstGeom>
          <a:solidFill>
            <a:srgbClr val="C5D1D7"/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D1634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835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1634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are these?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66933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Serving Durham, Wake, Cumberland and Johnston Counties</a:t>
            </a:r>
          </a:p>
        </p:txBody>
      </p:sp>
      <p:pic>
        <p:nvPicPr>
          <p:cNvPr id="7" name="Picture 5" descr="j0262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1" y="1102659"/>
            <a:ext cx="3900487" cy="293166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PH01566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02659"/>
            <a:ext cx="2574925" cy="39004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j04265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56" y="1106768"/>
            <a:ext cx="2602193" cy="21653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j02274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50" y="4114800"/>
            <a:ext cx="5202238" cy="2743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PH01512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983" y="3227294"/>
            <a:ext cx="2295525" cy="363070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j043298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52184"/>
            <a:ext cx="2764014" cy="3205816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3922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0"/>
            <a:ext cx="9144001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rgbClr val="D16349"/>
                </a:solidFill>
                <a:latin typeface="+mn-lt"/>
              </a:rPr>
              <a:t>The </a:t>
            </a:r>
            <a:r>
              <a:rPr lang="en-US" sz="4000" dirty="0" smtClean="0">
                <a:solidFill>
                  <a:srgbClr val="D16349"/>
                </a:solidFill>
                <a:latin typeface="+mn-lt"/>
              </a:rPr>
              <a:t>Re-Think Campaign</a:t>
            </a:r>
            <a:endParaRPr lang="en-US" sz="4000" dirty="0">
              <a:solidFill>
                <a:srgbClr val="D16349"/>
              </a:solidFill>
              <a:latin typeface="+mn-lt"/>
            </a:endParaRPr>
          </a:p>
        </p:txBody>
      </p:sp>
      <p:pic>
        <p:nvPicPr>
          <p:cNvPr id="10" name="Picture 3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654" y="1685847"/>
            <a:ext cx="4224179" cy="425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35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-2696177" y="2997601"/>
            <a:ext cx="6246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IMPACT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686" y="6360578"/>
            <a:ext cx="8254314" cy="12359"/>
          </a:xfrm>
          <a:prstGeom prst="line">
            <a:avLst/>
          </a:prstGeom>
          <a:ln w="22225">
            <a:gradFill flip="none" rotWithShape="1">
              <a:gsLst>
                <a:gs pos="52000">
                  <a:srgbClr val="824BAD"/>
                </a:gs>
                <a:gs pos="73000">
                  <a:srgbClr val="976ABB"/>
                </a:gs>
                <a:gs pos="100000">
                  <a:srgbClr val="D7BDE9"/>
                </a:gs>
                <a:gs pos="37000">
                  <a:srgbClr val="7030A0"/>
                </a:gs>
                <a:gs pos="20000">
                  <a:srgbClr val="7030A0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19381" y="960640"/>
            <a:ext cx="7724288" cy="5399938"/>
          </a:xfrm>
          <a:prstGeom prst="rect">
            <a:avLst/>
          </a:prstGeom>
        </p:spPr>
        <p:txBody>
          <a:bodyPr vert="horz" lIns="91440" tIns="45720" rIns="13208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6A3091"/>
              </a:buClr>
            </a:pPr>
            <a:r>
              <a:rPr lang="en-US" sz="2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“Disability”</a:t>
            </a: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refers to the amount of disruption a health problem causes to a person’s ability to: </a:t>
            </a:r>
          </a:p>
          <a:p>
            <a:pPr lvl="1">
              <a:lnSpc>
                <a:spcPct val="100000"/>
              </a:lnSpc>
              <a:buClr>
                <a:srgbClr val="6A309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buClr>
                <a:srgbClr val="6A309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Carry out daily activities</a:t>
            </a:r>
          </a:p>
          <a:p>
            <a:pPr lvl="1">
              <a:lnSpc>
                <a:spcPct val="100000"/>
              </a:lnSpc>
              <a:buClr>
                <a:srgbClr val="6A309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 in satisfying relationships</a:t>
            </a:r>
          </a:p>
          <a:p>
            <a:pPr>
              <a:lnSpc>
                <a:spcPct val="100000"/>
              </a:lnSpc>
              <a:buClr>
                <a:srgbClr val="6A3091"/>
              </a:buClr>
            </a:pPr>
            <a:r>
              <a:rPr lang="en-US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illnesses can be more disabling than many chronic physical illnesses. For example: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buClr>
                <a:srgbClr val="6A309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disability from moderate depression is similar to the impact from relapsing multiple sclerosis, severe asthma, or chronic hepatitis B.</a:t>
            </a:r>
          </a:p>
          <a:p>
            <a:pPr lvl="1">
              <a:lnSpc>
                <a:spcPct val="100000"/>
              </a:lnSpc>
              <a:buClr>
                <a:srgbClr val="6A3091"/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disability from severe depression is comparable to the disability from quadriplegia.</a:t>
            </a:r>
          </a:p>
          <a:p>
            <a:pPr>
              <a:spcBef>
                <a:spcPct val="0"/>
              </a:spcBef>
              <a:buFont typeface="Wingdings 2" charset="2"/>
              <a:buNone/>
            </a:pP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8112344" y="6536680"/>
            <a:ext cx="331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725" y="19119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D16349"/>
                </a:solidFill>
                <a:ea typeface="+mj-ea"/>
                <a:cs typeface="+mj-cs"/>
              </a:rPr>
              <a:t>Why Behavioral Health?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74520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953000"/>
            <a:ext cx="17002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381000" y="2632452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 smtClean="0">
                <a:solidFill>
                  <a:srgbClr val="D16349"/>
                </a:solidFill>
                <a:latin typeface="Open Sans" panose="020B0606030504020204"/>
              </a:rPr>
              <a:t>For more information, please contact: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>
                <a:latin typeface="Open Sans" panose="020B0606030504020204"/>
              </a:rPr>
              <a:t>James </a:t>
            </a:r>
            <a:r>
              <a:rPr lang="en-US" sz="3600" dirty="0">
                <a:latin typeface="Open Sans" panose="020B0606030504020204"/>
              </a:rPr>
              <a:t>Osborn, LPA, LCAS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>
                <a:latin typeface="Open Sans" panose="020B0606030504020204"/>
              </a:rPr>
              <a:t>Director of Community Education and Outreach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>
                <a:latin typeface="Open Sans" panose="020B0606030504020204"/>
              </a:rPr>
              <a:t>(919) 651-8440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dirty="0" smtClean="0">
                <a:solidFill>
                  <a:prstClr val="black"/>
                </a:solidFill>
                <a:latin typeface="Open Sans" panose="020B0606030504020204"/>
                <a:hlinkClick r:id="rId5"/>
              </a:rPr>
              <a:t>josborn@AllianceBHC.org</a:t>
            </a:r>
            <a:endParaRPr lang="en-US" sz="3600" dirty="0" smtClean="0">
              <a:solidFill>
                <a:prstClr val="black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156155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4953000"/>
            <a:ext cx="1700213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1"/>
          <p:cNvSpPr txBox="1">
            <a:spLocks noChangeArrowheads="1"/>
          </p:cNvSpPr>
          <p:nvPr/>
        </p:nvSpPr>
        <p:spPr bwMode="auto">
          <a:xfrm>
            <a:off x="609600" y="3276600"/>
            <a:ext cx="80772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>
                <a:latin typeface="Open Sans" panose="020B0606030504020204"/>
              </a:rPr>
              <a:t>James </a:t>
            </a:r>
            <a:r>
              <a:rPr lang="en-US" sz="3600" dirty="0">
                <a:latin typeface="Open Sans" panose="020B0606030504020204"/>
              </a:rPr>
              <a:t>Osborn, LPA, LCAS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>
                <a:latin typeface="Open Sans" panose="020B0606030504020204"/>
              </a:rPr>
              <a:t>Director of Community Education and Outreach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>
                <a:latin typeface="Open Sans" panose="020B0606030504020204"/>
              </a:rPr>
              <a:t>(919) 651-8440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dirty="0" smtClean="0">
                <a:solidFill>
                  <a:prstClr val="black"/>
                </a:solidFill>
                <a:latin typeface="Open Sans" panose="020B0606030504020204"/>
                <a:hlinkClick r:id="rId5"/>
              </a:rPr>
              <a:t>josborn@AllianceBHC.org</a:t>
            </a:r>
            <a:endParaRPr lang="en-US" sz="3600" dirty="0" smtClean="0">
              <a:solidFill>
                <a:prstClr val="black"/>
              </a:solidFill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0429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835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D16349"/>
                </a:solidFill>
                <a:ea typeface="+mj-ea"/>
                <a:cs typeface="+mj-cs"/>
              </a:rPr>
              <a:t>Who is Alliance?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" y="976810"/>
            <a:ext cx="84582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A Local Management Entity (LME) and Managed Care Organization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(MCO)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– LME/MCO</a:t>
            </a:r>
          </a:p>
          <a:p>
            <a:pPr marL="457200" indent="-457200">
              <a:spcAft>
                <a:spcPts val="2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Serving Cumberland, Durham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,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Johnston, Wake  </a:t>
            </a:r>
          </a:p>
          <a:p>
            <a:pPr marL="457200" indent="-457200">
              <a:spcAft>
                <a:spcPts val="2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Authorize, pay, and manage Medicaid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, State and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locally-funded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</a:endParaRPr>
          </a:p>
          <a:p>
            <a:pPr marL="457200" indent="-457200">
              <a:spcAft>
                <a:spcPts val="2000"/>
              </a:spcAft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24/7/365 access to information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and access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/>
              </a:rPr>
              <a:t>to behavioral health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14" y="228600"/>
            <a:ext cx="6721571" cy="448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5"/>
          <p:cNvSpPr txBox="1">
            <a:spLocks noChangeArrowheads="1"/>
          </p:cNvSpPr>
          <p:nvPr/>
        </p:nvSpPr>
        <p:spPr bwMode="auto">
          <a:xfrm>
            <a:off x="0" y="4856163"/>
            <a:ext cx="914399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latin typeface="+mn-lt"/>
                <a:ea typeface="+mn-ea"/>
              </a:rPr>
              <a:t>Help</a:t>
            </a:r>
            <a:r>
              <a:rPr lang="en-US" dirty="0" smtClean="0">
                <a:latin typeface="+mn-lt"/>
              </a:rPr>
              <a:t> &amp; Information available 24/7 every day</a:t>
            </a:r>
            <a:endParaRPr lang="en-US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6600" dirty="0" smtClean="0">
                <a:latin typeface="+mn-lt"/>
              </a:rPr>
              <a:t>800-510-9132</a:t>
            </a:r>
            <a:endParaRPr lang="en-US" sz="6600" dirty="0"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1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-2832568" y="3133990"/>
            <a:ext cx="651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MENTAL HEALTH FIRST AID?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686" y="6375825"/>
            <a:ext cx="8254314" cy="12359"/>
          </a:xfrm>
          <a:prstGeom prst="line">
            <a:avLst/>
          </a:prstGeom>
          <a:ln w="22225">
            <a:gradFill flip="none" rotWithShape="1">
              <a:gsLst>
                <a:gs pos="52000">
                  <a:srgbClr val="824BAD"/>
                </a:gs>
                <a:gs pos="73000">
                  <a:srgbClr val="976ABB"/>
                </a:gs>
                <a:gs pos="100000">
                  <a:srgbClr val="D7BDE9"/>
                </a:gs>
                <a:gs pos="37000">
                  <a:srgbClr val="7030A0"/>
                </a:gs>
                <a:gs pos="20000">
                  <a:srgbClr val="7030A0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85236" y="1126957"/>
            <a:ext cx="7408538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A3091"/>
              </a:buClr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Mental health problems are common</a:t>
            </a:r>
            <a:endParaRPr lang="en-US" sz="3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1800"/>
              </a:spcBef>
              <a:buClr>
                <a:srgbClr val="6A3091"/>
              </a:buClr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Stigma is associated with mental health problems</a:t>
            </a:r>
            <a:endParaRPr lang="en-US" sz="32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spcBef>
                <a:spcPts val="1800"/>
              </a:spcBef>
              <a:buClr>
                <a:srgbClr val="6A3091"/>
              </a:buClr>
              <a:buFont typeface="Arial" panose="020B0604020202020204" pitchFamily="34" charset="0"/>
              <a:buChar char="•"/>
            </a:pPr>
            <a:r>
              <a:rPr lang="en-AU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Many people are not well informed </a:t>
            </a:r>
          </a:p>
          <a:p>
            <a:pPr marL="342900" indent="-342900">
              <a:spcBef>
                <a:spcPts val="1800"/>
              </a:spcBef>
              <a:buClr>
                <a:srgbClr val="6A3091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help is not always on hand</a:t>
            </a:r>
          </a:p>
          <a:p>
            <a:pPr marL="342900" indent="-342900">
              <a:spcBef>
                <a:spcPts val="1800"/>
              </a:spcBef>
              <a:buClr>
                <a:srgbClr val="6A309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often do not know how to respond</a:t>
            </a:r>
          </a:p>
          <a:p>
            <a:pPr marL="342900" indent="-342900">
              <a:spcBef>
                <a:spcPts val="1800"/>
              </a:spcBef>
              <a:buClr>
                <a:srgbClr val="6A3091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with mental health problems often do not seek </a:t>
            </a:r>
            <a:r>
              <a:rPr lang="en-US" sz="32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835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D16349"/>
                </a:solidFill>
                <a:ea typeface="+mj-ea"/>
                <a:cs typeface="+mj-cs"/>
              </a:rPr>
              <a:t>Why Behavioral Health?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50030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-2832568" y="3133990"/>
            <a:ext cx="651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WHY MENTAL HEALTH FIRST AID?</a:t>
            </a:r>
            <a:endParaRPr lang="en-US" sz="32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89686" y="6375825"/>
            <a:ext cx="8254314" cy="12359"/>
          </a:xfrm>
          <a:prstGeom prst="line">
            <a:avLst/>
          </a:prstGeom>
          <a:ln w="22225">
            <a:gradFill flip="none" rotWithShape="1">
              <a:gsLst>
                <a:gs pos="52000">
                  <a:srgbClr val="824BAD"/>
                </a:gs>
                <a:gs pos="73000">
                  <a:srgbClr val="976ABB"/>
                </a:gs>
                <a:gs pos="100000">
                  <a:srgbClr val="D7BDE9"/>
                </a:gs>
                <a:gs pos="37000">
                  <a:srgbClr val="7030A0"/>
                </a:gs>
                <a:gs pos="20000">
                  <a:srgbClr val="7030A0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991" y="838200"/>
            <a:ext cx="816428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889686" y="6363044"/>
            <a:ext cx="8254314" cy="12359"/>
          </a:xfrm>
          <a:prstGeom prst="line">
            <a:avLst/>
          </a:prstGeom>
          <a:ln w="22225">
            <a:gradFill flip="none" rotWithShape="1">
              <a:gsLst>
                <a:gs pos="52000">
                  <a:srgbClr val="824BAD"/>
                </a:gs>
                <a:gs pos="73000">
                  <a:srgbClr val="976ABB"/>
                </a:gs>
                <a:gs pos="100000">
                  <a:srgbClr val="D7BDE9"/>
                </a:gs>
                <a:gs pos="37000">
                  <a:srgbClr val="7030A0"/>
                </a:gs>
                <a:gs pos="20000">
                  <a:srgbClr val="7030A0"/>
                </a:gs>
                <a:gs pos="100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51808" y="479277"/>
            <a:ext cx="65463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D16349"/>
                </a:solidFill>
                <a:ea typeface="+mj-ea"/>
                <a:cs typeface="+mj-cs"/>
              </a:rPr>
              <a:t>U.S. Adults with a Mental Disorder </a:t>
            </a:r>
          </a:p>
          <a:p>
            <a:pPr algn="ctr"/>
            <a:r>
              <a:rPr lang="en-US" sz="3200" dirty="0">
                <a:solidFill>
                  <a:srgbClr val="D16349"/>
                </a:solidFill>
                <a:ea typeface="+mj-ea"/>
                <a:cs typeface="+mj-cs"/>
              </a:rPr>
              <a:t>in Any One Year</a:t>
            </a: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/>
          </p:nvPr>
        </p:nvGraphicFramePr>
        <p:xfrm>
          <a:off x="1438410" y="1573699"/>
          <a:ext cx="6867144" cy="4064000"/>
        </p:xfrm>
        <a:graphic>
          <a:graphicData uri="http://schemas.openxmlformats.org/drawingml/2006/table">
            <a:tbl>
              <a:tblPr/>
              <a:tblGrid>
                <a:gridCol w="4460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7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  <a:sym typeface="Arial" charset="0"/>
                        </a:rPr>
                        <a:t>Type of Mental Disorder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CEF"/>
                    </a:solidFill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charset="-128"/>
                          <a:cs typeface="Arial" charset="0"/>
                          <a:sym typeface="Arial" charset="0"/>
                        </a:rPr>
                        <a:t>% Adults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Anxiety disorder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             18.1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Major depressive disorder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               6.8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Substance use disorder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8.1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Bipolar disorder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             2.8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Eating disorders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              5-10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Schizophrenia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       0.3 – 0.7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sym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82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Any mental disorder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C9DD0"/>
                        </a:buClr>
                        <a:buSzPct val="85000"/>
                        <a:buFont typeface="Wingdings 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            18.5             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Arial" charset="0"/>
                        </a:rPr>
                        <a:t>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88296" y="5748911"/>
            <a:ext cx="7167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41% of people with a mental illness use mental health services in any given year</a:t>
            </a:r>
            <a:endParaRPr lang="en-US" sz="14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71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216147" cy="5840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7" y="152400"/>
            <a:ext cx="3917880" cy="584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7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229600" cy="4876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5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4138711" cy="5452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38200"/>
            <a:ext cx="409088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iance-PPT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lliance-PPT-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7C98493B58E144BA77FF8A5A588DC8" ma:contentTypeVersion="5" ma:contentTypeDescription="Create a new document." ma:contentTypeScope="" ma:versionID="855d76abeb03fe963375212ec394bc76">
  <xsd:schema xmlns:xsd="http://www.w3.org/2001/XMLSchema" xmlns:xs="http://www.w3.org/2001/XMLSchema" xmlns:p="http://schemas.microsoft.com/office/2006/metadata/properties" xmlns:ns2="6e570fb3-45c7-4cfc-8b70-1dfea2568f50" xmlns:ns3="8f33e503-f88c-4e7f-ba14-581377ba6eeb" targetNamespace="http://schemas.microsoft.com/office/2006/metadata/properties" ma:root="true" ma:fieldsID="71ca3f158b72eba5e78b8ae5f46703b0" ns2:_="" ns3:_="">
    <xsd:import namespace="6e570fb3-45c7-4cfc-8b70-1dfea2568f50"/>
    <xsd:import namespace="8f33e503-f88c-4e7f-ba14-581377ba6e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570fb3-45c7-4cfc-8b70-1dfea2568f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3e503-f88c-4e7f-ba14-581377ba6e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55675AA-BC76-42C5-8071-A4B944C2578F}"/>
</file>

<file path=customXml/itemProps2.xml><?xml version="1.0" encoding="utf-8"?>
<ds:datastoreItem xmlns:ds="http://schemas.openxmlformats.org/officeDocument/2006/customXml" ds:itemID="{3D6C0BE7-23A8-4A08-958B-FA71D931F62A}"/>
</file>

<file path=customXml/itemProps3.xml><?xml version="1.0" encoding="utf-8"?>
<ds:datastoreItem xmlns:ds="http://schemas.openxmlformats.org/officeDocument/2006/customXml" ds:itemID="{0762DFCB-A26D-43FC-9C78-81DFD57804DA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23891</TotalTime>
  <Words>977</Words>
  <Application>Microsoft Office PowerPoint</Application>
  <PresentationFormat>On-screen Show (4:3)</PresentationFormat>
  <Paragraphs>554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ＭＳ Ｐゴシック</vt:lpstr>
      <vt:lpstr>ＭＳ Ｐゴシック</vt:lpstr>
      <vt:lpstr>Arial</vt:lpstr>
      <vt:lpstr>Calibri</vt:lpstr>
      <vt:lpstr>Courier New</vt:lpstr>
      <vt:lpstr>Open Sans</vt:lpstr>
      <vt:lpstr>Open Sans Light</vt:lpstr>
      <vt:lpstr>Wingdings</vt:lpstr>
      <vt:lpstr>Wingdings 2</vt:lpstr>
      <vt:lpstr>ヒラギノ角ゴ Pro W3</vt:lpstr>
      <vt:lpstr>Alliance-PPT-Temp</vt:lpstr>
      <vt:lpstr>1_Alliance-PPT-Temp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Re-Think Campaign</vt:lpstr>
      <vt:lpstr>PowerPoint Presentation</vt:lpstr>
      <vt:lpstr>PowerPoint Presentation</vt:lpstr>
    </vt:vector>
  </TitlesOfParts>
  <Company>Durham County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James Osborn</cp:lastModifiedBy>
  <cp:revision>1906</cp:revision>
  <cp:lastPrinted>2015-09-03T16:54:43Z</cp:lastPrinted>
  <dcterms:created xsi:type="dcterms:W3CDTF">2010-05-11T13:19:08Z</dcterms:created>
  <dcterms:modified xsi:type="dcterms:W3CDTF">2018-03-30T00:57:31Z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0x010100A67C98493B58E144BA77FF8A5A588DC8</vt:lpwstr>
  </property>
</Properties>
</file>