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ppt/notesSlides/notesSlide30.xml" ContentType="application/vnd.openxmlformats-officedocument.presentationml.notesSlide+xml"/>
  <Override PartName="/ppt/theme/themeOverride31.xml" ContentType="application/vnd.openxmlformats-officedocument.themeOverride+xml"/>
  <Override PartName="/ppt/notesSlides/notesSlide31.xml" ContentType="application/vnd.openxmlformats-officedocument.presentationml.notesSlide+xml"/>
  <Override PartName="/ppt/theme/themeOverride32.xml" ContentType="application/vnd.openxmlformats-officedocument.themeOverride+xml"/>
  <Override PartName="/ppt/notesSlides/notesSlide32.xml" ContentType="application/vnd.openxmlformats-officedocument.presentationml.notesSlide+xml"/>
  <Override PartName="/ppt/theme/themeOverride33.xml" ContentType="application/vnd.openxmlformats-officedocument.themeOverride+xml"/>
  <Override PartName="/ppt/notesSlides/notesSlide33.xml" ContentType="application/vnd.openxmlformats-officedocument.presentationml.notesSlide+xml"/>
  <Override PartName="/ppt/theme/themeOverride34.xml" ContentType="application/vnd.openxmlformats-officedocument.themeOverride+xml"/>
  <Override PartName="/ppt/notesSlides/notesSlide34.xml" ContentType="application/vnd.openxmlformats-officedocument.presentationml.notesSlide+xml"/>
  <Override PartName="/ppt/theme/themeOverride35.xml" ContentType="application/vnd.openxmlformats-officedocument.themeOverride+xml"/>
  <Override PartName="/ppt/notesSlides/notesSlide35.xml" ContentType="application/vnd.openxmlformats-officedocument.presentationml.notesSlide+xml"/>
  <Override PartName="/ppt/theme/themeOverride36.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37.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86" r:id="rId5"/>
  </p:sldMasterIdLst>
  <p:notesMasterIdLst>
    <p:notesMasterId r:id="rId45"/>
  </p:notesMasterIdLst>
  <p:handoutMasterIdLst>
    <p:handoutMasterId r:id="rId46"/>
  </p:handoutMasterIdLst>
  <p:sldIdLst>
    <p:sldId id="256" r:id="rId6"/>
    <p:sldId id="409" r:id="rId7"/>
    <p:sldId id="411" r:id="rId8"/>
    <p:sldId id="382" r:id="rId9"/>
    <p:sldId id="383" r:id="rId10"/>
    <p:sldId id="384" r:id="rId11"/>
    <p:sldId id="427" r:id="rId12"/>
    <p:sldId id="410" r:id="rId13"/>
    <p:sldId id="413" r:id="rId14"/>
    <p:sldId id="386" r:id="rId15"/>
    <p:sldId id="387" r:id="rId16"/>
    <p:sldId id="388" r:id="rId17"/>
    <p:sldId id="389" r:id="rId18"/>
    <p:sldId id="390" r:id="rId19"/>
    <p:sldId id="424" r:id="rId20"/>
    <p:sldId id="391" r:id="rId21"/>
    <p:sldId id="392" r:id="rId22"/>
    <p:sldId id="396" r:id="rId23"/>
    <p:sldId id="395" r:id="rId24"/>
    <p:sldId id="394" r:id="rId25"/>
    <p:sldId id="397" r:id="rId26"/>
    <p:sldId id="425" r:id="rId27"/>
    <p:sldId id="426" r:id="rId28"/>
    <p:sldId id="414" r:id="rId29"/>
    <p:sldId id="398" r:id="rId30"/>
    <p:sldId id="428" r:id="rId31"/>
    <p:sldId id="416" r:id="rId32"/>
    <p:sldId id="419" r:id="rId33"/>
    <p:sldId id="420" r:id="rId34"/>
    <p:sldId id="421" r:id="rId35"/>
    <p:sldId id="403" r:id="rId36"/>
    <p:sldId id="404" r:id="rId37"/>
    <p:sldId id="417" r:id="rId38"/>
    <p:sldId id="415" r:id="rId39"/>
    <p:sldId id="405" r:id="rId40"/>
    <p:sldId id="406" r:id="rId41"/>
    <p:sldId id="429" r:id="rId42"/>
    <p:sldId id="408" r:id="rId43"/>
    <p:sldId id="365"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6349"/>
    <a:srgbClr val="BACACA"/>
    <a:srgbClr val="7B9899"/>
    <a:srgbClr val="8CADAE"/>
    <a:srgbClr val="C5D1D7"/>
    <a:srgbClr val="D49958"/>
    <a:srgbClr val="DEB07E"/>
    <a:srgbClr val="FFC000"/>
    <a:srgbClr val="C59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50" autoAdjust="0"/>
    <p:restoredTop sz="53467" autoAdjust="0"/>
  </p:normalViewPr>
  <p:slideViewPr>
    <p:cSldViewPr>
      <p:cViewPr varScale="1">
        <p:scale>
          <a:sx n="39" d="100"/>
          <a:sy n="39" d="100"/>
        </p:scale>
        <p:origin x="119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8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Paren" userId="S::cparen@ncha.org::6102ced5-9dab-48d6-8742-6d24ba07dc37" providerId="AD" clId="Web-{BE40AF58-1B5C-4D7B-AD81-C91AF9DC8B71}"/>
    <pc:docChg chg="modSld">
      <pc:chgData name="Claudia Paren" userId="S::cparen@ncha.org::6102ced5-9dab-48d6-8742-6d24ba07dc37" providerId="AD" clId="Web-{BE40AF58-1B5C-4D7B-AD81-C91AF9DC8B71}" dt="2018-04-06T17:05:36.248" v="1"/>
      <pc:docMkLst>
        <pc:docMk/>
      </pc:docMkLst>
      <pc:sldChg chg="modSp">
        <pc:chgData name="Claudia Paren" userId="S::cparen@ncha.org::6102ced5-9dab-48d6-8742-6d24ba07dc37" providerId="AD" clId="Web-{BE40AF58-1B5C-4D7B-AD81-C91AF9DC8B71}" dt="2018-04-06T17:05:36.248" v="1"/>
        <pc:sldMkLst>
          <pc:docMk/>
          <pc:sldMk cId="2487618036" sldId="388"/>
        </pc:sldMkLst>
        <pc:spChg chg="mod">
          <ac:chgData name="Claudia Paren" userId="S::cparen@ncha.org::6102ced5-9dab-48d6-8742-6d24ba07dc37" providerId="AD" clId="Web-{BE40AF58-1B5C-4D7B-AD81-C91AF9DC8B71}" dt="2018-04-06T17:05:36.248" v="1"/>
          <ac:spMkLst>
            <pc:docMk/>
            <pc:sldMk cId="2487618036" sldId="388"/>
            <ac:spMk id="1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3F1C44D-C97F-43E3-BC48-EC12FD620229}" type="datetimeFigureOut">
              <a:rPr lang="en-US" smtClean="0"/>
              <a:pPr/>
              <a:t>4/6/2018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FABFD1-B147-42C9-BFD8-F3D3FFC1FDE3}" type="slidenum">
              <a:rPr lang="en-US" smtClean="0"/>
              <a:pPr/>
              <a:t>‹#›</a:t>
            </a:fld>
            <a:endParaRPr lang="en-US"/>
          </a:p>
        </p:txBody>
      </p:sp>
    </p:spTree>
    <p:extLst>
      <p:ext uri="{BB962C8B-B14F-4D97-AF65-F5344CB8AC3E}">
        <p14:creationId xmlns:p14="http://schemas.microsoft.com/office/powerpoint/2010/main" val="1651388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A6AEE7-449C-494F-B860-9C2D28130DD9}" type="datetimeFigureOut">
              <a:rPr lang="en-US" smtClean="0"/>
              <a:pPr/>
              <a:t>4/6/2018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E108163-AE2C-49CA-A34B-16A89B8A89FE}" type="slidenum">
              <a:rPr lang="en-US" smtClean="0"/>
              <a:pPr/>
              <a:t>‹#›</a:t>
            </a:fld>
            <a:endParaRPr lang="en-US"/>
          </a:p>
        </p:txBody>
      </p:sp>
    </p:spTree>
    <p:extLst>
      <p:ext uri="{BB962C8B-B14F-4D97-AF65-F5344CB8AC3E}">
        <p14:creationId xmlns:p14="http://schemas.microsoft.com/office/powerpoint/2010/main" val="427934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dc.gov/injury/wisqars/leading_causes_death.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hewellspring.com/flex/personal-wellness/339/finding-meaning.cf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Juris_Doctor" TargetMode="External"/><Relationship Id="rId3" Type="http://schemas.openxmlformats.org/officeDocument/2006/relationships/hyperlink" Target="https://en.wikipedia.org/wiki/Elizabeth_Wurtzel#cite_note-1" TargetMode="External"/><Relationship Id="rId7" Type="http://schemas.openxmlformats.org/officeDocument/2006/relationships/hyperlink" Target="https://en.wikipedia.org/wiki/Harvard_Colleg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Elizabeth_Wurtzel#cite_note-2" TargetMode="External"/><Relationship Id="rId5" Type="http://schemas.openxmlformats.org/officeDocument/2006/relationships/hyperlink" Target="https://en.wikipedia.org/wiki/Comparative_literature" TargetMode="External"/><Relationship Id="rId4" Type="http://schemas.openxmlformats.org/officeDocument/2006/relationships/hyperlink" Target="https://en.wikipedia.org/wiki/Prozac_Nation" TargetMode="External"/><Relationship Id="rId9" Type="http://schemas.openxmlformats.org/officeDocument/2006/relationships/hyperlink" Target="https://en.wikipedia.org/wiki/Yale_Law_Schoo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are talking</a:t>
            </a:r>
            <a:r>
              <a:rPr lang="en-US" baseline="0" dirty="0"/>
              <a:t> about Behavioral Health. This umbrella term include: mental health/illness (MH or MI), substance use disorders (SUDS), and intellectual disabilities and developmental disabilities. (IDD). MH/MI may also be called SPMI – Severe Persistent Mental Illness. IDD use to be DD for Developmental Disabilities.</a:t>
            </a:r>
            <a:endParaRPr lang="en-US" dirty="0"/>
          </a:p>
          <a:p>
            <a:endParaRPr lang="en-US" dirty="0"/>
          </a:p>
          <a:p>
            <a:pPr marL="0" indent="0">
              <a:lnSpc>
                <a:spcPct val="200000"/>
              </a:lnSpc>
              <a:buClr>
                <a:srgbClr val="6A3091"/>
              </a:buClr>
              <a:buFont typeface="Arial" panose="020B0604020202020204" pitchFamily="34" charset="0"/>
              <a:buNone/>
            </a:pPr>
            <a:r>
              <a:rPr lang="en-US" dirty="0">
                <a:latin typeface="Open Sans" panose="020B0606030504020204" pitchFamily="34" charset="0"/>
                <a:ea typeface="Open Sans" panose="020B0606030504020204" pitchFamily="34" charset="0"/>
                <a:cs typeface="Open Sans" panose="020B0606030504020204" pitchFamily="34" charset="0"/>
              </a:rPr>
              <a:t>Types</a:t>
            </a:r>
            <a:r>
              <a:rPr lang="en-US" baseline="0" dirty="0">
                <a:latin typeface="Open Sans" panose="020B0606030504020204" pitchFamily="34" charset="0"/>
                <a:ea typeface="Open Sans" panose="020B0606030504020204" pitchFamily="34" charset="0"/>
                <a:cs typeface="Open Sans" panose="020B0606030504020204" pitchFamily="34" charset="0"/>
              </a:rPr>
              <a:t> of Mental Health Disorders</a:t>
            </a:r>
          </a:p>
          <a:p>
            <a:pPr marL="228600" indent="-228600">
              <a:lnSpc>
                <a:spcPct val="200000"/>
              </a:lnSpc>
              <a:buClr>
                <a:srgbClr val="6A3091"/>
              </a:buClr>
              <a:buFont typeface="+mj-lt"/>
              <a:buAutoNum type="arabicPeriod"/>
            </a:pPr>
            <a:r>
              <a:rPr lang="en-US" baseline="0" dirty="0">
                <a:latin typeface="Open Sans" panose="020B0606030504020204" pitchFamily="34" charset="0"/>
                <a:ea typeface="Open Sans" panose="020B0606030504020204" pitchFamily="34" charset="0"/>
                <a:cs typeface="Open Sans" panose="020B0606030504020204" pitchFamily="34" charset="0"/>
              </a:rPr>
              <a:t>Mood Disorders</a:t>
            </a:r>
          </a:p>
          <a:p>
            <a:pPr marL="228600" indent="-228600">
              <a:lnSpc>
                <a:spcPct val="200000"/>
              </a:lnSpc>
              <a:buClr>
                <a:srgbClr val="6A3091"/>
              </a:buClr>
              <a:buFont typeface="+mj-lt"/>
              <a:buAutoNum type="arabicPeriod"/>
            </a:pPr>
            <a:r>
              <a:rPr lang="en-US" baseline="0" dirty="0">
                <a:latin typeface="Open Sans" panose="020B0606030504020204" pitchFamily="34" charset="0"/>
                <a:ea typeface="Open Sans" panose="020B0606030504020204" pitchFamily="34" charset="0"/>
                <a:cs typeface="Open Sans" panose="020B0606030504020204" pitchFamily="34" charset="0"/>
              </a:rPr>
              <a:t>Anxiety Disorders</a:t>
            </a:r>
          </a:p>
          <a:p>
            <a:pPr marL="228600" indent="-228600">
              <a:lnSpc>
                <a:spcPct val="200000"/>
              </a:lnSpc>
              <a:buClr>
                <a:srgbClr val="6A3091"/>
              </a:buClr>
              <a:buFont typeface="+mj-lt"/>
              <a:buAutoNum type="arabicPeriod"/>
            </a:pPr>
            <a:r>
              <a:rPr lang="en-US" baseline="0" dirty="0">
                <a:latin typeface="Open Sans" panose="020B0606030504020204" pitchFamily="34" charset="0"/>
                <a:ea typeface="Open Sans" panose="020B0606030504020204" pitchFamily="34" charset="0"/>
                <a:cs typeface="Open Sans" panose="020B0606030504020204" pitchFamily="34" charset="0"/>
              </a:rPr>
              <a:t>Psychotic Disorders</a:t>
            </a:r>
          </a:p>
          <a:p>
            <a:pPr marL="228600" indent="-228600">
              <a:lnSpc>
                <a:spcPct val="200000"/>
              </a:lnSpc>
              <a:buClr>
                <a:srgbClr val="6A3091"/>
              </a:buClr>
              <a:buFont typeface="+mj-lt"/>
              <a:buAutoNum type="arabicPeriod"/>
            </a:pPr>
            <a:r>
              <a:rPr lang="en-US" baseline="0" dirty="0">
                <a:latin typeface="Open Sans" panose="020B0606030504020204" pitchFamily="34" charset="0"/>
                <a:ea typeface="Open Sans" panose="020B0606030504020204" pitchFamily="34" charset="0"/>
                <a:cs typeface="Open Sans" panose="020B0606030504020204" pitchFamily="34" charset="0"/>
              </a:rPr>
              <a:t>Personality Disorders</a:t>
            </a:r>
          </a:p>
          <a:p>
            <a:pPr marL="0" indent="0">
              <a:lnSpc>
                <a:spcPct val="200000"/>
              </a:lnSpc>
              <a:buClr>
                <a:srgbClr val="6A3091"/>
              </a:buClr>
              <a:buFont typeface="+mj-lt"/>
              <a:buNone/>
            </a:pPr>
            <a:endParaRPr lang="en-US" baseline="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200000"/>
              </a:lnSpc>
              <a:buClr>
                <a:srgbClr val="6A3091"/>
              </a:buClr>
              <a:buFont typeface="+mj-lt"/>
              <a:buNone/>
            </a:pPr>
            <a:r>
              <a:rPr lang="en-US" baseline="0" dirty="0">
                <a:latin typeface="Open Sans" panose="020B0606030504020204" pitchFamily="34" charset="0"/>
                <a:ea typeface="Open Sans" panose="020B0606030504020204" pitchFamily="34" charset="0"/>
                <a:cs typeface="Open Sans" panose="020B0606030504020204" pitchFamily="34" charset="0"/>
              </a:rPr>
              <a:t>Today I am going to be talking a Mood disorder – depression, anxiety disorders, psychosis, and SUDS.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Slide Number Placeholder 3"/>
          <p:cNvSpPr>
            <a:spLocks noGrp="1"/>
          </p:cNvSpPr>
          <p:nvPr>
            <p:ph type="sldNum" sz="quarter" idx="10"/>
          </p:nvPr>
        </p:nvSpPr>
        <p:spPr/>
        <p:txBody>
          <a:bodyPr/>
          <a:lstStyle/>
          <a:p>
            <a:fld id="{EE108163-AE2C-49CA-A34B-16A89B8A89FE}" type="slidenum">
              <a:rPr lang="en-US" smtClean="0"/>
              <a:pPr/>
              <a:t>1</a:t>
            </a:fld>
            <a:endParaRPr lang="en-US"/>
          </a:p>
        </p:txBody>
      </p:sp>
    </p:spTree>
    <p:extLst>
      <p:ext uri="{BB962C8B-B14F-4D97-AF65-F5344CB8AC3E}">
        <p14:creationId xmlns:p14="http://schemas.microsoft.com/office/powerpoint/2010/main" val="2733721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10</a:t>
            </a:fld>
            <a:endParaRPr lang="en-US" dirty="0"/>
          </a:p>
        </p:txBody>
      </p:sp>
    </p:spTree>
    <p:extLst>
      <p:ext uri="{BB962C8B-B14F-4D97-AF65-F5344CB8AC3E}">
        <p14:creationId xmlns:p14="http://schemas.microsoft.com/office/powerpoint/2010/main" val="358383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Anxiety disorders are the most common mental health concern in the United States. An estimated 40 million adults in the U.S. (18%) have an anxiety disorder. Meanwhile, approximately 8% of children and teenagers experience an anxiety disorder. Most people develop symptoms before age 21.</a:t>
            </a:r>
            <a:endParaRPr lang="en-US" dirty="0"/>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Panic Syndrome which affects around 5% of the population. </a:t>
            </a:r>
          </a:p>
          <a:p>
            <a:r>
              <a:rPr lang="en-US" sz="1200" b="0" i="0" u="none" strike="noStrike" kern="1200" dirty="0">
                <a:solidFill>
                  <a:schemeClr val="tx1"/>
                </a:solidFill>
                <a:effectLst/>
                <a:latin typeface="+mn-lt"/>
                <a:ea typeface="+mn-ea"/>
                <a:cs typeface="+mn-cs"/>
              </a:rPr>
              <a:t>In 1993, after recovery from severe anxiety and depression, Bev turned to her artistic talents to create the first of her ground-breaking illustrated self-help books </a:t>
            </a:r>
            <a:r>
              <a:rPr lang="en-US" sz="1200" b="1" i="1" u="none" strike="noStrike" kern="1200" dirty="0">
                <a:solidFill>
                  <a:schemeClr val="tx1"/>
                </a:solidFill>
                <a:effectLst/>
                <a:latin typeface="+mn-lt"/>
                <a:ea typeface="+mn-ea"/>
                <a:cs typeface="+mn-cs"/>
              </a:rPr>
              <a:t>Living with IT- A Survivor's Guide to Panic Attacks</a:t>
            </a:r>
            <a:r>
              <a:rPr lang="en-US" sz="1200" b="0" i="0" u="none" strike="noStrike" kern="1200" dirty="0">
                <a:solidFill>
                  <a:schemeClr val="tx1"/>
                </a:solidFill>
                <a:effectLst/>
                <a:latin typeface="+mn-lt"/>
                <a:ea typeface="+mn-ea"/>
                <a:cs typeface="+mn-cs"/>
              </a:rPr>
              <a:t>. IT = The Anxiety</a:t>
            </a:r>
            <a:r>
              <a:rPr lang="en-US" sz="1200" b="0" i="0" u="none" strike="noStrike" kern="1200" baseline="0" dirty="0">
                <a:solidFill>
                  <a:schemeClr val="tx1"/>
                </a:solidFill>
                <a:effectLst/>
                <a:latin typeface="+mn-lt"/>
                <a:ea typeface="+mn-ea"/>
                <a:cs typeface="+mn-cs"/>
              </a:rPr>
              <a:t> Monster.</a:t>
            </a:r>
          </a:p>
        </p:txBody>
      </p:sp>
      <p:sp>
        <p:nvSpPr>
          <p:cNvPr id="4" name="Slide Number Placeholder 3"/>
          <p:cNvSpPr>
            <a:spLocks noGrp="1"/>
          </p:cNvSpPr>
          <p:nvPr>
            <p:ph type="sldNum" sz="quarter" idx="10"/>
          </p:nvPr>
        </p:nvSpPr>
        <p:spPr/>
        <p:txBody>
          <a:bodyPr/>
          <a:lstStyle/>
          <a:p>
            <a:fld id="{D7B7FFCF-8248-449B-A533-7ABB2AE3222D}" type="slidenum">
              <a:rPr lang="en-US" smtClean="0"/>
              <a:t>11</a:t>
            </a:fld>
            <a:endParaRPr lang="en-US" dirty="0"/>
          </a:p>
        </p:txBody>
      </p:sp>
    </p:spTree>
    <p:extLst>
      <p:ext uri="{BB962C8B-B14F-4D97-AF65-F5344CB8AC3E}">
        <p14:creationId xmlns:p14="http://schemas.microsoft.com/office/powerpoint/2010/main" val="3172012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12</a:t>
            </a:fld>
            <a:endParaRPr lang="en-US" dirty="0"/>
          </a:p>
        </p:txBody>
      </p:sp>
    </p:spTree>
    <p:extLst>
      <p:ext uri="{BB962C8B-B14F-4D97-AF65-F5344CB8AC3E}">
        <p14:creationId xmlns:p14="http://schemas.microsoft.com/office/powerpoint/2010/main" val="3947887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13</a:t>
            </a:fld>
            <a:endParaRPr lang="en-US" dirty="0"/>
          </a:p>
        </p:txBody>
      </p:sp>
    </p:spTree>
    <p:extLst>
      <p:ext uri="{BB962C8B-B14F-4D97-AF65-F5344CB8AC3E}">
        <p14:creationId xmlns:p14="http://schemas.microsoft.com/office/powerpoint/2010/main" val="3281584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Open Sans" panose="020B0606030504020204" pitchFamily="34" charset="0"/>
                <a:ea typeface="Open Sans" panose="020B0606030504020204" pitchFamily="34" charset="0"/>
                <a:cs typeface="Open Sans" panose="020B0606030504020204" pitchFamily="34" charset="0"/>
              </a:rPr>
              <a:t>Watch Video on Anxiety</a:t>
            </a:r>
            <a:r>
              <a:rPr lang="en-US" baseline="0" dirty="0">
                <a:latin typeface="Open Sans" panose="020B0606030504020204" pitchFamily="34" charset="0"/>
                <a:ea typeface="Open Sans" panose="020B0606030504020204" pitchFamily="34" charset="0"/>
                <a:cs typeface="Open Sans" panose="020B0606030504020204" pitchFamily="34" charset="0"/>
              </a:rPr>
              <a:t> writing down the physical, behavioral, and psychological s/s observed.</a:t>
            </a:r>
          </a:p>
          <a:p>
            <a:endParaRPr lang="en-US" dirty="0"/>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14</a:t>
            </a:fld>
            <a:endParaRPr lang="en-US" dirty="0"/>
          </a:p>
        </p:txBody>
      </p:sp>
    </p:spTree>
    <p:extLst>
      <p:ext uri="{BB962C8B-B14F-4D97-AF65-F5344CB8AC3E}">
        <p14:creationId xmlns:p14="http://schemas.microsoft.com/office/powerpoint/2010/main" val="574075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15</a:t>
            </a:fld>
            <a:endParaRPr lang="en-US" dirty="0"/>
          </a:p>
        </p:txBody>
      </p:sp>
    </p:spTree>
    <p:extLst>
      <p:ext uri="{BB962C8B-B14F-4D97-AF65-F5344CB8AC3E}">
        <p14:creationId xmlns:p14="http://schemas.microsoft.com/office/powerpoint/2010/main" val="2996995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16</a:t>
            </a:fld>
            <a:endParaRPr lang="en-US" dirty="0"/>
          </a:p>
        </p:txBody>
      </p:sp>
    </p:spTree>
    <p:extLst>
      <p:ext uri="{BB962C8B-B14F-4D97-AF65-F5344CB8AC3E}">
        <p14:creationId xmlns:p14="http://schemas.microsoft.com/office/powerpoint/2010/main" val="1651924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17</a:t>
            </a:fld>
            <a:endParaRPr lang="en-US" dirty="0"/>
          </a:p>
        </p:txBody>
      </p:sp>
    </p:spTree>
    <p:extLst>
      <p:ext uri="{BB962C8B-B14F-4D97-AF65-F5344CB8AC3E}">
        <p14:creationId xmlns:p14="http://schemas.microsoft.com/office/powerpoint/2010/main" val="931562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Source</a:t>
            </a:r>
            <a:r>
              <a:rPr lang="en-US" baseline="0" dirty="0"/>
              <a:t> - </a:t>
            </a:r>
            <a:r>
              <a:rPr lang="en-US" dirty="0"/>
              <a:t>1 National Hospital Ambulatory Medical Care Survey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Why Address Suicide Prevention</a:t>
            </a:r>
          </a:p>
          <a:p>
            <a:pPr>
              <a:buClr>
                <a:srgbClr val="6A3091"/>
              </a:buClr>
            </a:pPr>
            <a:r>
              <a:rPr lang="en-US" dirty="0"/>
              <a:t>The suicide rate among our ED patients is higher than population-based estimates, and rates of suicide completion among our ED patients with suicidal ideation, overdose, or self-harm are especially high. These findings support our ED policy that mandates psychiatric evaluation of all patients presenting with these conditions. The utility of these clinical characteristics in predicting later death from suicide, however, is limited, because the majority of our ED patients who later died from suicide did not have self-harm, suicide, or overdose noted in their electronic records.</a:t>
            </a:r>
          </a:p>
          <a:p>
            <a:pPr>
              <a:buClr>
                <a:srgbClr val="6A3091"/>
              </a:buClr>
            </a:pPr>
            <a:r>
              <a:rPr lang="en-US" sz="1200" dirty="0">
                <a:latin typeface="Open Sans" panose="020B0606030504020204" pitchFamily="34" charset="0"/>
                <a:ea typeface="Open Sans" panose="020B0606030504020204" pitchFamily="34" charset="0"/>
                <a:cs typeface="Open Sans" panose="020B0606030504020204" pitchFamily="34" charset="0"/>
              </a:rPr>
              <a:t>https://pdfs.semanticscholar.org/3ccb/04520edf43e1053bf9d9728523f140c5c395.pdf</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risk of a suicide attempt or death is highest within 30 days of discharge from an ED or inpatient psychiatric unit.</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Up to 70 percent of patients who leave the ED after a suicide attempt never attend their first outpatient appointment.</a:t>
            </a:r>
            <a:r>
              <a:rPr lang="en-US" sz="1200" b="0" i="0" kern="1200" baseline="30000" dirty="0">
                <a:solidFill>
                  <a:schemeClr val="tx1"/>
                </a:solidFill>
                <a:effectLst/>
                <a:latin typeface="+mn-lt"/>
                <a:ea typeface="+mn-ea"/>
                <a:cs typeface="+mn-cs"/>
              </a:rPr>
              <a:t>1</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Approximately 37% of individuals without a mental health or chemical dependency diagnosis who died by suicide make an ED visit within a year of their death.</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https://www.sprc.org/settings/emergency-departments</a:t>
            </a:r>
          </a:p>
          <a:p>
            <a:r>
              <a:rPr lang="en-US" sz="1200" b="0" i="0" kern="1200" dirty="0">
                <a:solidFill>
                  <a:schemeClr val="tx1"/>
                </a:solidFill>
                <a:effectLst/>
                <a:latin typeface="+mn-lt"/>
                <a:ea typeface="+mn-ea"/>
                <a:cs typeface="+mn-cs"/>
              </a:rPr>
              <a:t>The Suicide Prevention Resource Center (SPRC)</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According to the </a:t>
            </a:r>
            <a:r>
              <a:rPr lang="en-US" sz="1200" b="0" i="0" u="none" strike="noStrike" kern="1200" dirty="0">
                <a:solidFill>
                  <a:schemeClr val="tx1"/>
                </a:solidFill>
                <a:effectLst/>
                <a:latin typeface="+mn-lt"/>
                <a:ea typeface="+mn-ea"/>
                <a:cs typeface="+mn-cs"/>
                <a:hlinkClick r:id="rId3"/>
              </a:rPr>
              <a:t>Centers for Disease Control and Prevention</a:t>
            </a:r>
            <a:r>
              <a:rPr lang="en-US" sz="1200" b="0" i="0" kern="1200" dirty="0">
                <a:solidFill>
                  <a:schemeClr val="tx1"/>
                </a:solidFill>
                <a:effectLst/>
                <a:latin typeface="+mn-lt"/>
                <a:ea typeface="+mn-ea"/>
                <a:cs typeface="+mn-cs"/>
              </a:rPr>
              <a:t>, suicide is the tenth leading cause of death in the U.S., and research shows a substantial percentage of people who die by suicide present for healthcare in the year before their deaths. Screening for suicidality is a critical nursing function in the ED and provides healthcare professionals an opportunity to identify patients at risk for suicide and intervene appropriately.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Current literature reports that approximately 12.5 percent of ED visits are for behavioral health problems making it a common presentation. Only 3 percent of emergency patients will disclose suicidal thoughts, but studies show up to 12 percent have some suicidal ideation. </a:t>
            </a:r>
          </a:p>
          <a:p>
            <a:r>
              <a:rPr lang="en-US" sz="1200" b="0" i="0" kern="1200" dirty="0">
                <a:solidFill>
                  <a:schemeClr val="tx1"/>
                </a:solidFill>
                <a:effectLst/>
                <a:latin typeface="+mn-lt"/>
                <a:ea typeface="+mn-ea"/>
                <a:cs typeface="+mn-cs"/>
              </a:rPr>
              <a:t>https://www.ena.org/press-room/2018/02/22/study-in-depth-emergency-department-suicide-screenings-should-become-common-practice </a:t>
            </a:r>
          </a:p>
        </p:txBody>
      </p:sp>
      <p:sp>
        <p:nvSpPr>
          <p:cNvPr id="4" name="Slide Number Placeholder 3"/>
          <p:cNvSpPr>
            <a:spLocks noGrp="1"/>
          </p:cNvSpPr>
          <p:nvPr>
            <p:ph type="sldNum" sz="quarter" idx="10"/>
          </p:nvPr>
        </p:nvSpPr>
        <p:spPr/>
        <p:txBody>
          <a:bodyPr/>
          <a:lstStyle/>
          <a:p>
            <a:fld id="{D7B7FFCF-8248-449B-A533-7ABB2AE3222D}" type="slidenum">
              <a:rPr lang="en-US" smtClean="0"/>
              <a:t>18</a:t>
            </a:fld>
            <a:endParaRPr lang="en-US" dirty="0"/>
          </a:p>
        </p:txBody>
      </p:sp>
    </p:spTree>
    <p:extLst>
      <p:ext uri="{BB962C8B-B14F-4D97-AF65-F5344CB8AC3E}">
        <p14:creationId xmlns:p14="http://schemas.microsoft.com/office/powerpoint/2010/main" val="4099111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19</a:t>
            </a:fld>
            <a:endParaRPr lang="en-US" dirty="0"/>
          </a:p>
        </p:txBody>
      </p:sp>
    </p:spTree>
    <p:extLst>
      <p:ext uri="{BB962C8B-B14F-4D97-AF65-F5344CB8AC3E}">
        <p14:creationId xmlns:p14="http://schemas.microsoft.com/office/powerpoint/2010/main" val="3270813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indent="0" algn="l">
              <a:spcAft>
                <a:spcPts val="600"/>
              </a:spcAft>
              <a:buNone/>
            </a:pPr>
            <a:r>
              <a:rPr lang="en-US" b="0" dirty="0">
                <a:latin typeface="Open Sans" panose="020B0606030504020204" pitchFamily="34" charset="0"/>
                <a:ea typeface="Open Sans" panose="020B0606030504020204" pitchFamily="34" charset="0"/>
                <a:cs typeface="Open Sans" panose="020B0606030504020204" pitchFamily="34" charset="0"/>
              </a:rPr>
              <a:t>Depression Section</a:t>
            </a:r>
          </a:p>
          <a:p>
            <a:pPr marL="0" indent="0" algn="l">
              <a:spcAft>
                <a:spcPts val="600"/>
              </a:spcAft>
              <a:buNone/>
            </a:pPr>
            <a:endParaRPr lang="en-US" b="0" dirty="0">
              <a:latin typeface="Open Sans" panose="020B0606030504020204" pitchFamily="34" charset="0"/>
              <a:ea typeface="Open Sans" panose="020B0606030504020204" pitchFamily="34" charset="0"/>
              <a:cs typeface="Open Sans" panose="020B0606030504020204" pitchFamily="34" charset="0"/>
            </a:endParaRPr>
          </a:p>
          <a:p>
            <a:pPr marL="171450" indent="-171450" algn="l">
              <a:spcAft>
                <a:spcPts val="600"/>
              </a:spcAft>
              <a:buFont typeface="Arial" panose="020B0604020202020204" pitchFamily="34" charset="0"/>
              <a:buChar char="•"/>
            </a:pPr>
            <a:r>
              <a:rPr lang="en-US" b="0" dirty="0">
                <a:latin typeface="Open Sans" panose="020B0606030504020204" pitchFamily="34" charset="0"/>
                <a:ea typeface="Open Sans" panose="020B0606030504020204" pitchFamily="34" charset="0"/>
                <a:cs typeface="Open Sans" panose="020B0606030504020204" pitchFamily="34" charset="0"/>
              </a:rPr>
              <a:t>Read</a:t>
            </a:r>
            <a:r>
              <a:rPr lang="en-US" b="0" baseline="0" dirty="0">
                <a:latin typeface="Open Sans" panose="020B0606030504020204" pitchFamily="34" charset="0"/>
                <a:ea typeface="Open Sans" panose="020B0606030504020204" pitchFamily="34" charset="0"/>
                <a:cs typeface="Open Sans" panose="020B0606030504020204" pitchFamily="34" charset="0"/>
              </a:rPr>
              <a:t> the quote – We have separated and treated the head differently from the body. We are now moving to an integrated care model – Whole Person Care.</a:t>
            </a:r>
          </a:p>
          <a:p>
            <a:pPr marL="171450" indent="-171450" fontAlgn="base">
              <a:buFont typeface="Arial" panose="020B0604020202020204" pitchFamily="34" charset="0"/>
              <a:buChar char="•"/>
            </a:pPr>
            <a:r>
              <a:rPr lang="en-US" sz="1200" b="1" i="0" u="none" strike="noStrike" kern="1200" dirty="0">
                <a:solidFill>
                  <a:schemeClr val="tx1"/>
                </a:solidFill>
                <a:effectLst/>
                <a:latin typeface="+mn-lt"/>
                <a:ea typeface="+mn-ea"/>
                <a:cs typeface="+mn-cs"/>
              </a:rPr>
              <a:t>Alliance</a:t>
            </a:r>
            <a:r>
              <a:rPr lang="en-US" sz="1200" b="1" i="0" u="none" strike="noStrike" kern="1200" baseline="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Vision - </a:t>
            </a:r>
            <a:r>
              <a:rPr lang="en-US" sz="1200" b="0" i="0" u="none" strike="noStrike" kern="1200" dirty="0">
                <a:solidFill>
                  <a:schemeClr val="tx1"/>
                </a:solidFill>
                <a:effectLst/>
                <a:latin typeface="+mn-lt"/>
                <a:ea typeface="+mn-ea"/>
                <a:cs typeface="+mn-cs"/>
              </a:rPr>
              <a:t>To be a leader in transforming the delivery of whole person care in the public sector.</a:t>
            </a:r>
          </a:p>
          <a:p>
            <a:pPr marL="457200" indent="-457200">
              <a:spcAft>
                <a:spcPts val="600"/>
              </a:spcAft>
              <a:buClr>
                <a:srgbClr val="6A3091"/>
              </a:buClr>
              <a:buFont typeface="Arial" panose="020B0604020202020204" pitchFamily="34" charset="0"/>
              <a:buChar char="•"/>
            </a:pPr>
            <a:r>
              <a:rPr lang="en-US" sz="2600" dirty="0">
                <a:latin typeface="Open Sans" panose="020B0606030504020204" pitchFamily="34" charset="0"/>
                <a:ea typeface="Open Sans" panose="020B0606030504020204" pitchFamily="34" charset="0"/>
                <a:cs typeface="Open Sans" panose="020B0606030504020204" pitchFamily="34" charset="0"/>
              </a:rPr>
              <a:t>Major depressive disorder lasts for at least 2 weeks and affects a person’s</a:t>
            </a:r>
          </a:p>
          <a:p>
            <a:pPr marL="954088" lvl="1" indent="-457200">
              <a:spcAft>
                <a:spcPts val="600"/>
              </a:spcAft>
              <a:buClr>
                <a:srgbClr val="6A3091"/>
              </a:buClr>
              <a:buFont typeface="Courier New" panose="02070309020205020404" pitchFamily="49" charset="0"/>
              <a:buChar char="o"/>
            </a:pPr>
            <a:r>
              <a:rPr lang="en-US" sz="2600" dirty="0">
                <a:latin typeface="Open Sans Light" panose="020B0306030504020204" pitchFamily="34" charset="0"/>
                <a:ea typeface="Open Sans Light" panose="020B0306030504020204" pitchFamily="34" charset="0"/>
                <a:cs typeface="Open Sans Light" panose="020B0306030504020204" pitchFamily="34" charset="0"/>
              </a:rPr>
              <a:t>Emotions, thinking, behavior, and physical well-being</a:t>
            </a:r>
          </a:p>
          <a:p>
            <a:pPr marL="1411288" lvl="2" indent="-457200">
              <a:spcAft>
                <a:spcPts val="600"/>
              </a:spcAft>
              <a:buClr>
                <a:srgbClr val="6A3091"/>
              </a:buClr>
              <a:buFont typeface="Courier New" panose="02070309020205020404" pitchFamily="49" charset="0"/>
              <a:buChar char="o"/>
            </a:pPr>
            <a:r>
              <a:rPr lang="en-US" sz="2600" dirty="0">
                <a:latin typeface="Open Sans Light" panose="020B0306030504020204" pitchFamily="34" charset="0"/>
                <a:ea typeface="Open Sans Light" panose="020B0306030504020204" pitchFamily="34" charset="0"/>
                <a:cs typeface="Open Sans Light" panose="020B0306030504020204" pitchFamily="34" charset="0"/>
              </a:rPr>
              <a:t>The</a:t>
            </a:r>
            <a:r>
              <a:rPr lang="en-US" sz="2600" baseline="0" dirty="0">
                <a:latin typeface="Open Sans Light" panose="020B0306030504020204" pitchFamily="34" charset="0"/>
                <a:ea typeface="Open Sans Light" panose="020B0306030504020204" pitchFamily="34" charset="0"/>
                <a:cs typeface="Open Sans Light" panose="020B0306030504020204" pitchFamily="34" charset="0"/>
              </a:rPr>
              <a:t> emotions = heart. Thinking = head. Behavior = do/signs.</a:t>
            </a:r>
          </a:p>
          <a:p>
            <a:pPr marL="1411288" lvl="2" indent="-457200">
              <a:spcAft>
                <a:spcPts val="600"/>
              </a:spcAft>
              <a:buClr>
                <a:srgbClr val="6A3091"/>
              </a:buClr>
              <a:buFont typeface="Courier New" panose="02070309020205020404" pitchFamily="49" charset="0"/>
              <a:buChar char="o"/>
            </a:pPr>
            <a:r>
              <a:rPr lang="en-US" sz="2600" baseline="0" dirty="0">
                <a:latin typeface="Open Sans Light" panose="020B0306030504020204" pitchFamily="34" charset="0"/>
                <a:ea typeface="Open Sans Light" panose="020B0306030504020204" pitchFamily="34" charset="0"/>
                <a:cs typeface="Open Sans Light" panose="020B0306030504020204" pitchFamily="34" charset="0"/>
              </a:rPr>
              <a:t>Signs and symptoms</a:t>
            </a:r>
          </a:p>
          <a:p>
            <a:pPr marL="1411288" lvl="2" indent="-457200">
              <a:spcAft>
                <a:spcPts val="600"/>
              </a:spcAft>
              <a:buClr>
                <a:srgbClr val="6A3091"/>
              </a:buClr>
              <a:buFont typeface="Courier New" panose="02070309020205020404" pitchFamily="49" charset="0"/>
              <a:buChar char="o"/>
            </a:pPr>
            <a:r>
              <a:rPr lang="en-US" sz="2600" baseline="0" dirty="0">
                <a:latin typeface="Open Sans Light" panose="020B0306030504020204" pitchFamily="34" charset="0"/>
                <a:ea typeface="Open Sans Light" panose="020B0306030504020204" pitchFamily="34" charset="0"/>
                <a:cs typeface="Open Sans Light" panose="020B0306030504020204" pitchFamily="34" charset="0"/>
              </a:rPr>
              <a:t>Suffer in silence with symptoms only</a:t>
            </a:r>
            <a:endParaRPr lang="en-US" sz="2600" dirty="0">
              <a:latin typeface="Open Sans Light" panose="020B0306030504020204" pitchFamily="34" charset="0"/>
              <a:ea typeface="Open Sans Light" panose="020B0306030504020204" pitchFamily="34" charset="0"/>
              <a:cs typeface="Open Sans Light" panose="020B0306030504020204" pitchFamily="34" charset="0"/>
            </a:endParaRPr>
          </a:p>
          <a:p>
            <a:pPr marL="954088" lvl="1" indent="-457200">
              <a:buClr>
                <a:srgbClr val="6A3091"/>
              </a:buClr>
              <a:buFont typeface="Courier New" panose="02070309020205020404" pitchFamily="49" charset="0"/>
              <a:buChar char="o"/>
            </a:pPr>
            <a:r>
              <a:rPr lang="en-US" sz="2600" dirty="0">
                <a:latin typeface="Open Sans Light" panose="020B0306030504020204" pitchFamily="34" charset="0"/>
                <a:ea typeface="Open Sans Light" panose="020B0306030504020204" pitchFamily="34" charset="0"/>
                <a:cs typeface="Open Sans Light" panose="020B0306030504020204" pitchFamily="34" charset="0"/>
              </a:rPr>
              <a:t>The</a:t>
            </a:r>
            <a:r>
              <a:rPr lang="en-US" sz="2600" baseline="0" dirty="0">
                <a:latin typeface="Open Sans Light" panose="020B0306030504020204" pitchFamily="34" charset="0"/>
                <a:ea typeface="Open Sans Light" panose="020B0306030504020204" pitchFamily="34" charset="0"/>
                <a:cs typeface="Open Sans Light" panose="020B0306030504020204" pitchFamily="34" charset="0"/>
              </a:rPr>
              <a:t> signs and symptoms are on a continuum – low, moderate, or high</a:t>
            </a:r>
            <a:endParaRPr lang="en-US" sz="2600" dirty="0">
              <a:latin typeface="Open Sans Light" panose="020B0306030504020204" pitchFamily="34" charset="0"/>
              <a:ea typeface="Open Sans Light" panose="020B0306030504020204" pitchFamily="34" charset="0"/>
              <a:cs typeface="Open Sans Light" panose="020B0306030504020204" pitchFamily="34" charset="0"/>
            </a:endParaRPr>
          </a:p>
          <a:p>
            <a:pPr marL="954088" lvl="1" indent="-457200">
              <a:buClr>
                <a:srgbClr val="6A3091"/>
              </a:buClr>
              <a:buFont typeface="Courier New" panose="02070309020205020404" pitchFamily="49" charset="0"/>
              <a:buChar char="o"/>
            </a:pPr>
            <a:r>
              <a:rPr lang="en-US" sz="2600" dirty="0">
                <a:latin typeface="Open Sans Light" panose="020B0306030504020204" pitchFamily="34" charset="0"/>
                <a:ea typeface="Open Sans Light" panose="020B0306030504020204" pitchFamily="34" charset="0"/>
                <a:cs typeface="Open Sans Light" panose="020B0306030504020204" pitchFamily="34" charset="0"/>
              </a:rPr>
              <a:t>Ability to work and have satisfying relationships</a:t>
            </a:r>
          </a:p>
          <a:p>
            <a:pPr marL="954088" lvl="1" indent="-457200">
              <a:buClr>
                <a:srgbClr val="6A3091"/>
              </a:buClr>
              <a:buFont typeface="Courier New" panose="02070309020205020404" pitchFamily="49" charset="0"/>
              <a:buChar char="o"/>
            </a:pPr>
            <a:r>
              <a:rPr lang="en-US" sz="2800" dirty="0">
                <a:latin typeface="Open Sans Light"/>
                <a:cs typeface="Open Sans Light"/>
              </a:rPr>
              <a:t>Ability to carry out usual daily activities</a:t>
            </a:r>
          </a:p>
          <a:p>
            <a:pPr marL="496888" lvl="1" indent="0">
              <a:buClr>
                <a:srgbClr val="6A3091"/>
              </a:buClr>
              <a:buNone/>
            </a:pPr>
            <a:endParaRPr lang="en-US" sz="26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2</a:t>
            </a:fld>
            <a:endParaRPr lang="en-US" dirty="0"/>
          </a:p>
        </p:txBody>
      </p:sp>
    </p:spTree>
    <p:extLst>
      <p:ext uri="{BB962C8B-B14F-4D97-AF65-F5344CB8AC3E}">
        <p14:creationId xmlns:p14="http://schemas.microsoft.com/office/powerpoint/2010/main" val="528601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20</a:t>
            </a:fld>
            <a:endParaRPr lang="en-US" dirty="0"/>
          </a:p>
        </p:txBody>
      </p:sp>
    </p:spTree>
    <p:extLst>
      <p:ext uri="{BB962C8B-B14F-4D97-AF65-F5344CB8AC3E}">
        <p14:creationId xmlns:p14="http://schemas.microsoft.com/office/powerpoint/2010/main" val="2126492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2 bullets – Check For</a:t>
            </a:r>
            <a:r>
              <a:rPr lang="en-US" baseline="0" dirty="0"/>
              <a:t> Two Other Risks:</a:t>
            </a:r>
          </a:p>
          <a:p>
            <a:r>
              <a:rPr lang="en-US" baseline="0" dirty="0"/>
              <a:t>Previous behavior is the best predictor of future behavior</a:t>
            </a:r>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21</a:t>
            </a:fld>
            <a:endParaRPr lang="en-US" dirty="0"/>
          </a:p>
        </p:txBody>
      </p:sp>
    </p:spTree>
    <p:extLst>
      <p:ext uri="{BB962C8B-B14F-4D97-AF65-F5344CB8AC3E}">
        <p14:creationId xmlns:p14="http://schemas.microsoft.com/office/powerpoint/2010/main" val="655355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buClr>
                <a:srgbClr val="6A3091"/>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How do you ask</a:t>
            </a:r>
            <a:r>
              <a:rPr lang="en-US" sz="1200" baseline="0" dirty="0">
                <a:latin typeface="Open Sans" panose="020B0606030504020204" pitchFamily="34" charset="0"/>
                <a:ea typeface="Open Sans" panose="020B0606030504020204" pitchFamily="34" charset="0"/>
                <a:cs typeface="Open Sans" panose="020B0606030504020204" pitchFamily="34" charset="0"/>
              </a:rPr>
              <a:t> </a:t>
            </a:r>
            <a:r>
              <a:rPr lang="en-US" sz="1200" dirty="0">
                <a:latin typeface="Open Sans" panose="020B0606030504020204" pitchFamily="34" charset="0"/>
                <a:ea typeface="Open Sans" panose="020B0606030504020204" pitchFamily="34" charset="0"/>
                <a:cs typeface="Open Sans" panose="020B0606030504020204" pitchFamily="34" charset="0"/>
              </a:rPr>
              <a:t>questions?</a:t>
            </a:r>
          </a:p>
          <a:p>
            <a:pPr marL="171450" marR="0" lvl="0" indent="-171450" algn="l" defTabSz="914400" rtl="0" eaLnBrk="1" fontAlgn="auto" latinLnBrk="0" hangingPunct="1">
              <a:lnSpc>
                <a:spcPct val="100000"/>
              </a:lnSpc>
              <a:spcBef>
                <a:spcPts val="0"/>
              </a:spcBef>
              <a:spcAft>
                <a:spcPts val="0"/>
              </a:spcAft>
              <a:buClr>
                <a:srgbClr val="6A3091"/>
              </a:buClr>
              <a:buSzTx/>
              <a:buFont typeface="Arial" panose="020B0604020202020204" pitchFamily="34" charset="0"/>
              <a:buChar char="•"/>
              <a:tabLst/>
              <a:defRPr/>
            </a:pPr>
            <a:r>
              <a:rPr lang="en-US" sz="1200" dirty="0">
                <a:latin typeface="Open Sans" panose="020B0606030504020204" pitchFamily="34" charset="0"/>
                <a:ea typeface="Open Sans" panose="020B0606030504020204" pitchFamily="34" charset="0"/>
                <a:cs typeface="Open Sans" panose="020B0606030504020204" pitchFamily="34" charset="0"/>
              </a:rPr>
              <a:t>Tell</a:t>
            </a:r>
            <a:r>
              <a:rPr lang="en-US" sz="1200" baseline="0" dirty="0">
                <a:latin typeface="Open Sans" panose="020B0606030504020204" pitchFamily="34" charset="0"/>
                <a:ea typeface="Open Sans" panose="020B0606030504020204" pitchFamily="34" charset="0"/>
                <a:cs typeface="Open Sans" panose="020B0606030504020204" pitchFamily="34" charset="0"/>
              </a:rPr>
              <a:t> people what you are doing - </a:t>
            </a:r>
            <a:r>
              <a:rPr lang="en-US" sz="1200" dirty="0">
                <a:latin typeface="Open Sans" panose="020B0606030504020204" pitchFamily="34" charset="0"/>
                <a:ea typeface="Open Sans" panose="020B0606030504020204" pitchFamily="34" charset="0"/>
                <a:cs typeface="Open Sans" panose="020B0606030504020204" pitchFamily="34" charset="0"/>
              </a:rPr>
              <a:t>Introduction Segway – we ask these questions of everyone, it is</a:t>
            </a:r>
            <a:r>
              <a:rPr lang="en-US" sz="1200" baseline="0" dirty="0">
                <a:latin typeface="Open Sans" panose="020B0606030504020204" pitchFamily="34" charset="0"/>
                <a:ea typeface="Open Sans" panose="020B0606030504020204" pitchFamily="34" charset="0"/>
                <a:cs typeface="Open Sans" panose="020B0606030504020204" pitchFamily="34" charset="0"/>
              </a:rPr>
              <a:t> important that you let us know what you are feeling and thinking so that we may help you, it’s not unusual for people to have these types of signs or symptoms.</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
                <a:srgbClr val="6A3091"/>
              </a:buClr>
              <a:buSzTx/>
              <a:buFont typeface="Arial" panose="020B0604020202020204" pitchFamily="34" charset="0"/>
              <a:buChar char="•"/>
              <a:tabLst/>
              <a:defRPr/>
            </a:pPr>
            <a:r>
              <a:rPr lang="en-US" sz="1200" dirty="0">
                <a:latin typeface="Open Sans" panose="020B0606030504020204" pitchFamily="34" charset="0"/>
                <a:ea typeface="Open Sans" panose="020B0606030504020204" pitchFamily="34" charset="0"/>
                <a:cs typeface="Open Sans" panose="020B0606030504020204" pitchFamily="34" charset="0"/>
              </a:rPr>
              <a:t>Stepping aside from the computer, making eye contact. –</a:t>
            </a:r>
            <a:r>
              <a:rPr lang="en-US" sz="1200" baseline="0" dirty="0">
                <a:latin typeface="Open Sans" panose="020B0606030504020204" pitchFamily="34" charset="0"/>
                <a:ea typeface="Open Sans" panose="020B0606030504020204" pitchFamily="34" charset="0"/>
                <a:cs typeface="Open Sans" panose="020B0606030504020204" pitchFamily="34" charset="0"/>
              </a:rPr>
              <a:t> Remove the barriers, physical, psychological – </a:t>
            </a:r>
          </a:p>
          <a:p>
            <a:pPr marL="171450" marR="0" lvl="0" indent="-171450" algn="l" defTabSz="914400" rtl="0" eaLnBrk="1" fontAlgn="auto" latinLnBrk="0" hangingPunct="1">
              <a:lnSpc>
                <a:spcPct val="100000"/>
              </a:lnSpc>
              <a:spcBef>
                <a:spcPts val="0"/>
              </a:spcBef>
              <a:spcAft>
                <a:spcPts val="0"/>
              </a:spcAft>
              <a:buClr>
                <a:srgbClr val="6A3091"/>
              </a:buClr>
              <a:buSzTx/>
              <a:buFont typeface="Arial" panose="020B0604020202020204" pitchFamily="34" charset="0"/>
              <a:buChar char="•"/>
              <a:tabLst/>
              <a:defRPr/>
            </a:pPr>
            <a:r>
              <a:rPr lang="en-US" sz="1200" baseline="0" dirty="0">
                <a:latin typeface="Open Sans" panose="020B0606030504020204" pitchFamily="34" charset="0"/>
                <a:ea typeface="Open Sans" panose="020B0606030504020204" pitchFamily="34" charset="0"/>
                <a:cs typeface="Open Sans" panose="020B0606030504020204" pitchFamily="34" charset="0"/>
              </a:rPr>
              <a:t>be WITH people versus doing FOR people. Make a connection.</a:t>
            </a:r>
          </a:p>
          <a:p>
            <a:pPr marL="171450" marR="0" lvl="0" indent="-171450" algn="l" defTabSz="914400" rtl="0" eaLnBrk="1" fontAlgn="auto" latinLnBrk="0" hangingPunct="1">
              <a:lnSpc>
                <a:spcPct val="100000"/>
              </a:lnSpc>
              <a:spcBef>
                <a:spcPts val="0"/>
              </a:spcBef>
              <a:spcAft>
                <a:spcPts val="0"/>
              </a:spcAft>
              <a:buClr>
                <a:srgbClr val="6A3091"/>
              </a:buClr>
              <a:buSzTx/>
              <a:buFont typeface="Arial" panose="020B0604020202020204" pitchFamily="34" charset="0"/>
              <a:buChar char="•"/>
              <a:tabLst/>
              <a:defRPr/>
            </a:pPr>
            <a:r>
              <a:rPr lang="en-US" sz="1200" dirty="0">
                <a:latin typeface="Open Sans" panose="020B0606030504020204" pitchFamily="34" charset="0"/>
                <a:ea typeface="Open Sans" panose="020B0606030504020204" pitchFamily="34" charset="0"/>
                <a:cs typeface="Open Sans" panose="020B0606030504020204" pitchFamily="34" charset="0"/>
              </a:rPr>
              <a:t>Number of males that seek treatment with PCP with depression – physical</a:t>
            </a:r>
          </a:p>
          <a:p>
            <a:pPr marL="171450" marR="0" lvl="0" indent="-171450" algn="l" defTabSz="914400" rtl="0" eaLnBrk="1" fontAlgn="auto" latinLnBrk="0" hangingPunct="1">
              <a:lnSpc>
                <a:spcPct val="100000"/>
              </a:lnSpc>
              <a:spcBef>
                <a:spcPts val="0"/>
              </a:spcBef>
              <a:spcAft>
                <a:spcPts val="0"/>
              </a:spcAft>
              <a:buClr>
                <a:srgbClr val="6A3091"/>
              </a:buClr>
              <a:buSzTx/>
              <a:buFont typeface="Arial" panose="020B0604020202020204" pitchFamily="34" charset="0"/>
              <a:buChar char="•"/>
              <a:tabLst/>
              <a:defRP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
                <a:srgbClr val="6A3091"/>
              </a:buClr>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What tool are being used? What triggers the use of the tool? PHQ-2 or PHQ-9?</a:t>
            </a:r>
          </a:p>
          <a:p>
            <a:pPr>
              <a:buClr>
                <a:srgbClr val="6A3091"/>
              </a:buClr>
            </a:pPr>
            <a:endParaRPr lang="en-US" sz="1200" b="0" i="0" kern="1200" dirty="0">
              <a:solidFill>
                <a:schemeClr val="tx1"/>
              </a:solidFill>
              <a:effectLst/>
              <a:latin typeface="+mn-lt"/>
              <a:ea typeface="+mn-ea"/>
              <a:cs typeface="+mn-cs"/>
            </a:endParaRPr>
          </a:p>
          <a:p>
            <a:pPr>
              <a:buClr>
                <a:srgbClr val="6A3091"/>
              </a:buClr>
            </a:pPr>
            <a:r>
              <a:rPr lang="en-US" sz="1200" b="0" i="0" kern="1200" dirty="0">
                <a:solidFill>
                  <a:schemeClr val="tx1"/>
                </a:solidFill>
                <a:effectLst/>
                <a:latin typeface="+mn-lt"/>
                <a:ea typeface="+mn-ea"/>
                <a:cs typeface="+mn-cs"/>
              </a:rPr>
              <a:t>In 2015, 505,507 people visited a hospital for injuries due to self-harm. This number suggests that for every reported suicide death, approximately 11.4 people visit a hospital for self-harm related injuries. However, because of the way these data are collected, we are not able to distinguish intentional suicide attempts from non-intentional self-harm behaviors. American Foundation for Suicide Prevention</a:t>
            </a:r>
          </a:p>
          <a:p>
            <a:pPr>
              <a:buClr>
                <a:srgbClr val="6A3091"/>
              </a:buClr>
            </a:pPr>
            <a:endParaRPr lang="en-US" sz="1200" b="0" i="0" kern="1200" dirty="0">
              <a:solidFill>
                <a:schemeClr val="tx1"/>
              </a:solidFill>
              <a:effectLst/>
              <a:latin typeface="+mn-lt"/>
              <a:ea typeface="+mn-ea"/>
              <a:cs typeface="+mn-cs"/>
            </a:endParaRPr>
          </a:p>
          <a:p>
            <a:pPr>
              <a:buClr>
                <a:srgbClr val="6A3091"/>
              </a:buClr>
            </a:pPr>
            <a:r>
              <a:rPr lang="en-US" dirty="0"/>
              <a:t>The suicide rate among our ED patients is higher than population-based estimates, and rates of suicide completion among our ED patients with suicidal ideation, overdose, or self-harm are especially high. These findings support our ED policy that mandates psychiatric evaluation of all patients presenting with these conditions. The utility of these clinical characteristics in predicting later death from suicide, however, is limited, because the majority of our ED patients who later died from suicide did not have self-harm, suicide, or overdose noted in their electronic records.</a:t>
            </a:r>
          </a:p>
          <a:p>
            <a:pPr>
              <a:buClr>
                <a:srgbClr val="6A3091"/>
              </a:buClr>
            </a:pPr>
            <a:r>
              <a:rPr lang="en-US" sz="1200" dirty="0">
                <a:latin typeface="Open Sans" panose="020B0606030504020204" pitchFamily="34" charset="0"/>
                <a:ea typeface="Open Sans" panose="020B0606030504020204" pitchFamily="34" charset="0"/>
                <a:cs typeface="Open Sans" panose="020B0606030504020204" pitchFamily="34" charset="0"/>
              </a:rPr>
              <a:t>https://pdfs.semanticscholar.org/3ccb/04520edf43e1053bf9d9728523f140c5c395.pdf</a:t>
            </a:r>
          </a:p>
          <a:p>
            <a:pPr>
              <a:buClr>
                <a:srgbClr val="6A3091"/>
              </a:buCl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a:buClr>
                <a:srgbClr val="6A3091"/>
              </a:buCl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a:buClr>
                <a:srgbClr val="6A3091"/>
              </a:buClr>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0"/>
          </p:nvPr>
        </p:nvSpPr>
        <p:spPr/>
        <p:txBody>
          <a:bodyPr/>
          <a:lstStyle/>
          <a:p>
            <a:fld id="{D7B7FFCF-8248-449B-A533-7ABB2AE3222D}" type="slidenum">
              <a:rPr lang="en-US" smtClean="0"/>
              <a:t>22</a:t>
            </a:fld>
            <a:endParaRPr lang="en-US" dirty="0"/>
          </a:p>
        </p:txBody>
      </p:sp>
    </p:spTree>
    <p:extLst>
      <p:ext uri="{BB962C8B-B14F-4D97-AF65-F5344CB8AC3E}">
        <p14:creationId xmlns:p14="http://schemas.microsoft.com/office/powerpoint/2010/main" val="338262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23</a:t>
            </a:fld>
            <a:endParaRPr lang="en-US" dirty="0"/>
          </a:p>
        </p:txBody>
      </p:sp>
    </p:spTree>
    <p:extLst>
      <p:ext uri="{BB962C8B-B14F-4D97-AF65-F5344CB8AC3E}">
        <p14:creationId xmlns:p14="http://schemas.microsoft.com/office/powerpoint/2010/main" val="314652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mj-lt"/>
              <a:buNone/>
            </a:pPr>
            <a:r>
              <a:rPr lang="en-US" sz="1200" b="0" i="0" u="none" strike="noStrike" kern="1200" dirty="0">
                <a:solidFill>
                  <a:schemeClr val="tx1"/>
                </a:solidFill>
                <a:effectLst/>
                <a:latin typeface="+mn-lt"/>
                <a:ea typeface="+mn-ea"/>
                <a:cs typeface="+mn-cs"/>
              </a:rPr>
              <a:t>https://</a:t>
            </a:r>
            <a:r>
              <a:rPr lang="en-US" sz="1200" b="1" i="0" u="none" strike="noStrike" kern="1200" dirty="0">
                <a:solidFill>
                  <a:schemeClr val="tx1"/>
                </a:solidFill>
                <a:effectLst/>
                <a:latin typeface="+mn-lt"/>
                <a:ea typeface="+mn-ea"/>
                <a:cs typeface="+mn-cs"/>
              </a:rPr>
              <a:t>cssrs</a:t>
            </a:r>
            <a:r>
              <a:rPr lang="en-US" sz="1200" b="0" i="0" u="none" strike="noStrike" kern="1200" dirty="0">
                <a:solidFill>
                  <a:schemeClr val="tx1"/>
                </a:solidFill>
                <a:effectLst/>
                <a:latin typeface="+mn-lt"/>
                <a:ea typeface="+mn-ea"/>
                <a:cs typeface="+mn-cs"/>
              </a:rPr>
              <a:t>.columbia.edu</a:t>
            </a:r>
          </a:p>
          <a:p>
            <a:pPr marL="0" indent="0">
              <a:buFont typeface="+mj-lt"/>
              <a:buNone/>
            </a:pPr>
            <a:r>
              <a:rPr lang="en-US" sz="1200" b="0" i="0" u="none" strike="noStrike" kern="1200" dirty="0">
                <a:solidFill>
                  <a:schemeClr val="tx1"/>
                </a:solidFill>
                <a:effectLst/>
                <a:latin typeface="+mn-lt"/>
                <a:ea typeface="+mn-ea"/>
                <a:cs typeface="+mn-cs"/>
              </a:rPr>
              <a:t>The Columbia-Suicide Severity Rating Scale (</a:t>
            </a:r>
            <a:r>
              <a:rPr lang="en-US" sz="1200" b="1" i="0" u="none" strike="noStrike" kern="1200" dirty="0">
                <a:solidFill>
                  <a:schemeClr val="tx1"/>
                </a:solidFill>
                <a:effectLst/>
                <a:latin typeface="+mn-lt"/>
                <a:ea typeface="+mn-ea"/>
                <a:cs typeface="+mn-cs"/>
              </a:rPr>
              <a:t>C-SSRS</a:t>
            </a:r>
            <a:r>
              <a:rPr lang="en-US" sz="1200" b="0" i="0" u="none" strike="noStrike" kern="1200" dirty="0">
                <a:solidFill>
                  <a:schemeClr val="tx1"/>
                </a:solidFill>
                <a:effectLst/>
                <a:latin typeface="+mn-lt"/>
                <a:ea typeface="+mn-ea"/>
                <a:cs typeface="+mn-cs"/>
              </a:rPr>
              <a:t>), the most evidence-supported tool of its kind, is a simple series of questions ...</a:t>
            </a:r>
          </a:p>
          <a:p>
            <a:pPr marL="0" indent="0">
              <a:buFont typeface="+mj-lt"/>
              <a:buNone/>
            </a:pPr>
            <a:endParaRPr lang="en-US" dirty="0"/>
          </a:p>
          <a:p>
            <a:pPr marL="0" indent="0">
              <a:buFont typeface="+mj-lt"/>
              <a:buNone/>
            </a:pPr>
            <a:r>
              <a:rPr lang="en-US" dirty="0"/>
              <a:t>Ask questions 1 and 2.  If both are negative, continue</a:t>
            </a:r>
            <a:r>
              <a:rPr lang="en-US" baseline="0" dirty="0"/>
              <a:t> to with your assessment or action plan. </a:t>
            </a:r>
            <a:r>
              <a:rPr lang="en-US" dirty="0"/>
              <a:t>If the answer to question 2 is “yes”, ask questions 3, 4 and 5.  </a:t>
            </a:r>
          </a:p>
          <a:p>
            <a:pPr marL="228600" indent="-228600">
              <a:buFont typeface="+mj-lt"/>
              <a:buAutoNum type="arabicPeriod"/>
            </a:pPr>
            <a:r>
              <a:rPr lang="en-US" dirty="0"/>
              <a:t>Have you wished you were dead or wished you could go to sleep and not wake up? </a:t>
            </a:r>
          </a:p>
          <a:p>
            <a:pPr marL="228600" indent="-228600">
              <a:buFont typeface="+mj-lt"/>
              <a:buAutoNum type="arabicPeriod"/>
            </a:pPr>
            <a:r>
              <a:rPr lang="en-US" dirty="0"/>
              <a:t>Have you actually had any thoughts of killing yourself? </a:t>
            </a:r>
          </a:p>
          <a:p>
            <a:pPr marL="228600" indent="-228600">
              <a:buFont typeface="+mj-lt"/>
              <a:buAutoNum type="arabicPeriod"/>
            </a:pPr>
            <a:r>
              <a:rPr lang="en-US" dirty="0"/>
              <a:t>Have you been thinking about how you might do this? </a:t>
            </a:r>
          </a:p>
          <a:p>
            <a:pPr marL="228600" indent="-228600">
              <a:buFont typeface="+mj-lt"/>
              <a:buAutoNum type="arabicPeriod"/>
            </a:pPr>
            <a:r>
              <a:rPr lang="en-US" dirty="0"/>
              <a:t>Have you had these thoughts and had some intention of acting on them? </a:t>
            </a:r>
          </a:p>
          <a:p>
            <a:pPr marL="228600" indent="-228600">
              <a:buFont typeface="+mj-lt"/>
              <a:buAutoNum type="arabicPeriod"/>
            </a:pPr>
            <a:r>
              <a:rPr lang="en-US" dirty="0"/>
              <a:t>Have you started to work out or worked out the details of how to kill yourself? Do you intend to carry out this plan? </a:t>
            </a:r>
          </a:p>
          <a:p>
            <a:pPr marL="228600" indent="-228600">
              <a:buFont typeface="+mj-lt"/>
              <a:buAutoNum type="arabicPeriod"/>
            </a:pPr>
            <a:endParaRPr lang="en-US" dirty="0"/>
          </a:p>
          <a:p>
            <a:pPr>
              <a:buFont typeface="Wingdings 2" charset="2"/>
              <a:buNone/>
            </a:pPr>
            <a:r>
              <a:rPr lang="en-US" dirty="0">
                <a:latin typeface="Open Sans" panose="020B0606030504020204" pitchFamily="34" charset="0"/>
                <a:ea typeface="Open Sans" panose="020B0606030504020204" pitchFamily="34" charset="0"/>
                <a:cs typeface="Open Sans" panose="020B0606030504020204" pitchFamily="34" charset="0"/>
              </a:rPr>
              <a:t>Ask directly whether the person is suicidal: </a:t>
            </a:r>
          </a:p>
          <a:p>
            <a:pPr marL="171450" indent="-171450">
              <a:buClr>
                <a:srgbClr val="6A3091"/>
              </a:buClr>
              <a:buFont typeface="Arial" panose="020B0604020202020204" pitchFamily="34" charset="0"/>
              <a:buChar char="•"/>
            </a:pPr>
            <a:r>
              <a:rPr lang="en-US" sz="1200" dirty="0">
                <a:latin typeface="Open Sans" panose="020B0606030504020204"/>
                <a:ea typeface="Open Sans Light" panose="020B0306030504020204" pitchFamily="34" charset="0"/>
                <a:cs typeface="Open Sans Light" panose="020B0306030504020204" pitchFamily="34" charset="0"/>
              </a:rPr>
              <a:t>“Are you having thoughts of suicide?”</a:t>
            </a:r>
          </a:p>
          <a:p>
            <a:pPr marL="171450" indent="-171450">
              <a:buClr>
                <a:srgbClr val="6A3091"/>
              </a:buClr>
              <a:buFont typeface="Arial" panose="020B0604020202020204" pitchFamily="34" charset="0"/>
              <a:buChar char="•"/>
            </a:pPr>
            <a:r>
              <a:rPr lang="en-US" sz="1200" dirty="0">
                <a:latin typeface="Open Sans" panose="020B0606030504020204"/>
                <a:ea typeface="Open Sans Light" panose="020B0306030504020204" pitchFamily="34" charset="0"/>
                <a:cs typeface="Open Sans Light" panose="020B0306030504020204" pitchFamily="34" charset="0"/>
              </a:rPr>
              <a:t>“Are you thinking about killing yourself?”</a:t>
            </a:r>
          </a:p>
          <a:p>
            <a:pPr>
              <a:buClr>
                <a:srgbClr val="6A3091"/>
              </a:buClr>
              <a:buFont typeface="Wingdings 2" charset="2"/>
              <a:buNone/>
            </a:pPr>
            <a:r>
              <a:rPr lang="en-US" dirty="0">
                <a:latin typeface="Open Sans" panose="020B0606030504020204"/>
                <a:ea typeface="Open Sans" panose="020B0606030504020204" pitchFamily="34" charset="0"/>
                <a:cs typeface="Open Sans" panose="020B0606030504020204" pitchFamily="34" charset="0"/>
              </a:rPr>
              <a:t> </a:t>
            </a:r>
          </a:p>
          <a:p>
            <a:pPr algn="l">
              <a:buFont typeface="Wingdings 2" charset="2"/>
              <a:buNone/>
            </a:pPr>
            <a:r>
              <a:rPr lang="en-US" b="1" dirty="0">
                <a:solidFill>
                  <a:srgbClr val="6A3091"/>
                </a:solidFill>
                <a:latin typeface="Open Sans" panose="020B0606030504020204"/>
                <a:ea typeface="Open Sans" panose="020B0606030504020204" pitchFamily="34" charset="0"/>
                <a:cs typeface="Open Sans" panose="020B0606030504020204" pitchFamily="34" charset="0"/>
              </a:rPr>
              <a:t>If  “yes “ to either above, then…</a:t>
            </a:r>
            <a:br>
              <a:rPr lang="en-US" b="1" dirty="0">
                <a:latin typeface="Open Sans" panose="020B0606030504020204"/>
                <a:ea typeface="Open Sans" panose="020B0606030504020204" pitchFamily="34" charset="0"/>
                <a:cs typeface="Open Sans" panose="020B0606030504020204" pitchFamily="34" charset="0"/>
              </a:rPr>
            </a:br>
            <a:endParaRPr lang="en-US" b="1" dirty="0">
              <a:latin typeface="Open Sans" panose="020B0606030504020204"/>
              <a:ea typeface="Open Sans" panose="020B0606030504020204" pitchFamily="34" charset="0"/>
              <a:cs typeface="Open Sans" panose="020B0606030504020204" pitchFamily="34" charset="0"/>
            </a:endParaRPr>
          </a:p>
          <a:p>
            <a:pPr>
              <a:buFont typeface="Wingdings 2" charset="2"/>
              <a:buNone/>
            </a:pPr>
            <a:r>
              <a:rPr lang="en-US" dirty="0">
                <a:latin typeface="Open Sans" panose="020B0606030504020204"/>
                <a:ea typeface="Open Sans" panose="020B0606030504020204" pitchFamily="34" charset="0"/>
                <a:cs typeface="Open Sans" panose="020B0606030504020204" pitchFamily="34" charset="0"/>
              </a:rPr>
              <a:t>Ask whether the person has a plan:</a:t>
            </a:r>
          </a:p>
          <a:p>
            <a:pPr marL="171450" indent="-171450">
              <a:buClr>
                <a:srgbClr val="6A3091"/>
              </a:buClr>
              <a:buFont typeface="Arial" panose="020B0604020202020204" pitchFamily="34" charset="0"/>
              <a:buChar char="•"/>
            </a:pPr>
            <a:r>
              <a:rPr lang="en-US" sz="1200" dirty="0">
                <a:latin typeface="Open Sans" panose="020B0606030504020204"/>
                <a:ea typeface="Open Sans Light" panose="020B0306030504020204" pitchFamily="34" charset="0"/>
                <a:cs typeface="Open Sans Light" panose="020B0306030504020204" pitchFamily="34" charset="0"/>
              </a:rPr>
              <a:t>“Have you decided how you are going to kill yourself?”</a:t>
            </a:r>
          </a:p>
          <a:p>
            <a:pPr marL="171450" indent="-171450">
              <a:buClr>
                <a:srgbClr val="6A3091"/>
              </a:buClr>
              <a:buFont typeface="Arial" panose="020B0604020202020204" pitchFamily="34" charset="0"/>
              <a:buChar char="•"/>
            </a:pPr>
            <a:r>
              <a:rPr lang="en-US" sz="1200" dirty="0">
                <a:latin typeface="Open Sans" panose="020B0606030504020204"/>
                <a:ea typeface="Open Sans Light" panose="020B0306030504020204" pitchFamily="34" charset="0"/>
                <a:cs typeface="Open Sans Light" panose="020B0306030504020204" pitchFamily="34" charset="0"/>
              </a:rPr>
              <a:t>“Have you decided when you would do it?”</a:t>
            </a:r>
          </a:p>
          <a:p>
            <a:pPr marL="171450" indent="-171450">
              <a:buClr>
                <a:srgbClr val="6A3091"/>
              </a:buClr>
              <a:buFont typeface="Arial" panose="020B0604020202020204" pitchFamily="34" charset="0"/>
              <a:buChar char="•"/>
            </a:pPr>
            <a:r>
              <a:rPr lang="en-US" sz="1200" dirty="0">
                <a:latin typeface="Open Sans" panose="020B0606030504020204"/>
                <a:ea typeface="Open Sans Light" panose="020B0306030504020204" pitchFamily="34" charset="0"/>
                <a:cs typeface="Open Sans Light" panose="020B0306030504020204" pitchFamily="34" charset="0"/>
              </a:rPr>
              <a:t>“Have you collected the things you need to carry out your plan?”</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24</a:t>
            </a:fld>
            <a:endParaRPr lang="en-US" dirty="0"/>
          </a:p>
        </p:txBody>
      </p:sp>
    </p:spTree>
    <p:extLst>
      <p:ext uri="{BB962C8B-B14F-4D97-AF65-F5344CB8AC3E}">
        <p14:creationId xmlns:p14="http://schemas.microsoft.com/office/powerpoint/2010/main" val="3250529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25</a:t>
            </a:fld>
            <a:endParaRPr lang="en-US" dirty="0"/>
          </a:p>
        </p:txBody>
      </p:sp>
    </p:spTree>
    <p:extLst>
      <p:ext uri="{BB962C8B-B14F-4D97-AF65-F5344CB8AC3E}">
        <p14:creationId xmlns:p14="http://schemas.microsoft.com/office/powerpoint/2010/main" val="3752943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Crisis Intervention Training brochure</a:t>
            </a:r>
          </a:p>
        </p:txBody>
      </p:sp>
      <p:sp>
        <p:nvSpPr>
          <p:cNvPr id="4" name="Slide Number Placeholder 3"/>
          <p:cNvSpPr>
            <a:spLocks noGrp="1"/>
          </p:cNvSpPr>
          <p:nvPr>
            <p:ph type="sldNum" sz="quarter" idx="10"/>
          </p:nvPr>
        </p:nvSpPr>
        <p:spPr/>
        <p:txBody>
          <a:bodyPr/>
          <a:lstStyle/>
          <a:p>
            <a:fld id="{D7B7FFCF-8248-449B-A533-7ABB2AE3222D}" type="slidenum">
              <a:rPr lang="en-US" smtClean="0"/>
              <a:t>26</a:t>
            </a:fld>
            <a:endParaRPr lang="en-US" dirty="0"/>
          </a:p>
        </p:txBody>
      </p:sp>
    </p:spTree>
    <p:extLst>
      <p:ext uri="{BB962C8B-B14F-4D97-AF65-F5344CB8AC3E}">
        <p14:creationId xmlns:p14="http://schemas.microsoft.com/office/powerpoint/2010/main" val="1181260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27</a:t>
            </a:fld>
            <a:endParaRPr lang="en-US" dirty="0"/>
          </a:p>
        </p:txBody>
      </p:sp>
    </p:spTree>
    <p:extLst>
      <p:ext uri="{BB962C8B-B14F-4D97-AF65-F5344CB8AC3E}">
        <p14:creationId xmlns:p14="http://schemas.microsoft.com/office/powerpoint/2010/main" val="3596189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28</a:t>
            </a:fld>
            <a:endParaRPr lang="en-US" dirty="0"/>
          </a:p>
        </p:txBody>
      </p:sp>
    </p:spTree>
    <p:extLst>
      <p:ext uri="{BB962C8B-B14F-4D97-AF65-F5344CB8AC3E}">
        <p14:creationId xmlns:p14="http://schemas.microsoft.com/office/powerpoint/2010/main" val="910489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Routine</a:t>
            </a:r>
            <a:r>
              <a:rPr lang="en-US" baseline="0" dirty="0"/>
              <a:t> care and you notice something. </a:t>
            </a:r>
          </a:p>
          <a:p>
            <a:r>
              <a:rPr lang="en-US" baseline="0" dirty="0"/>
              <a:t>How did this happen? Connect to ALGEE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2015, 505,507 people visited a hospital for injuries due to self-harm. This number suggests that for every reported suicide death, approximately 11.4 people visit a hospital for self-harm related injuries. However, because of the way these data are collected, we are not able to distinguish intentional suicide attempts from non-intentional self-harm behaviors. American Foundation for Suicide Prevention</a:t>
            </a:r>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29</a:t>
            </a:fld>
            <a:endParaRPr lang="en-US" dirty="0"/>
          </a:p>
        </p:txBody>
      </p:sp>
    </p:spTree>
    <p:extLst>
      <p:ext uri="{BB962C8B-B14F-4D97-AF65-F5344CB8AC3E}">
        <p14:creationId xmlns:p14="http://schemas.microsoft.com/office/powerpoint/2010/main" val="302684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457200" indent="-457200">
              <a:spcAft>
                <a:spcPts val="600"/>
              </a:spcAft>
              <a:buClr>
                <a:srgbClr val="6A3091"/>
              </a:buClr>
              <a:buFont typeface="Arial" panose="020B0604020202020204" pitchFamily="34" charset="0"/>
              <a:buChar char="•"/>
            </a:pPr>
            <a:r>
              <a:rPr lang="en-US" sz="1200" b="0" i="0" u="none" strike="noStrike" kern="1200" dirty="0">
                <a:solidFill>
                  <a:schemeClr val="tx1"/>
                </a:solidFill>
                <a:effectLst/>
                <a:latin typeface="+mn-lt"/>
                <a:ea typeface="+mn-ea"/>
                <a:cs typeface="+mn-cs"/>
              </a:rPr>
              <a:t>The </a:t>
            </a:r>
            <a:r>
              <a:rPr lang="en-US" sz="1200" b="1" i="0" u="none" strike="noStrike" kern="1200" dirty="0">
                <a:solidFill>
                  <a:schemeClr val="tx1"/>
                </a:solidFill>
                <a:effectLst/>
                <a:latin typeface="+mn-lt"/>
                <a:ea typeface="+mn-ea"/>
                <a:cs typeface="+mn-cs"/>
              </a:rPr>
              <a:t>Illness</a:t>
            </a:r>
            <a:r>
              <a:rPr lang="en-US" sz="1200" b="0" i="0" u="none" strike="noStrike" kern="1200" dirty="0">
                <a:solidFill>
                  <a:schemeClr val="tx1"/>
                </a:solidFill>
                <a:effectLst/>
                <a:latin typeface="+mn-lt"/>
                <a:ea typeface="+mn-ea"/>
                <a:cs typeface="+mn-cs"/>
              </a:rPr>
              <a:t>-</a:t>
            </a:r>
            <a:r>
              <a:rPr lang="en-US" sz="1200" b="1" i="0" u="none" strike="noStrike" kern="1200" dirty="0">
                <a:solidFill>
                  <a:schemeClr val="tx1"/>
                </a:solidFill>
                <a:effectLst/>
                <a:latin typeface="+mn-lt"/>
                <a:ea typeface="+mn-ea"/>
                <a:cs typeface="+mn-cs"/>
              </a:rPr>
              <a:t>Wellness</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Continuum</a:t>
            </a:r>
            <a:r>
              <a:rPr lang="en-US" sz="1200" b="0" i="0" u="none" strike="noStrike" kern="1200" dirty="0">
                <a:solidFill>
                  <a:schemeClr val="tx1"/>
                </a:solidFill>
                <a:effectLst/>
                <a:latin typeface="+mn-lt"/>
                <a:ea typeface="+mn-ea"/>
                <a:cs typeface="+mn-cs"/>
              </a:rPr>
              <a:t> is a graphic illustration of a wellbeing concept first proposed by </a:t>
            </a:r>
            <a:r>
              <a:rPr lang="en-US" sz="1200" b="1" i="0" u="none" strike="noStrike" kern="1200" dirty="0">
                <a:solidFill>
                  <a:schemeClr val="tx1"/>
                </a:solidFill>
                <a:effectLst/>
                <a:latin typeface="+mn-lt"/>
                <a:ea typeface="+mn-ea"/>
                <a:cs typeface="+mn-cs"/>
              </a:rPr>
              <a:t>John</a:t>
            </a:r>
            <a:r>
              <a:rPr lang="en-US" sz="1200" b="0" i="0" u="none" strike="noStrike" kern="1200" dirty="0">
                <a:solidFill>
                  <a:schemeClr val="tx1"/>
                </a:solidFill>
                <a:effectLst/>
                <a:latin typeface="+mn-lt"/>
                <a:ea typeface="+mn-ea"/>
                <a:cs typeface="+mn-cs"/>
              </a:rPr>
              <a:t> W. </a:t>
            </a:r>
            <a:r>
              <a:rPr lang="en-US" sz="1200" b="1" i="0" u="none" strike="noStrike" kern="1200" dirty="0">
                <a:solidFill>
                  <a:schemeClr val="tx1"/>
                </a:solidFill>
                <a:effectLst/>
                <a:latin typeface="+mn-lt"/>
                <a:ea typeface="+mn-ea"/>
                <a:cs typeface="+mn-cs"/>
              </a:rPr>
              <a:t>Travis</a:t>
            </a:r>
            <a:r>
              <a:rPr lang="en-US" sz="1200" b="0" i="0" u="none" strike="noStrike" kern="1200" dirty="0">
                <a:solidFill>
                  <a:schemeClr val="tx1"/>
                </a:solidFill>
                <a:effectLst/>
                <a:latin typeface="+mn-lt"/>
                <a:ea typeface="+mn-ea"/>
                <a:cs typeface="+mn-cs"/>
              </a:rPr>
              <a:t> in 1972. It describes how wellbeing is more than simply an absence of </a:t>
            </a:r>
            <a:r>
              <a:rPr lang="en-US" sz="1200" b="1" i="0" u="none" strike="noStrike" kern="1200" dirty="0">
                <a:solidFill>
                  <a:schemeClr val="tx1"/>
                </a:solidFill>
                <a:effectLst/>
                <a:latin typeface="+mn-lt"/>
                <a:ea typeface="+mn-ea"/>
                <a:cs typeface="+mn-cs"/>
              </a:rPr>
              <a:t>illness</a:t>
            </a:r>
            <a:r>
              <a:rPr lang="en-US" sz="1200" b="0" i="0" u="none" strike="noStrike" kern="1200" dirty="0">
                <a:solidFill>
                  <a:schemeClr val="tx1"/>
                </a:solidFill>
                <a:effectLst/>
                <a:latin typeface="+mn-lt"/>
                <a:ea typeface="+mn-ea"/>
                <a:cs typeface="+mn-cs"/>
              </a:rPr>
              <a:t>, but also incorporates the individual's mental and emotional health. In this it echoes the view of the World Health Organization.</a:t>
            </a:r>
          </a:p>
          <a:p>
            <a:pPr marL="457200" indent="-457200">
              <a:spcAft>
                <a:spcPts val="600"/>
              </a:spcAft>
              <a:buClr>
                <a:srgbClr val="6A3091"/>
              </a:buClr>
              <a:buFont typeface="Arial" panose="020B0604020202020204" pitchFamily="34" charset="0"/>
              <a:buChar char="•"/>
            </a:pPr>
            <a:r>
              <a:rPr lang="en-US" sz="2600" dirty="0">
                <a:latin typeface="Open Sans" panose="020B0606030504020204" pitchFamily="34" charset="0"/>
                <a:ea typeface="Open Sans" panose="020B0606030504020204" pitchFamily="34" charset="0"/>
                <a:cs typeface="Open Sans" panose="020B0606030504020204" pitchFamily="34" charset="0"/>
              </a:rPr>
              <a:t>http://www.thewellspring.com/wellspring/introduction-to-wellness/357/key-concept-1-the-illnesswellness-continuum.cfm </a:t>
            </a:r>
          </a:p>
          <a:p>
            <a:pPr marL="457200" indent="-457200">
              <a:spcAft>
                <a:spcPts val="600"/>
              </a:spcAft>
              <a:buClr>
                <a:srgbClr val="6A3091"/>
              </a:buClr>
              <a:buFont typeface="Arial" panose="020B0604020202020204" pitchFamily="34" charset="0"/>
              <a:buChar char="•"/>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marL="457200" indent="-457200">
              <a:spcAft>
                <a:spcPts val="600"/>
              </a:spcAft>
              <a:buClr>
                <a:srgbClr val="6A3091"/>
              </a:buClr>
              <a:buFont typeface="Arial" panose="020B0604020202020204" pitchFamily="34" charset="0"/>
              <a:buChar char="•"/>
            </a:pPr>
            <a:r>
              <a:rPr lang="en-US" sz="2600" dirty="0">
                <a:latin typeface="Open Sans" panose="020B0606030504020204" pitchFamily="34" charset="0"/>
                <a:ea typeface="Open Sans" panose="020B0606030504020204" pitchFamily="34" charset="0"/>
                <a:cs typeface="Open Sans" panose="020B0606030504020204" pitchFamily="34" charset="0"/>
              </a:rPr>
              <a:t>Major depressive disorder lasts for at least 2 weeks and affects a person’s</a:t>
            </a:r>
          </a:p>
          <a:p>
            <a:pPr marL="954088" lvl="1" indent="-457200">
              <a:spcAft>
                <a:spcPts val="600"/>
              </a:spcAft>
              <a:buClr>
                <a:srgbClr val="6A3091"/>
              </a:buClr>
              <a:buFont typeface="Courier New" panose="02070309020205020404" pitchFamily="49" charset="0"/>
              <a:buChar char="o"/>
            </a:pPr>
            <a:r>
              <a:rPr lang="en-US" sz="2600" dirty="0">
                <a:latin typeface="Open Sans Light" panose="020B0306030504020204" pitchFamily="34" charset="0"/>
                <a:ea typeface="Open Sans Light" panose="020B0306030504020204" pitchFamily="34" charset="0"/>
                <a:cs typeface="Open Sans Light" panose="020B0306030504020204" pitchFamily="34" charset="0"/>
              </a:rPr>
              <a:t>Emotions, thinking, behavior, and physical well-being</a:t>
            </a:r>
          </a:p>
          <a:p>
            <a:pPr marL="1411288" lvl="2" indent="-457200">
              <a:spcAft>
                <a:spcPts val="600"/>
              </a:spcAft>
              <a:buClr>
                <a:srgbClr val="6A3091"/>
              </a:buClr>
              <a:buFont typeface="Courier New" panose="02070309020205020404" pitchFamily="49" charset="0"/>
              <a:buChar char="o"/>
            </a:pPr>
            <a:r>
              <a:rPr lang="en-US" sz="2600" dirty="0">
                <a:latin typeface="Open Sans Light" panose="020B0306030504020204" pitchFamily="34" charset="0"/>
                <a:ea typeface="Open Sans Light" panose="020B0306030504020204" pitchFamily="34" charset="0"/>
                <a:cs typeface="Open Sans Light" panose="020B0306030504020204" pitchFamily="34" charset="0"/>
              </a:rPr>
              <a:t>The</a:t>
            </a:r>
            <a:r>
              <a:rPr lang="en-US" sz="2600" baseline="0" dirty="0">
                <a:latin typeface="Open Sans Light" panose="020B0306030504020204" pitchFamily="34" charset="0"/>
                <a:ea typeface="Open Sans Light" panose="020B0306030504020204" pitchFamily="34" charset="0"/>
                <a:cs typeface="Open Sans Light" panose="020B0306030504020204" pitchFamily="34" charset="0"/>
              </a:rPr>
              <a:t> emotions = heart. Thinking = head. Behavior = do/signs.</a:t>
            </a:r>
          </a:p>
          <a:p>
            <a:pPr marL="1411288" lvl="2" indent="-457200">
              <a:spcAft>
                <a:spcPts val="600"/>
              </a:spcAft>
              <a:buClr>
                <a:srgbClr val="6A3091"/>
              </a:buClr>
              <a:buFont typeface="Courier New" panose="02070309020205020404" pitchFamily="49" charset="0"/>
              <a:buChar char="o"/>
            </a:pPr>
            <a:r>
              <a:rPr lang="en-US" sz="2600" baseline="0" dirty="0">
                <a:latin typeface="Open Sans Light" panose="020B0306030504020204" pitchFamily="34" charset="0"/>
                <a:ea typeface="Open Sans Light" panose="020B0306030504020204" pitchFamily="34" charset="0"/>
                <a:cs typeface="Open Sans Light" panose="020B0306030504020204" pitchFamily="34" charset="0"/>
              </a:rPr>
              <a:t>Signs and symptoms</a:t>
            </a:r>
          </a:p>
          <a:p>
            <a:pPr marL="1411288" lvl="2" indent="-457200">
              <a:spcAft>
                <a:spcPts val="600"/>
              </a:spcAft>
              <a:buClr>
                <a:srgbClr val="6A3091"/>
              </a:buClr>
              <a:buFont typeface="Courier New" panose="02070309020205020404" pitchFamily="49" charset="0"/>
              <a:buChar char="o"/>
            </a:pPr>
            <a:r>
              <a:rPr lang="en-US" sz="2600" baseline="0" dirty="0">
                <a:latin typeface="Open Sans Light" panose="020B0306030504020204" pitchFamily="34" charset="0"/>
                <a:ea typeface="Open Sans Light" panose="020B0306030504020204" pitchFamily="34" charset="0"/>
                <a:cs typeface="Open Sans Light" panose="020B0306030504020204" pitchFamily="34" charset="0"/>
              </a:rPr>
              <a:t>Suffer in silence with symptoms only</a:t>
            </a:r>
            <a:endParaRPr lang="en-US" sz="2600" dirty="0">
              <a:latin typeface="Open Sans Light" panose="020B0306030504020204" pitchFamily="34" charset="0"/>
              <a:ea typeface="Open Sans Light" panose="020B0306030504020204" pitchFamily="34" charset="0"/>
              <a:cs typeface="Open Sans Light" panose="020B0306030504020204" pitchFamily="34" charset="0"/>
            </a:endParaRPr>
          </a:p>
          <a:p>
            <a:pPr marL="954088" lvl="1" indent="-457200">
              <a:buClr>
                <a:srgbClr val="6A3091"/>
              </a:buClr>
              <a:buFont typeface="Courier New" panose="02070309020205020404" pitchFamily="49" charset="0"/>
              <a:buChar char="o"/>
            </a:pPr>
            <a:r>
              <a:rPr lang="en-US" sz="2600" dirty="0">
                <a:latin typeface="Open Sans Light" panose="020B0306030504020204" pitchFamily="34" charset="0"/>
                <a:ea typeface="Open Sans Light" panose="020B0306030504020204" pitchFamily="34" charset="0"/>
                <a:cs typeface="Open Sans Light" panose="020B0306030504020204" pitchFamily="34" charset="0"/>
              </a:rPr>
              <a:t>The</a:t>
            </a:r>
            <a:r>
              <a:rPr lang="en-US" sz="2600" baseline="0" dirty="0">
                <a:latin typeface="Open Sans Light" panose="020B0306030504020204" pitchFamily="34" charset="0"/>
                <a:ea typeface="Open Sans Light" panose="020B0306030504020204" pitchFamily="34" charset="0"/>
                <a:cs typeface="Open Sans Light" panose="020B0306030504020204" pitchFamily="34" charset="0"/>
              </a:rPr>
              <a:t> signs and symptoms are on a continuum – low, moderate, or high</a:t>
            </a:r>
          </a:p>
          <a:p>
            <a:pPr marL="496888" lvl="1" indent="0">
              <a:buClr>
                <a:srgbClr val="6A3091"/>
              </a:buClr>
              <a:buFont typeface="Courier New" panose="02070309020205020404" pitchFamily="49" charset="0"/>
              <a:buNone/>
            </a:pPr>
            <a:r>
              <a:rPr lang="en-US" sz="2600" baseline="0" dirty="0">
                <a:latin typeface="Open Sans Light" panose="020B0306030504020204" pitchFamily="34" charset="0"/>
                <a:ea typeface="Open Sans Light" panose="020B0306030504020204" pitchFamily="34" charset="0"/>
                <a:cs typeface="Open Sans Light" panose="020B0306030504020204" pitchFamily="34" charset="0"/>
              </a:rPr>
              <a:t>AND</a:t>
            </a:r>
            <a:endParaRPr lang="en-US" sz="2600" dirty="0">
              <a:latin typeface="Open Sans Light" panose="020B0306030504020204" pitchFamily="34" charset="0"/>
              <a:ea typeface="Open Sans Light" panose="020B0306030504020204" pitchFamily="34" charset="0"/>
              <a:cs typeface="Open Sans Light" panose="020B0306030504020204" pitchFamily="34" charset="0"/>
            </a:endParaRPr>
          </a:p>
          <a:p>
            <a:pPr marL="954088" lvl="1" indent="-457200">
              <a:buClr>
                <a:srgbClr val="6A3091"/>
              </a:buClr>
              <a:buFont typeface="Courier New" panose="02070309020205020404" pitchFamily="49" charset="0"/>
              <a:buChar char="o"/>
            </a:pPr>
            <a:r>
              <a:rPr lang="en-US" sz="2600" dirty="0">
                <a:latin typeface="Open Sans Light" panose="020B0306030504020204" pitchFamily="34" charset="0"/>
                <a:ea typeface="Open Sans Light" panose="020B0306030504020204" pitchFamily="34" charset="0"/>
                <a:cs typeface="Open Sans Light" panose="020B0306030504020204" pitchFamily="34" charset="0"/>
              </a:rPr>
              <a:t>Ability to work and have satisfying relationships</a:t>
            </a:r>
          </a:p>
          <a:p>
            <a:pPr marL="954088" lvl="1" indent="-457200">
              <a:buClr>
                <a:srgbClr val="6A3091"/>
              </a:buClr>
              <a:buFont typeface="Courier New" panose="02070309020205020404" pitchFamily="49" charset="0"/>
              <a:buChar char="o"/>
            </a:pPr>
            <a:r>
              <a:rPr lang="en-US" sz="2800" dirty="0">
                <a:latin typeface="Open Sans Light"/>
                <a:cs typeface="Open Sans Light"/>
              </a:rPr>
              <a:t>Ability to carry out usual daily activities</a:t>
            </a:r>
          </a:p>
          <a:p>
            <a:pPr marL="954088" lvl="1" indent="-457200">
              <a:buClr>
                <a:srgbClr val="6A3091"/>
              </a:buClr>
              <a:buFont typeface="Courier New" panose="02070309020205020404" pitchFamily="49" charset="0"/>
              <a:buChar char="o"/>
            </a:pPr>
            <a:endParaRPr lang="en-US" sz="2800" dirty="0">
              <a:latin typeface="Open Sans Light"/>
              <a:cs typeface="Open Sans Light"/>
            </a:endParaRPr>
          </a:p>
          <a:p>
            <a:pPr marL="496888" lvl="1" indent="0">
              <a:buClr>
                <a:srgbClr val="6A3091"/>
              </a:buClr>
              <a:buFont typeface="Courier New" panose="02070309020205020404" pitchFamily="49" charset="0"/>
              <a:buNone/>
            </a:pPr>
            <a:r>
              <a:rPr lang="en-US" sz="2800" dirty="0">
                <a:latin typeface="Open Sans Light"/>
                <a:cs typeface="Open Sans Light"/>
              </a:rPr>
              <a:t>_________________________________________________________________________________________________________________________________________________________________________</a:t>
            </a:r>
          </a:p>
          <a:p>
            <a:pPr marL="954088" lvl="1" indent="-457200">
              <a:buClr>
                <a:srgbClr val="6A3091"/>
              </a:buClr>
              <a:buFont typeface="Courier New" panose="02070309020205020404" pitchFamily="49" charset="0"/>
              <a:buChar char="o"/>
            </a:pPr>
            <a:endParaRPr lang="en-US" sz="2800" dirty="0">
              <a:latin typeface="Open Sans Light"/>
              <a:cs typeface="Open Sans Light"/>
            </a:endParaRPr>
          </a:p>
          <a:p>
            <a:r>
              <a:rPr lang="en-US" b="1" i="1" dirty="0">
                <a:effectLst/>
              </a:rPr>
              <a:t>Wellness is a process, never a static state. </a:t>
            </a:r>
            <a:r>
              <a:rPr lang="en-US" sz="1200" b="0" i="0" u="none" strike="noStrike" kern="1200" dirty="0">
                <a:solidFill>
                  <a:schemeClr val="tx1"/>
                </a:solidFill>
                <a:effectLst/>
                <a:latin typeface="+mn-lt"/>
                <a:ea typeface="+mn-ea"/>
                <a:cs typeface="+mn-cs"/>
              </a:rPr>
              <a:t>Most of us think of wellness in terms of illness; we assume that the absence of illness indicates wellness. There are actually many degrees of wellness, just as there are many degrees of illness. The Illness-Wellness Continuum illustrates the relationship of the treatment paradigm to the wellness paradigm.</a:t>
            </a:r>
          </a:p>
          <a:p>
            <a:r>
              <a:rPr lang="en-US" sz="1200" b="0" i="0" u="none" strike="noStrike" kern="1200" dirty="0">
                <a:solidFill>
                  <a:schemeClr val="tx1"/>
                </a:solidFill>
                <a:effectLst/>
                <a:latin typeface="+mn-lt"/>
                <a:ea typeface="+mn-ea"/>
                <a:cs typeface="+mn-cs"/>
              </a:rPr>
              <a:t>Moving from the center to the left shows a progressively worsening state of health. Moving to the right of center indicates increasing levels of health and wellbeing. The treatment paradigm (drugs, herbs, surgery, psychotherapy, acupuncture, and so on) can bring you up to the neutral point, where the symptoms of disease have been alleviated. The wellness paradigm, which can be utilized at any point on the continuum, helps you move toward higher levels of wellness. The wellness paradigm directs you beyond neutral and encourages you to move as far to the right as possible. It is not meant to replace the treatment paradigm on the left side of the continuum, but to work in harmony with it. If you are ill, then treatment is important, but don't stop at the neutral point. Use the wellness paradigm to move toward high-level wellness.</a:t>
            </a:r>
          </a:p>
          <a:p>
            <a:r>
              <a:rPr lang="en-US" sz="1200" b="0" i="0" u="none" strike="noStrike" kern="1200" dirty="0">
                <a:solidFill>
                  <a:schemeClr val="tx1"/>
                </a:solidFill>
                <a:effectLst/>
                <a:latin typeface="+mn-lt"/>
                <a:ea typeface="+mn-ea"/>
                <a:cs typeface="+mn-cs"/>
              </a:rPr>
              <a:t>Even though people often lack physical symptoms, they may still be bored, depressed, tense, anxious, or simply unhappy with their lives. Such emotional states often set the stage for physical and mental disease. Even cancer can be brought on by excessive stress that weakens the immune system. Negative emotional states can also lead to abuse of the body through smoking, overdrinking alcohol, and overeating - attempts to substitute for other more basic human needs such as acknowledgment and respect, a stimulating and supportive environment, and a sense of purpose and meaning.</a:t>
            </a:r>
          </a:p>
          <a:p>
            <a:r>
              <a:rPr lang="en-US" sz="1200" b="0" i="0" u="none" strike="noStrike" kern="1200" dirty="0">
                <a:solidFill>
                  <a:schemeClr val="tx1"/>
                </a:solidFill>
                <a:effectLst/>
                <a:latin typeface="+mn-lt"/>
                <a:ea typeface="+mn-ea"/>
                <a:cs typeface="+mn-cs"/>
              </a:rPr>
              <a:t>Wellness is not a static state. High-level wellness involves giving good care to your physical self, using your mind constructively, expressing your emotions effectively, being creatively involved with those around you, and being concerned about your physical, psychological, and spiritual environments. In fact, it's not so much </a:t>
            </a:r>
            <a:r>
              <a:rPr lang="en-US" sz="1200" b="0" i="1" u="none" strike="noStrike" kern="1200" dirty="0">
                <a:solidFill>
                  <a:schemeClr val="tx1"/>
                </a:solidFill>
                <a:effectLst/>
                <a:latin typeface="+mn-lt"/>
                <a:ea typeface="+mn-ea"/>
                <a:cs typeface="+mn-cs"/>
              </a:rPr>
              <a:t>where</a:t>
            </a:r>
            <a:r>
              <a:rPr lang="en-US" sz="1200" b="0" i="0" u="none" strike="noStrike" kern="1200" dirty="0">
                <a:solidFill>
                  <a:schemeClr val="tx1"/>
                </a:solidFill>
                <a:effectLst/>
                <a:latin typeface="+mn-lt"/>
                <a:ea typeface="+mn-ea"/>
                <a:cs typeface="+mn-cs"/>
              </a:rPr>
              <a:t> you are on the continuum, but which direction you're facing. High-level wellness does not preclude periods of illness and weakness, nor does it attempt to deny that death is a natural part of life. (As you'll find in the section </a:t>
            </a:r>
            <a:r>
              <a:rPr lang="en-US" sz="1200" b="0" i="0" u="none" strike="noStrike" kern="1200" dirty="0">
                <a:solidFill>
                  <a:schemeClr val="tx1"/>
                </a:solidFill>
                <a:effectLst/>
                <a:latin typeface="+mn-lt"/>
                <a:ea typeface="+mn-ea"/>
                <a:cs typeface="+mn-cs"/>
                <a:hlinkClick r:id="rId3"/>
              </a:rPr>
              <a:t>Wellness and Finding Meaning</a:t>
            </a:r>
            <a:r>
              <a:rPr lang="en-US" sz="1200" b="0" i="0" u="none" strike="noStrike" kern="1200" dirty="0">
                <a:solidFill>
                  <a:schemeClr val="tx1"/>
                </a:solidFill>
                <a:effectLst/>
                <a:latin typeface="+mn-lt"/>
                <a:ea typeface="+mn-ea"/>
                <a:cs typeface="+mn-cs"/>
              </a:rPr>
              <a:t>, dying can be done from a place of wellness). Awareness of this paradox eventually led us to expand the model, but first a little background.</a:t>
            </a:r>
          </a:p>
          <a:p>
            <a:r>
              <a:rPr lang="en-US" sz="1200" b="0" i="0" u="none" strike="noStrike" kern="1200" dirty="0">
                <a:solidFill>
                  <a:schemeClr val="tx1"/>
                </a:solidFill>
                <a:effectLst/>
                <a:latin typeface="+mn-lt"/>
                <a:ea typeface="+mn-ea"/>
                <a:cs typeface="+mn-cs"/>
              </a:rPr>
              <a:t>The Illness-Wellness Continuum was first envisioned by John in 1972, late one evening after everyone else at his office in the U.S. Public Health Service Hospital in Baltimore, Maryland, had gone home. It was a melding of the health risk continuum created by Lewis Robbins (creator of the Health Risk Appraisal) and Abraham Maslow's concept of self-actualization.</a:t>
            </a:r>
          </a:p>
          <a:p>
            <a:r>
              <a:rPr lang="en-US" sz="1200" b="0" i="0" u="none" strike="noStrike" kern="1200" dirty="0">
                <a:solidFill>
                  <a:schemeClr val="tx1"/>
                </a:solidFill>
                <a:effectLst/>
                <a:latin typeface="+mn-lt"/>
                <a:ea typeface="+mn-ea"/>
                <a:cs typeface="+mn-cs"/>
              </a:rPr>
              <a:t>Once it was published in 1975, the continuum became an immediate success, an easy way to illustrate what this newly emerging wellness concept was all about. Health practitioners and educators began using it; soon it was appearing in books, journals, and slide presentations everywhere around the world. We naturally included it in the first edition of this book, and we continue to do so because of its visual impact. To this day it is reprinted in health and medical textbooks worldwide.</a:t>
            </a:r>
          </a:p>
          <a:p>
            <a:r>
              <a:rPr lang="en-US" sz="1200" b="0" i="0" u="none" strike="noStrike" kern="1200" dirty="0">
                <a:solidFill>
                  <a:schemeClr val="tx1"/>
                </a:solidFill>
                <a:effectLst/>
                <a:latin typeface="+mn-lt"/>
                <a:ea typeface="+mn-ea"/>
                <a:cs typeface="+mn-cs"/>
              </a:rPr>
              <a:t>However, a simple model cannot always convey a complex concept. For a number of years we had recognized that the continuum could be misleading in one very significant area. We knew it is possible to be physically ill yet oriented toward wellness, or to be physically healthy yet functioning from an illness mentality. Our one-dimensional model simply couldn't show this distinction. For example, imagine disabled, sick, or dying people who are taking responsibility for their lives and are consciously engaged in the experience. If only the physical dimension were considered, they would fall on the left side of the continuum, but if emotional, intellectual, and spiritual dimensions are taken into account they would definitely be on the right side of the continuum.</a:t>
            </a:r>
          </a:p>
          <a:p>
            <a:pPr marL="954088" lvl="1" indent="-457200">
              <a:buClr>
                <a:srgbClr val="6A3091"/>
              </a:buClr>
              <a:buFont typeface="Courier New" panose="02070309020205020404" pitchFamily="49" charset="0"/>
              <a:buChar char="o"/>
            </a:pPr>
            <a:endParaRPr lang="en-US" sz="2800" dirty="0">
              <a:latin typeface="Open Sans Light"/>
              <a:cs typeface="Open Sans Light"/>
            </a:endParaRPr>
          </a:p>
          <a:p>
            <a:pPr marL="954088" lvl="1" indent="-457200">
              <a:buClr>
                <a:srgbClr val="6A3091"/>
              </a:buClr>
              <a:buFont typeface="Courier New" panose="02070309020205020404" pitchFamily="49" charset="0"/>
              <a:buChar char="o"/>
            </a:pPr>
            <a:endParaRPr lang="en-US" sz="2800" dirty="0">
              <a:latin typeface="Open Sans Light"/>
              <a:cs typeface="Open Sans Light"/>
            </a:endParaRPr>
          </a:p>
        </p:txBody>
      </p:sp>
      <p:sp>
        <p:nvSpPr>
          <p:cNvPr id="4" name="Slide Number Placeholder 3"/>
          <p:cNvSpPr>
            <a:spLocks noGrp="1"/>
          </p:cNvSpPr>
          <p:nvPr>
            <p:ph type="sldNum" sz="quarter" idx="10"/>
          </p:nvPr>
        </p:nvSpPr>
        <p:spPr/>
        <p:txBody>
          <a:bodyPr/>
          <a:lstStyle/>
          <a:p>
            <a:fld id="{D7B7FFCF-8248-449B-A533-7ABB2AE3222D}" type="slidenum">
              <a:rPr lang="en-US" smtClean="0"/>
              <a:t>3</a:t>
            </a:fld>
            <a:endParaRPr lang="en-US" dirty="0"/>
          </a:p>
        </p:txBody>
      </p:sp>
    </p:spTree>
    <p:extLst>
      <p:ext uri="{BB962C8B-B14F-4D97-AF65-F5344CB8AC3E}">
        <p14:creationId xmlns:p14="http://schemas.microsoft.com/office/powerpoint/2010/main" val="3981945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Anxiety (activity – true false of anxiety, suicide, and self-harming)</a:t>
            </a:r>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30</a:t>
            </a:fld>
            <a:endParaRPr lang="en-US" dirty="0"/>
          </a:p>
        </p:txBody>
      </p:sp>
    </p:spTree>
    <p:extLst>
      <p:ext uri="{BB962C8B-B14F-4D97-AF65-F5344CB8AC3E}">
        <p14:creationId xmlns:p14="http://schemas.microsoft.com/office/powerpoint/2010/main" val="929035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8" indent="0">
              <a:buFont typeface="Wingdings 2" charset="2"/>
              <a:buNone/>
            </a:pPr>
            <a:r>
              <a:rPr lang="en-US" sz="1200" dirty="0">
                <a:latin typeface="Open Sans" panose="020B0606030504020204" pitchFamily="34" charset="0"/>
                <a:ea typeface="Open Sans" panose="020B0606030504020204" pitchFamily="34" charset="0"/>
                <a:cs typeface="Open Sans" panose="020B0606030504020204" pitchFamily="34" charset="0"/>
              </a:rPr>
              <a:t>Key </a:t>
            </a:r>
            <a:r>
              <a:rPr lang="en-US" sz="1200" b="1" dirty="0">
                <a:solidFill>
                  <a:srgbClr val="6A3091"/>
                </a:solidFill>
                <a:latin typeface="Open Sans" panose="020B0606030504020204" pitchFamily="34" charset="0"/>
                <a:ea typeface="Open Sans" panose="020B0606030504020204" pitchFamily="34" charset="0"/>
                <a:cs typeface="Open Sans" panose="020B0606030504020204" pitchFamily="34" charset="0"/>
              </a:rPr>
              <a:t>attitudes</a:t>
            </a:r>
            <a:r>
              <a:rPr lang="en-US" sz="1200" dirty="0">
                <a:latin typeface="Open Sans" panose="020B0606030504020204" pitchFamily="34" charset="0"/>
                <a:ea typeface="Open Sans" panose="020B0606030504020204" pitchFamily="34" charset="0"/>
                <a:cs typeface="Open Sans" panose="020B0606030504020204" pitchFamily="34" charset="0"/>
              </a:rPr>
              <a:t> to make the person feel respected, accepted, and understood: </a:t>
            </a:r>
          </a:p>
          <a:p>
            <a:pPr marL="382588" indent="-342900">
              <a:buClr>
                <a:srgbClr val="6A3091"/>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Acceptance</a:t>
            </a:r>
          </a:p>
          <a:p>
            <a:pPr marL="382588" indent="-342900">
              <a:buClr>
                <a:srgbClr val="6A3091"/>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Genuineness</a:t>
            </a:r>
          </a:p>
          <a:p>
            <a:pPr marL="382588" indent="-342900">
              <a:buClr>
                <a:srgbClr val="6A3091"/>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Empathy</a:t>
            </a:r>
          </a:p>
          <a:p>
            <a:pPr marL="39688" indent="0">
              <a:spcBef>
                <a:spcPts val="1200"/>
              </a:spcBef>
              <a:buFont typeface="Wingdings 2" charset="2"/>
              <a:buNone/>
            </a:pPr>
            <a:r>
              <a:rPr lang="en-US" sz="1200" dirty="0">
                <a:latin typeface="Open Sans" panose="020B0606030504020204" pitchFamily="34" charset="0"/>
                <a:ea typeface="Open Sans" panose="020B0606030504020204" pitchFamily="34" charset="0"/>
                <a:cs typeface="Open Sans" panose="020B0606030504020204" pitchFamily="34" charset="0"/>
              </a:rPr>
              <a:t>Key </a:t>
            </a:r>
            <a:r>
              <a:rPr lang="en-US" sz="1200" b="1" dirty="0">
                <a:solidFill>
                  <a:srgbClr val="6A3091"/>
                </a:solidFill>
                <a:latin typeface="Open Sans" panose="020B0606030504020204" pitchFamily="34" charset="0"/>
                <a:ea typeface="Open Sans" panose="020B0606030504020204" pitchFamily="34" charset="0"/>
                <a:cs typeface="Open Sans" panose="020B0606030504020204" pitchFamily="34" charset="0"/>
              </a:rPr>
              <a:t>nonverbal skills </a:t>
            </a:r>
            <a:r>
              <a:rPr lang="en-US" sz="1200" dirty="0">
                <a:latin typeface="Open Sans" panose="020B0606030504020204" pitchFamily="34" charset="0"/>
                <a:ea typeface="Open Sans" panose="020B0606030504020204" pitchFamily="34" charset="0"/>
                <a:cs typeface="Open Sans" panose="020B0606030504020204" pitchFamily="34" charset="0"/>
              </a:rPr>
              <a:t>to show you are actively listening:</a:t>
            </a:r>
          </a:p>
          <a:p>
            <a:pPr marL="382588" indent="-342900">
              <a:buClr>
                <a:srgbClr val="6A3091"/>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Attentiveness</a:t>
            </a:r>
          </a:p>
          <a:p>
            <a:pPr marL="382588" indent="-342900">
              <a:buClr>
                <a:srgbClr val="6A3091"/>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Comfortable eye contact</a:t>
            </a:r>
          </a:p>
          <a:p>
            <a:pPr marL="382588" indent="-342900">
              <a:buClr>
                <a:srgbClr val="6A3091"/>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Open body posture</a:t>
            </a:r>
          </a:p>
          <a:p>
            <a:pPr marL="382588" indent="-342900">
              <a:buClr>
                <a:srgbClr val="6A3091"/>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Being seated</a:t>
            </a:r>
          </a:p>
          <a:p>
            <a:pPr marL="382588" indent="-342900">
              <a:buClr>
                <a:srgbClr val="6A3091"/>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Sitting next to the person rather than directly opposite</a:t>
            </a:r>
          </a:p>
          <a:p>
            <a:pPr marL="382588" indent="-342900">
              <a:buClr>
                <a:srgbClr val="6A3091"/>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 not fidget</a:t>
            </a:r>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31</a:t>
            </a:fld>
            <a:endParaRPr lang="en-US" dirty="0"/>
          </a:p>
        </p:txBody>
      </p:sp>
    </p:spTree>
    <p:extLst>
      <p:ext uri="{BB962C8B-B14F-4D97-AF65-F5344CB8AC3E}">
        <p14:creationId xmlns:p14="http://schemas.microsoft.com/office/powerpoint/2010/main" val="3285981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32</a:t>
            </a:fld>
            <a:endParaRPr lang="en-US" dirty="0"/>
          </a:p>
        </p:txBody>
      </p:sp>
    </p:spTree>
    <p:extLst>
      <p:ext uri="{BB962C8B-B14F-4D97-AF65-F5344CB8AC3E}">
        <p14:creationId xmlns:p14="http://schemas.microsoft.com/office/powerpoint/2010/main" val="3977034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8" indent="0">
              <a:buFont typeface="Wingdings 2" charset="2"/>
              <a:buNone/>
            </a:pPr>
            <a:r>
              <a:rPr lang="en-US" sz="1200" dirty="0">
                <a:latin typeface="Open Sans" panose="020B0606030504020204" pitchFamily="34" charset="0"/>
                <a:ea typeface="Open Sans" panose="020B0606030504020204" pitchFamily="34" charset="0"/>
                <a:cs typeface="Open Sans" panose="020B0606030504020204" pitchFamily="34" charset="0"/>
              </a:rPr>
              <a:t>Key </a:t>
            </a:r>
            <a:r>
              <a:rPr lang="en-US" sz="1200" b="1" dirty="0">
                <a:solidFill>
                  <a:srgbClr val="6A3091"/>
                </a:solidFill>
                <a:latin typeface="Open Sans" panose="020B0606030504020204" pitchFamily="34" charset="0"/>
                <a:ea typeface="Open Sans" panose="020B0606030504020204" pitchFamily="34" charset="0"/>
                <a:cs typeface="Open Sans" panose="020B0606030504020204" pitchFamily="34" charset="0"/>
              </a:rPr>
              <a:t>attitudes</a:t>
            </a:r>
            <a:r>
              <a:rPr lang="en-US" sz="1200" dirty="0">
                <a:latin typeface="Open Sans" panose="020B0606030504020204" pitchFamily="34" charset="0"/>
                <a:ea typeface="Open Sans" panose="020B0606030504020204" pitchFamily="34" charset="0"/>
                <a:cs typeface="Open Sans" panose="020B0606030504020204" pitchFamily="34" charset="0"/>
              </a:rPr>
              <a:t> to make the person feel respected, accepted, and understood: </a:t>
            </a:r>
          </a:p>
          <a:p>
            <a:pPr marL="382588" indent="-342900">
              <a:buClr>
                <a:srgbClr val="6A3091"/>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Acceptance</a:t>
            </a:r>
          </a:p>
          <a:p>
            <a:pPr marL="382588" indent="-342900">
              <a:buClr>
                <a:srgbClr val="6A3091"/>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Genuineness</a:t>
            </a:r>
          </a:p>
          <a:p>
            <a:pPr marL="382588" indent="-342900">
              <a:buClr>
                <a:srgbClr val="6A3091"/>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Empathy</a:t>
            </a:r>
          </a:p>
          <a:p>
            <a:pPr marL="39688" indent="0">
              <a:spcBef>
                <a:spcPts val="1200"/>
              </a:spcBef>
              <a:buFont typeface="Wingdings 2" charset="2"/>
              <a:buNone/>
            </a:pPr>
            <a:r>
              <a:rPr lang="en-US" sz="1200" dirty="0">
                <a:latin typeface="Open Sans" panose="020B0606030504020204" pitchFamily="34" charset="0"/>
                <a:ea typeface="Open Sans" panose="020B0606030504020204" pitchFamily="34" charset="0"/>
                <a:cs typeface="Open Sans" panose="020B0606030504020204" pitchFamily="34" charset="0"/>
              </a:rPr>
              <a:t>Key </a:t>
            </a:r>
            <a:r>
              <a:rPr lang="en-US" sz="1200" b="1" dirty="0">
                <a:solidFill>
                  <a:srgbClr val="6A3091"/>
                </a:solidFill>
                <a:latin typeface="Open Sans" panose="020B0606030504020204" pitchFamily="34" charset="0"/>
                <a:ea typeface="Open Sans" panose="020B0606030504020204" pitchFamily="34" charset="0"/>
                <a:cs typeface="Open Sans" panose="020B0606030504020204" pitchFamily="34" charset="0"/>
              </a:rPr>
              <a:t>nonverbal skills </a:t>
            </a:r>
            <a:r>
              <a:rPr lang="en-US" sz="1200" dirty="0">
                <a:latin typeface="Open Sans" panose="020B0606030504020204" pitchFamily="34" charset="0"/>
                <a:ea typeface="Open Sans" panose="020B0606030504020204" pitchFamily="34" charset="0"/>
                <a:cs typeface="Open Sans" panose="020B0606030504020204" pitchFamily="34" charset="0"/>
              </a:rPr>
              <a:t>to show you are actively listening:</a:t>
            </a:r>
          </a:p>
          <a:p>
            <a:pPr marL="382588" indent="-342900">
              <a:buClr>
                <a:srgbClr val="6A3091"/>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Attentiveness</a:t>
            </a:r>
          </a:p>
          <a:p>
            <a:pPr marL="382588" indent="-342900">
              <a:buClr>
                <a:srgbClr val="6A3091"/>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Comfortable eye contact</a:t>
            </a:r>
          </a:p>
          <a:p>
            <a:pPr marL="382588" indent="-342900">
              <a:buClr>
                <a:srgbClr val="6A3091"/>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Open body posture</a:t>
            </a:r>
          </a:p>
          <a:p>
            <a:pPr marL="382588" indent="-342900">
              <a:buClr>
                <a:srgbClr val="6A3091"/>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Being seated</a:t>
            </a:r>
          </a:p>
          <a:p>
            <a:pPr marL="382588" indent="-342900">
              <a:buClr>
                <a:srgbClr val="6A3091"/>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Sitting next to the person rather than directly opposite</a:t>
            </a:r>
          </a:p>
          <a:p>
            <a:pPr marL="382588" indent="-342900">
              <a:buClr>
                <a:srgbClr val="6A3091"/>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 not fidget</a:t>
            </a:r>
          </a:p>
          <a:p>
            <a:endParaRPr lang="en-US" dirty="0"/>
          </a:p>
          <a:p>
            <a:r>
              <a:rPr lang="en-US" dirty="0"/>
              <a:t>Not so much what is said versus how it’s said.</a:t>
            </a:r>
            <a:r>
              <a:rPr lang="en-US" baseline="0" dirty="0"/>
              <a:t> What did I say?</a:t>
            </a:r>
          </a:p>
          <a:p>
            <a:endParaRPr lang="en-US" baseline="0" dirty="0"/>
          </a:p>
          <a:p>
            <a:pPr>
              <a:lnSpc>
                <a:spcPct val="90000"/>
              </a:lnSpc>
              <a:defRPr/>
            </a:pPr>
            <a:r>
              <a:rPr lang="en-US" dirty="0"/>
              <a:t>80% -- 90% of our communication is non-verbal.  It is very important to be able to identify</a:t>
            </a:r>
            <a:r>
              <a:rPr lang="en-US" dirty="0">
                <a:solidFill>
                  <a:srgbClr val="FF0000"/>
                </a:solidFill>
              </a:rPr>
              <a:t> exactly </a:t>
            </a:r>
            <a:r>
              <a:rPr lang="en-US" dirty="0"/>
              <a:t>what we are communicating to others non-verbally.</a:t>
            </a:r>
            <a:br>
              <a:rPr lang="en-US" dirty="0"/>
            </a:br>
            <a:endParaRPr lang="en-US" dirty="0"/>
          </a:p>
          <a:p>
            <a:pPr>
              <a:lnSpc>
                <a:spcPct val="90000"/>
              </a:lnSpc>
              <a:defRPr/>
            </a:pPr>
            <a:r>
              <a:rPr lang="en-US" dirty="0"/>
              <a:t>You may be trying to de-escalate the situation by talking to the other person, but </a:t>
            </a:r>
            <a:r>
              <a:rPr lang="en-US" dirty="0">
                <a:solidFill>
                  <a:srgbClr val="FF0000"/>
                </a:solidFill>
              </a:rPr>
              <a:t>your body language</a:t>
            </a:r>
            <a:r>
              <a:rPr lang="en-US" dirty="0"/>
              <a:t> may be showing a willingness to get physical.</a:t>
            </a:r>
            <a:br>
              <a:rPr lang="en-US" dirty="0"/>
            </a:br>
            <a:endParaRPr lang="en-US" dirty="0"/>
          </a:p>
          <a:p>
            <a:pPr>
              <a:lnSpc>
                <a:spcPct val="90000"/>
              </a:lnSpc>
              <a:defRPr/>
            </a:pPr>
            <a:r>
              <a:rPr lang="en-US" dirty="0"/>
              <a:t>It is also important that we </a:t>
            </a:r>
            <a:r>
              <a:rPr lang="en-US" dirty="0">
                <a:solidFill>
                  <a:srgbClr val="FF0000"/>
                </a:solidFill>
              </a:rPr>
              <a:t>recognize and understand</a:t>
            </a:r>
            <a:r>
              <a:rPr lang="en-US" dirty="0"/>
              <a:t> the non-verbal cues from another person who has the potential of escalating.</a:t>
            </a:r>
          </a:p>
          <a:p>
            <a:endParaRPr lang="en-US" dirty="0"/>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33</a:t>
            </a:fld>
            <a:endParaRPr lang="en-US" dirty="0"/>
          </a:p>
        </p:txBody>
      </p:sp>
    </p:spTree>
    <p:extLst>
      <p:ext uri="{BB962C8B-B14F-4D97-AF65-F5344CB8AC3E}">
        <p14:creationId xmlns:p14="http://schemas.microsoft.com/office/powerpoint/2010/main" val="2490638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34</a:t>
            </a:fld>
            <a:endParaRPr lang="en-US" dirty="0"/>
          </a:p>
        </p:txBody>
      </p:sp>
    </p:spTree>
    <p:extLst>
      <p:ext uri="{BB962C8B-B14F-4D97-AF65-F5344CB8AC3E}">
        <p14:creationId xmlns:p14="http://schemas.microsoft.com/office/powerpoint/2010/main" val="25913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35</a:t>
            </a:fld>
            <a:endParaRPr lang="en-US" dirty="0"/>
          </a:p>
        </p:txBody>
      </p:sp>
    </p:spTree>
    <p:extLst>
      <p:ext uri="{BB962C8B-B14F-4D97-AF65-F5344CB8AC3E}">
        <p14:creationId xmlns:p14="http://schemas.microsoft.com/office/powerpoint/2010/main" val="3823636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need to know the plan for your setting.</a:t>
            </a:r>
          </a:p>
          <a:p>
            <a:pPr marL="171450" indent="-171450">
              <a:buFont typeface="Arial" panose="020B0604020202020204" pitchFamily="34" charset="0"/>
              <a:buChar char="•"/>
            </a:pPr>
            <a:r>
              <a:rPr lang="en-US" dirty="0"/>
              <a:t>Zero</a:t>
            </a:r>
            <a:r>
              <a:rPr lang="en-US" baseline="0" dirty="0"/>
              <a:t> suicide website – great guides and tools. Tools for their organization to address culture, protocol, </a:t>
            </a:r>
          </a:p>
          <a:p>
            <a:pPr marL="171450" indent="-171450">
              <a:buFont typeface="Arial" panose="020B0604020202020204" pitchFamily="34" charset="0"/>
              <a:buChar char="•"/>
            </a:pPr>
            <a:r>
              <a:rPr lang="en-US" baseline="0" dirty="0"/>
              <a:t>We need to ensure everyone is ready, individuals and companies and hospital is ready.</a:t>
            </a:r>
          </a:p>
          <a:p>
            <a:pPr marL="171450" indent="-171450">
              <a:buFont typeface="Arial" panose="020B0604020202020204" pitchFamily="34" charset="0"/>
              <a:buChar char="•"/>
            </a:pPr>
            <a:r>
              <a:rPr lang="en-US" baseline="0" dirty="0"/>
              <a:t>BH in the clinical setting – already among professional but connecting to outside professionals.</a:t>
            </a:r>
          </a:p>
          <a:p>
            <a:pPr marL="171450" indent="-171450">
              <a:buFont typeface="Arial" panose="020B0604020202020204" pitchFamily="34" charset="0"/>
              <a:buChar char="•"/>
            </a:pPr>
            <a:r>
              <a:rPr lang="en-US" baseline="0" dirty="0"/>
              <a:t>Mobile Crisis team – PCP, specialty clinic, move to ED, 911. Call Alliance – Access and Information Center.</a:t>
            </a:r>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36</a:t>
            </a:fld>
            <a:endParaRPr lang="en-US" dirty="0"/>
          </a:p>
        </p:txBody>
      </p:sp>
    </p:spTree>
    <p:extLst>
      <p:ext uri="{BB962C8B-B14F-4D97-AF65-F5344CB8AC3E}">
        <p14:creationId xmlns:p14="http://schemas.microsoft.com/office/powerpoint/2010/main" val="2323492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dirty="0"/>
              <a:t>Call the Behavioral </a:t>
            </a:r>
            <a:r>
              <a:rPr lang="en-US" sz="1600"/>
              <a:t>Health Eexpert</a:t>
            </a:r>
            <a:endParaRPr lang="en-US" sz="1600" dirty="0"/>
          </a:p>
          <a:p>
            <a:pPr algn="l">
              <a:spcBef>
                <a:spcPct val="0"/>
              </a:spcBef>
              <a:buFontTx/>
              <a:buNone/>
            </a:pPr>
            <a:endParaRPr lang="en-US" sz="1600" b="0" dirty="0"/>
          </a:p>
          <a:p>
            <a:pPr algn="l">
              <a:spcBef>
                <a:spcPct val="0"/>
              </a:spcBef>
              <a:buFontTx/>
              <a:buNone/>
            </a:pPr>
            <a:endParaRPr lang="en-US" sz="1600" b="0" dirty="0"/>
          </a:p>
          <a:p>
            <a:pPr algn="l">
              <a:spcBef>
                <a:spcPct val="0"/>
              </a:spcBef>
              <a:buFontTx/>
              <a:buNone/>
            </a:pPr>
            <a:r>
              <a:rPr lang="en-US" sz="1600" b="0" dirty="0"/>
              <a:t>HELP &amp; INFORMATION AVAILABLE 24/7 EVERY DAY: </a:t>
            </a:r>
            <a:r>
              <a:rPr lang="en-US" sz="2400" b="0" dirty="0"/>
              <a:t>800-510-9132 </a:t>
            </a:r>
          </a:p>
          <a:p>
            <a:pPr algn="l">
              <a:spcBef>
                <a:spcPct val="0"/>
              </a:spcBef>
              <a:buFontTx/>
              <a:buNone/>
            </a:pPr>
            <a:r>
              <a:rPr lang="en-US" sz="1200" b="0" dirty="0"/>
              <a:t>Promoting recovery in Cumberland, Durham, Johnston and Wake Counties</a:t>
            </a:r>
          </a:p>
          <a:p>
            <a:pPr algn="l"/>
            <a:r>
              <a:rPr lang="en-US" b="0" dirty="0"/>
              <a:t>Pass</a:t>
            </a:r>
            <a:r>
              <a:rPr lang="en-US" b="0" baseline="0" dirty="0"/>
              <a:t> out the Alliance Crisis Cards, business cards, and/or brochures.</a:t>
            </a:r>
            <a:endParaRPr lang="en-US" b="0" dirty="0"/>
          </a:p>
        </p:txBody>
      </p:sp>
      <p:sp>
        <p:nvSpPr>
          <p:cNvPr id="4" name="Slide Number Placeholder 3"/>
          <p:cNvSpPr>
            <a:spLocks noGrp="1"/>
          </p:cNvSpPr>
          <p:nvPr>
            <p:ph type="sldNum" sz="quarter" idx="10"/>
          </p:nvPr>
        </p:nvSpPr>
        <p:spPr/>
        <p:txBody>
          <a:bodyPr/>
          <a:lstStyle/>
          <a:p>
            <a:fld id="{EE108163-AE2C-49CA-A34B-16A89B8A89FE}" type="slidenum">
              <a:rPr lang="en-US" smtClean="0"/>
              <a:pPr/>
              <a:t>37</a:t>
            </a:fld>
            <a:endParaRPr lang="en-US"/>
          </a:p>
        </p:txBody>
      </p:sp>
    </p:spTree>
    <p:extLst>
      <p:ext uri="{BB962C8B-B14F-4D97-AF65-F5344CB8AC3E}">
        <p14:creationId xmlns:p14="http://schemas.microsoft.com/office/powerpoint/2010/main" val="490436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NAMI</a:t>
            </a:r>
          </a:p>
        </p:txBody>
      </p:sp>
      <p:sp>
        <p:nvSpPr>
          <p:cNvPr id="4" name="Slide Number Placeholder 3"/>
          <p:cNvSpPr>
            <a:spLocks noGrp="1"/>
          </p:cNvSpPr>
          <p:nvPr>
            <p:ph type="sldNum" sz="quarter" idx="10"/>
          </p:nvPr>
        </p:nvSpPr>
        <p:spPr/>
        <p:txBody>
          <a:bodyPr/>
          <a:lstStyle/>
          <a:p>
            <a:fld id="{D7B7FFCF-8248-449B-A533-7ABB2AE3222D}" type="slidenum">
              <a:rPr lang="en-US" smtClean="0"/>
              <a:t>38</a:t>
            </a:fld>
            <a:endParaRPr lang="en-US" dirty="0"/>
          </a:p>
        </p:txBody>
      </p:sp>
    </p:spTree>
    <p:extLst>
      <p:ext uri="{BB962C8B-B14F-4D97-AF65-F5344CB8AC3E}">
        <p14:creationId xmlns:p14="http://schemas.microsoft.com/office/powerpoint/2010/main" val="3674095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1363" indent="-284163">
              <a:defRPr>
                <a:solidFill>
                  <a:schemeClr val="tx1"/>
                </a:solidFill>
                <a:latin typeface="Calibri" panose="020F0502020204030204" pitchFamily="34" charset="0"/>
                <a:ea typeface="MS PGothic" panose="020B0600070205080204" pitchFamily="34" charset="-128"/>
              </a:defRPr>
            </a:lvl2pPr>
            <a:lvl3pPr marL="1141413" indent="-227013">
              <a:defRPr>
                <a:solidFill>
                  <a:schemeClr val="tx1"/>
                </a:solidFill>
                <a:latin typeface="Calibri" panose="020F0502020204030204" pitchFamily="34" charset="0"/>
                <a:ea typeface="MS PGothic" panose="020B0600070205080204" pitchFamily="34" charset="-128"/>
              </a:defRPr>
            </a:lvl3pPr>
            <a:lvl4pPr marL="1598613" indent="-227013">
              <a:defRPr>
                <a:solidFill>
                  <a:schemeClr val="tx1"/>
                </a:solidFill>
                <a:latin typeface="Calibri" panose="020F0502020204030204" pitchFamily="34" charset="0"/>
                <a:ea typeface="MS PGothic" panose="020B0600070205080204" pitchFamily="34" charset="-128"/>
              </a:defRPr>
            </a:lvl4pPr>
            <a:lvl5pPr marL="2055813" indent="-227013">
              <a:defRPr>
                <a:solidFill>
                  <a:schemeClr val="tx1"/>
                </a:solidFill>
                <a:latin typeface="Calibri" panose="020F0502020204030204" pitchFamily="34" charset="0"/>
                <a:ea typeface="MS PGothic" panose="020B0600070205080204" pitchFamily="34" charset="-128"/>
              </a:defRPr>
            </a:lvl5pPr>
            <a:lvl6pPr marL="2513013" indent="-227013"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0213" indent="-227013"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7413" indent="-227013"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4613" indent="-227013"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4DC19FF-3766-4E69-8CB5-D458A58AA41D}" type="slidenum">
              <a:rPr lang="en-US" altLang="en-US" smtClean="0">
                <a:solidFill>
                  <a:prstClr val="black"/>
                </a:solidFill>
              </a:rPr>
              <a:pPr/>
              <a:t>39</a:t>
            </a:fld>
            <a:endParaRPr lang="en-US" altLang="en-US">
              <a:solidFill>
                <a:prstClr val="black"/>
              </a:solidFill>
            </a:endParaRPr>
          </a:p>
        </p:txBody>
      </p:sp>
    </p:spTree>
    <p:extLst>
      <p:ext uri="{BB962C8B-B14F-4D97-AF65-F5344CB8AC3E}">
        <p14:creationId xmlns:p14="http://schemas.microsoft.com/office/powerpoint/2010/main" val="2079975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54088" lvl="1" indent="-457200">
              <a:buClr>
                <a:srgbClr val="6A3091"/>
              </a:buClr>
              <a:buFont typeface="Courier New" panose="02070309020205020404" pitchFamily="49" charset="0"/>
              <a:buChar char="o"/>
            </a:pPr>
            <a:r>
              <a:rPr lang="en-US" sz="2600" dirty="0">
                <a:latin typeface="Open Sans Light" panose="020B0306030504020204" pitchFamily="34" charset="0"/>
                <a:ea typeface="Open Sans Light" panose="020B0306030504020204" pitchFamily="34" charset="0"/>
                <a:cs typeface="Open Sans Light" panose="020B0306030504020204" pitchFamily="34" charset="0"/>
              </a:rPr>
              <a:t>Live,</a:t>
            </a:r>
            <a:r>
              <a:rPr lang="en-US" sz="2600" baseline="0" dirty="0">
                <a:latin typeface="Open Sans Light" panose="020B0306030504020204" pitchFamily="34" charset="0"/>
                <a:ea typeface="Open Sans Light" panose="020B0306030504020204" pitchFamily="34" charset="0"/>
                <a:cs typeface="Open Sans Light" panose="020B0306030504020204" pitchFamily="34" charset="0"/>
              </a:rPr>
              <a:t> Work, Play</a:t>
            </a:r>
          </a:p>
          <a:p>
            <a:pPr marL="954088" lvl="1" indent="-457200">
              <a:buClr>
                <a:srgbClr val="6A3091"/>
              </a:buClr>
              <a:buFont typeface="Courier New" panose="02070309020205020404" pitchFamily="49" charset="0"/>
              <a:buChar char="o"/>
            </a:pPr>
            <a:r>
              <a:rPr lang="en-US" sz="2600" baseline="0" dirty="0">
                <a:latin typeface="Open Sans Light" panose="020B0306030504020204" pitchFamily="34" charset="0"/>
                <a:ea typeface="Open Sans Light" panose="020B0306030504020204" pitchFamily="34" charset="0"/>
                <a:cs typeface="Open Sans Light" panose="020B0306030504020204" pitchFamily="34" charset="0"/>
              </a:rPr>
              <a:t>Live, Love, Laugh</a:t>
            </a:r>
          </a:p>
          <a:p>
            <a:pPr marL="954088" lvl="1" indent="-457200">
              <a:buClr>
                <a:srgbClr val="6A3091"/>
              </a:buClr>
              <a:buFont typeface="Courier New" panose="02070309020205020404" pitchFamily="49" charset="0"/>
              <a:buChar char="o"/>
            </a:pPr>
            <a:r>
              <a:rPr lang="en-US" sz="2600" baseline="0" dirty="0">
                <a:latin typeface="Open Sans Light" panose="020B0306030504020204" pitchFamily="34" charset="0"/>
                <a:ea typeface="Open Sans Light" panose="020B0306030504020204" pitchFamily="34" charset="0"/>
                <a:cs typeface="Open Sans Light" panose="020B0306030504020204" pitchFamily="34" charset="0"/>
              </a:rPr>
              <a:t>OIL – occupation, interpersonal, living</a:t>
            </a:r>
            <a:endParaRPr lang="en-US" sz="2600" dirty="0">
              <a:latin typeface="Open Sans Light" panose="020B0306030504020204" pitchFamily="34" charset="0"/>
              <a:ea typeface="Open Sans Light" panose="020B0306030504020204" pitchFamily="34" charset="0"/>
              <a:cs typeface="Open Sans Light" panose="020B0306030504020204" pitchFamily="34" charset="0"/>
            </a:endParaRPr>
          </a:p>
          <a:p>
            <a:pPr marL="954088" lvl="1" indent="-457200">
              <a:buClr>
                <a:srgbClr val="6A3091"/>
              </a:buClr>
              <a:buFont typeface="Courier New" panose="02070309020205020404" pitchFamily="49" charset="0"/>
              <a:buChar char="o"/>
            </a:pPr>
            <a:endParaRPr lang="en-US" sz="2600" dirty="0">
              <a:latin typeface="Open Sans Light" panose="020B0306030504020204" pitchFamily="34" charset="0"/>
              <a:ea typeface="Open Sans Light" panose="020B0306030504020204" pitchFamily="34" charset="0"/>
              <a:cs typeface="Open Sans Light" panose="020B0306030504020204" pitchFamily="34" charset="0"/>
            </a:endParaRPr>
          </a:p>
          <a:p>
            <a:pPr marL="954088" lvl="1" indent="-457200">
              <a:buClr>
                <a:srgbClr val="6A3091"/>
              </a:buClr>
              <a:buFont typeface="Courier New" panose="02070309020205020404" pitchFamily="49" charset="0"/>
              <a:buChar char="o"/>
            </a:pPr>
            <a:r>
              <a:rPr lang="en-US" sz="2600" dirty="0">
                <a:latin typeface="Open Sans Light" panose="020B0306030504020204" pitchFamily="34" charset="0"/>
                <a:ea typeface="Open Sans Light" panose="020B0306030504020204" pitchFamily="34" charset="0"/>
                <a:cs typeface="Open Sans Light" panose="020B0306030504020204" pitchFamily="34" charset="0"/>
              </a:rPr>
              <a:t>Ability to work and have satisfying relationships</a:t>
            </a:r>
          </a:p>
          <a:p>
            <a:pPr marL="954088" lvl="1" indent="-457200">
              <a:buClr>
                <a:srgbClr val="6A3091"/>
              </a:buClr>
              <a:buFont typeface="Courier New" panose="02070309020205020404" pitchFamily="49" charset="0"/>
              <a:buChar char="o"/>
            </a:pPr>
            <a:r>
              <a:rPr lang="en-US" sz="2800" dirty="0">
                <a:latin typeface="Open Sans Light"/>
                <a:cs typeface="Open Sans Light"/>
              </a:rPr>
              <a:t>Ability to carry out usual daily activities</a:t>
            </a:r>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4</a:t>
            </a:fld>
            <a:endParaRPr lang="en-US" dirty="0"/>
          </a:p>
        </p:txBody>
      </p:sp>
    </p:spTree>
    <p:extLst>
      <p:ext uri="{BB962C8B-B14F-4D97-AF65-F5344CB8AC3E}">
        <p14:creationId xmlns:p14="http://schemas.microsoft.com/office/powerpoint/2010/main" val="191135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With</a:t>
            </a:r>
            <a:r>
              <a:rPr lang="en-US" baseline="0" dirty="0"/>
              <a:t> all disorders, there are three areas of impact:</a:t>
            </a:r>
          </a:p>
          <a:p>
            <a:pPr marL="228600" indent="-228600">
              <a:buFont typeface="+mj-lt"/>
              <a:buAutoNum type="arabicPeriod"/>
            </a:pPr>
            <a:r>
              <a:rPr lang="en-US" baseline="0" dirty="0"/>
              <a:t>Physical</a:t>
            </a:r>
          </a:p>
          <a:p>
            <a:pPr marL="228600" indent="-228600">
              <a:buFont typeface="+mj-lt"/>
              <a:buAutoNum type="arabicPeriod"/>
            </a:pPr>
            <a:r>
              <a:rPr lang="en-US" baseline="0" dirty="0"/>
              <a:t>Behavioral</a:t>
            </a:r>
          </a:p>
          <a:p>
            <a:pPr marL="228600" indent="-228600">
              <a:buFont typeface="+mj-lt"/>
              <a:buAutoNum type="arabicPeriod"/>
            </a:pPr>
            <a:r>
              <a:rPr lang="en-US" baseline="0" dirty="0"/>
              <a:t>Psychological</a:t>
            </a:r>
          </a:p>
          <a:p>
            <a:pPr marL="228600" indent="-228600">
              <a:buFont typeface="+mj-lt"/>
              <a:buAutoNum type="arabicPeriod"/>
            </a:pPr>
            <a:endParaRPr lang="en-US" baseline="0" dirty="0"/>
          </a:p>
          <a:p>
            <a:pPr marL="0" indent="0" algn="l" defTabSz="914400" rtl="0" eaLnBrk="1" latinLnBrk="0" hangingPunct="1">
              <a:buFont typeface="+mj-lt"/>
              <a:buNone/>
            </a:pPr>
            <a:r>
              <a:rPr lang="en-US" sz="1200" kern="1200" dirty="0">
                <a:solidFill>
                  <a:schemeClr val="tx1"/>
                </a:solidFill>
                <a:latin typeface="+mn-lt"/>
                <a:ea typeface="+mn-ea"/>
                <a:cs typeface="+mn-cs"/>
              </a:rPr>
              <a:t>In the assessment process for behavioral health, rule out physiological causes, then substance induced, and then determine the mental illness. Depression - </a:t>
            </a:r>
          </a:p>
          <a:p>
            <a:pPr algn="l" defTabSz="914400" rtl="0" eaLnBrk="1" latinLnBrk="0" hangingPunct="1"/>
            <a:endParaRPr lang="en-US" sz="1200" kern="1200" dirty="0">
              <a:solidFill>
                <a:schemeClr val="tx1"/>
              </a:solidFill>
              <a:latin typeface="+mn-lt"/>
              <a:ea typeface="+mn-ea"/>
              <a:cs typeface="+mn-cs"/>
            </a:endParaRPr>
          </a:p>
          <a:p>
            <a:pPr algn="l" defTabSz="914400" rtl="0" eaLnBrk="1" latinLnBrk="0" hangingPunct="1"/>
            <a:r>
              <a:rPr lang="en-US" sz="1200" kern="1200" dirty="0">
                <a:solidFill>
                  <a:schemeClr val="tx1"/>
                </a:solidFill>
                <a:latin typeface="+mn-lt"/>
                <a:ea typeface="+mn-ea"/>
                <a:cs typeface="+mn-cs"/>
              </a:rPr>
              <a:t>Differential Diagnosis</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Mood disorders are sometimes caused by general medical conditions or medications. Classic examples include the depressive syndromes associated with dominant hemispheric strokes, hypothyroidism, Cushing’s disease, and pancreatic cancer (DSM-IV). Among medications associated with depression, </a:t>
            </a:r>
            <a:r>
              <a:rPr lang="en-US" sz="1200" kern="1200" dirty="0" err="1">
                <a:solidFill>
                  <a:schemeClr val="tx1"/>
                </a:solidFill>
                <a:latin typeface="+mn-lt"/>
                <a:ea typeface="+mn-ea"/>
                <a:cs typeface="+mn-cs"/>
              </a:rPr>
              <a:t>antihypertensives</a:t>
            </a:r>
            <a:r>
              <a:rPr lang="en-US" sz="1200" kern="1200" dirty="0">
                <a:solidFill>
                  <a:schemeClr val="tx1"/>
                </a:solidFill>
                <a:latin typeface="+mn-lt"/>
                <a:ea typeface="+mn-ea"/>
                <a:cs typeface="+mn-cs"/>
              </a:rPr>
              <a:t> and oral contraceptives are the most frequent examples. Transient depressive syndromes are also common during withdrawal from alcohol and various other drugs of abuse. </a:t>
            </a:r>
          </a:p>
          <a:p>
            <a:pPr algn="l" defTabSz="914400" rtl="0" eaLnBrk="1" latinLnBrk="0" hangingPunct="1"/>
            <a:endParaRPr lang="en-US" sz="1200" kern="1200" dirty="0">
              <a:solidFill>
                <a:schemeClr val="tx1"/>
              </a:solidFill>
              <a:latin typeface="+mn-lt"/>
              <a:ea typeface="+mn-ea"/>
              <a:cs typeface="+mn-cs"/>
            </a:endParaRPr>
          </a:p>
          <a:p>
            <a:pPr algn="l" defTabSz="914400" rtl="0" eaLnBrk="1" latinLnBrk="0" hangingPunct="1"/>
            <a:endParaRPr lang="en-US" sz="1200" kern="1200" dirty="0">
              <a:solidFill>
                <a:schemeClr val="tx1"/>
              </a:solidFill>
              <a:latin typeface="+mn-lt"/>
              <a:ea typeface="+mn-ea"/>
              <a:cs typeface="+mn-cs"/>
            </a:endParaRPr>
          </a:p>
          <a:p>
            <a:pPr marL="0" indent="0" algn="l" defTabSz="914400" rtl="0" eaLnBrk="1" latinLnBrk="0" hangingPunct="1">
              <a:lnSpc>
                <a:spcPct val="200000"/>
              </a:lnSpc>
              <a:buClr>
                <a:srgbClr val="6A3091"/>
              </a:buClr>
              <a:buFont typeface="Arial" panose="020B0604020202020204" pitchFamily="34" charset="0"/>
              <a:buNone/>
            </a:pPr>
            <a:r>
              <a:rPr lang="en-US" sz="1200" kern="1200" dirty="0">
                <a:solidFill>
                  <a:schemeClr val="tx1"/>
                </a:solidFill>
                <a:latin typeface="+mn-lt"/>
                <a:ea typeface="+mn-ea"/>
                <a:cs typeface="+mn-cs"/>
              </a:rPr>
              <a:t>Types of Mental Health Disorders</a:t>
            </a:r>
          </a:p>
          <a:p>
            <a:pPr marL="228600" indent="-228600" algn="l" defTabSz="914400" rtl="0" eaLnBrk="1" latinLnBrk="0" hangingPunct="1">
              <a:lnSpc>
                <a:spcPct val="200000"/>
              </a:lnSpc>
              <a:buClr>
                <a:srgbClr val="6A3091"/>
              </a:buClr>
              <a:buFont typeface="+mj-lt"/>
              <a:buAutoNum type="arabicPeriod"/>
            </a:pPr>
            <a:r>
              <a:rPr lang="en-US" sz="1200" kern="1200" dirty="0">
                <a:solidFill>
                  <a:schemeClr val="tx1"/>
                </a:solidFill>
                <a:latin typeface="+mn-lt"/>
                <a:ea typeface="+mn-ea"/>
                <a:cs typeface="+mn-cs"/>
              </a:rPr>
              <a:t>Mood Disorders</a:t>
            </a:r>
          </a:p>
          <a:p>
            <a:pPr marL="228600" indent="-228600" algn="l" defTabSz="914400" rtl="0" eaLnBrk="1" latinLnBrk="0" hangingPunct="1">
              <a:lnSpc>
                <a:spcPct val="200000"/>
              </a:lnSpc>
              <a:buClr>
                <a:srgbClr val="6A3091"/>
              </a:buClr>
              <a:buFont typeface="+mj-lt"/>
              <a:buAutoNum type="arabicPeriod"/>
            </a:pPr>
            <a:r>
              <a:rPr lang="en-US" sz="1200" kern="1200" dirty="0">
                <a:solidFill>
                  <a:schemeClr val="tx1"/>
                </a:solidFill>
                <a:latin typeface="+mn-lt"/>
                <a:ea typeface="+mn-ea"/>
                <a:cs typeface="+mn-cs"/>
              </a:rPr>
              <a:t>Anxiety Disorders</a:t>
            </a:r>
          </a:p>
          <a:p>
            <a:pPr marL="228600" indent="-228600" algn="l" defTabSz="914400" rtl="0" eaLnBrk="1" latinLnBrk="0" hangingPunct="1">
              <a:lnSpc>
                <a:spcPct val="200000"/>
              </a:lnSpc>
              <a:buClr>
                <a:srgbClr val="6A3091"/>
              </a:buClr>
              <a:buFont typeface="+mj-lt"/>
              <a:buAutoNum type="arabicPeriod"/>
            </a:pPr>
            <a:r>
              <a:rPr lang="en-US" sz="1200" kern="1200" dirty="0">
                <a:solidFill>
                  <a:schemeClr val="tx1"/>
                </a:solidFill>
                <a:latin typeface="+mn-lt"/>
                <a:ea typeface="+mn-ea"/>
                <a:cs typeface="+mn-cs"/>
              </a:rPr>
              <a:t>Psychotic Disorders</a:t>
            </a:r>
          </a:p>
          <a:p>
            <a:pPr marL="228600" indent="-228600" algn="l" defTabSz="914400" rtl="0" eaLnBrk="1" latinLnBrk="0" hangingPunct="1">
              <a:lnSpc>
                <a:spcPct val="200000"/>
              </a:lnSpc>
              <a:buClr>
                <a:srgbClr val="6A3091"/>
              </a:buClr>
              <a:buFont typeface="+mj-lt"/>
              <a:buAutoNum type="arabicPeriod"/>
            </a:pPr>
            <a:r>
              <a:rPr lang="en-US" sz="1200" kern="1200" dirty="0">
                <a:solidFill>
                  <a:schemeClr val="tx1"/>
                </a:solidFill>
                <a:latin typeface="+mn-lt"/>
                <a:ea typeface="+mn-ea"/>
                <a:cs typeface="+mn-cs"/>
              </a:rPr>
              <a:t>Personality Disorders</a:t>
            </a:r>
          </a:p>
          <a:p>
            <a:pPr algn="l" defTabSz="914400" rtl="0" eaLnBrk="1" latinLnBrk="0" hangingPunct="1"/>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7FFCF-8248-449B-A533-7ABB2AE3222D}" type="slidenum">
              <a:rPr lang="en-US" smtClean="0"/>
              <a:t>5</a:t>
            </a:fld>
            <a:endParaRPr lang="en-US" dirty="0"/>
          </a:p>
        </p:txBody>
      </p:sp>
    </p:spTree>
    <p:extLst>
      <p:ext uri="{BB962C8B-B14F-4D97-AF65-F5344CB8AC3E}">
        <p14:creationId xmlns:p14="http://schemas.microsoft.com/office/powerpoint/2010/main" val="1569841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200000"/>
              </a:lnSpc>
              <a:buClr>
                <a:srgbClr val="6A3091"/>
              </a:buClr>
            </a:pPr>
            <a:r>
              <a:rPr lang="en-US" dirty="0">
                <a:latin typeface="Open Sans" panose="020B0606030504020204" pitchFamily="34" charset="0"/>
                <a:ea typeface="Open Sans" panose="020B0606030504020204" pitchFamily="34" charset="0"/>
                <a:cs typeface="Open Sans" panose="020B0606030504020204" pitchFamily="34" charset="0"/>
              </a:rPr>
              <a:t>Types</a:t>
            </a:r>
            <a:r>
              <a:rPr lang="en-US" baseline="0" dirty="0">
                <a:latin typeface="Open Sans" panose="020B0606030504020204" pitchFamily="34" charset="0"/>
                <a:ea typeface="Open Sans" panose="020B0606030504020204" pitchFamily="34" charset="0"/>
                <a:cs typeface="Open Sans" panose="020B0606030504020204" pitchFamily="34" charset="0"/>
              </a:rPr>
              <a:t> of Depressive Disorders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171450" indent="-171450">
              <a:lnSpc>
                <a:spcPct val="200000"/>
              </a:lnSpc>
              <a:buClr>
                <a:srgbClr val="6A3091"/>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Major depressive disorder</a:t>
            </a:r>
          </a:p>
          <a:p>
            <a:pPr marL="171450" indent="-171450">
              <a:lnSpc>
                <a:spcPct val="200000"/>
              </a:lnSpc>
              <a:buClr>
                <a:srgbClr val="6A3091"/>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Bipolar disorder</a:t>
            </a:r>
          </a:p>
          <a:p>
            <a:pPr marL="171450" indent="-171450">
              <a:lnSpc>
                <a:spcPct val="200000"/>
              </a:lnSpc>
              <a:buClr>
                <a:srgbClr val="6A3091"/>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Postpartum depression</a:t>
            </a:r>
          </a:p>
          <a:p>
            <a:pPr marL="171450" indent="-171450">
              <a:lnSpc>
                <a:spcPct val="200000"/>
              </a:lnSpc>
              <a:buClr>
                <a:srgbClr val="6A3091"/>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Seasonal depression</a:t>
            </a:r>
          </a:p>
          <a:p>
            <a:pPr marL="171450" indent="-171450">
              <a:lnSpc>
                <a:spcPct val="200000"/>
              </a:lnSpc>
              <a:buClr>
                <a:srgbClr val="6A3091"/>
              </a:buClr>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200000"/>
              </a:lnSpc>
              <a:buClr>
                <a:srgbClr val="6A3091"/>
              </a:buClr>
              <a:buFont typeface="Arial" panose="020B0604020202020204" pitchFamily="34" charset="0"/>
              <a:buNone/>
            </a:pPr>
            <a:r>
              <a:rPr lang="en-US" dirty="0">
                <a:latin typeface="Open Sans" panose="020B0606030504020204" pitchFamily="34" charset="0"/>
                <a:ea typeface="Open Sans" panose="020B0606030504020204" pitchFamily="34" charset="0"/>
                <a:cs typeface="Open Sans" panose="020B0606030504020204" pitchFamily="34" charset="0"/>
              </a:rPr>
              <a:t>Types</a:t>
            </a:r>
            <a:r>
              <a:rPr lang="en-US" baseline="0" dirty="0">
                <a:latin typeface="Open Sans" panose="020B0606030504020204" pitchFamily="34" charset="0"/>
                <a:ea typeface="Open Sans" panose="020B0606030504020204" pitchFamily="34" charset="0"/>
                <a:cs typeface="Open Sans" panose="020B0606030504020204" pitchFamily="34" charset="0"/>
              </a:rPr>
              <a:t> of Mental Health Disorders</a:t>
            </a:r>
          </a:p>
          <a:p>
            <a:pPr marL="228600" indent="-228600">
              <a:lnSpc>
                <a:spcPct val="200000"/>
              </a:lnSpc>
              <a:buClr>
                <a:srgbClr val="6A3091"/>
              </a:buClr>
              <a:buFont typeface="+mj-lt"/>
              <a:buAutoNum type="arabicPeriod"/>
            </a:pPr>
            <a:r>
              <a:rPr lang="en-US" baseline="0" dirty="0">
                <a:latin typeface="Open Sans" panose="020B0606030504020204" pitchFamily="34" charset="0"/>
                <a:ea typeface="Open Sans" panose="020B0606030504020204" pitchFamily="34" charset="0"/>
                <a:cs typeface="Open Sans" panose="020B0606030504020204" pitchFamily="34" charset="0"/>
              </a:rPr>
              <a:t>Mood Disorders</a:t>
            </a:r>
          </a:p>
          <a:p>
            <a:pPr marL="228600" indent="-228600">
              <a:lnSpc>
                <a:spcPct val="200000"/>
              </a:lnSpc>
              <a:buClr>
                <a:srgbClr val="6A3091"/>
              </a:buClr>
              <a:buFont typeface="+mj-lt"/>
              <a:buAutoNum type="arabicPeriod"/>
            </a:pPr>
            <a:r>
              <a:rPr lang="en-US" baseline="0" dirty="0">
                <a:latin typeface="Open Sans" panose="020B0606030504020204" pitchFamily="34" charset="0"/>
                <a:ea typeface="Open Sans" panose="020B0606030504020204" pitchFamily="34" charset="0"/>
                <a:cs typeface="Open Sans" panose="020B0606030504020204" pitchFamily="34" charset="0"/>
              </a:rPr>
              <a:t>Anxiety Disorders</a:t>
            </a:r>
          </a:p>
          <a:p>
            <a:pPr marL="228600" indent="-228600">
              <a:lnSpc>
                <a:spcPct val="200000"/>
              </a:lnSpc>
              <a:buClr>
                <a:srgbClr val="6A3091"/>
              </a:buClr>
              <a:buFont typeface="+mj-lt"/>
              <a:buAutoNum type="arabicPeriod"/>
            </a:pPr>
            <a:r>
              <a:rPr lang="en-US" baseline="0" dirty="0">
                <a:latin typeface="Open Sans" panose="020B0606030504020204" pitchFamily="34" charset="0"/>
                <a:ea typeface="Open Sans" panose="020B0606030504020204" pitchFamily="34" charset="0"/>
                <a:cs typeface="Open Sans" panose="020B0606030504020204" pitchFamily="34" charset="0"/>
              </a:rPr>
              <a:t>Psychotic Disorders</a:t>
            </a:r>
          </a:p>
          <a:p>
            <a:pPr marL="228600" indent="-228600">
              <a:lnSpc>
                <a:spcPct val="200000"/>
              </a:lnSpc>
              <a:buClr>
                <a:srgbClr val="6A3091"/>
              </a:buClr>
              <a:buFont typeface="+mj-lt"/>
              <a:buAutoNum type="arabicPeriod"/>
            </a:pPr>
            <a:r>
              <a:rPr lang="en-US" baseline="0" dirty="0">
                <a:latin typeface="Open Sans" panose="020B0606030504020204" pitchFamily="34" charset="0"/>
                <a:ea typeface="Open Sans" panose="020B0606030504020204" pitchFamily="34" charset="0"/>
                <a:cs typeface="Open Sans" panose="020B0606030504020204" pitchFamily="34" charset="0"/>
              </a:rPr>
              <a:t>Personality Disorders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6</a:t>
            </a:fld>
            <a:endParaRPr lang="en-US" dirty="0"/>
          </a:p>
        </p:txBody>
      </p:sp>
    </p:spTree>
    <p:extLst>
      <p:ext uri="{BB962C8B-B14F-4D97-AF65-F5344CB8AC3E}">
        <p14:creationId xmlns:p14="http://schemas.microsoft.com/office/powerpoint/2010/main" val="1189916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200000"/>
              </a:lnSpc>
              <a:buClr>
                <a:srgbClr val="6A3091"/>
              </a:buClr>
            </a:pPr>
            <a:r>
              <a:rPr lang="en-US" b="1" dirty="0">
                <a:latin typeface="Open Sans" panose="020B0606030504020204" pitchFamily="34" charset="0"/>
                <a:ea typeface="Open Sans" panose="020B0606030504020204" pitchFamily="34" charset="0"/>
                <a:cs typeface="Open Sans" panose="020B0606030504020204" pitchFamily="34" charset="0"/>
              </a:rPr>
              <a:t>Watch Video on Depression</a:t>
            </a:r>
            <a:r>
              <a:rPr lang="en-US" b="1" baseline="0" dirty="0">
                <a:latin typeface="Open Sans" panose="020B0606030504020204" pitchFamily="34" charset="0"/>
                <a:ea typeface="Open Sans" panose="020B0606030504020204" pitchFamily="34" charset="0"/>
                <a:cs typeface="Open Sans" panose="020B0606030504020204" pitchFamily="34" charset="0"/>
              </a:rPr>
              <a:t> writing down the physical, behavioral, and psychological s/s observed.</a:t>
            </a:r>
          </a:p>
          <a:p>
            <a:pPr>
              <a:lnSpc>
                <a:spcPct val="200000"/>
              </a:lnSpc>
              <a:buClr>
                <a:srgbClr val="6A3091"/>
              </a:buClr>
            </a:pPr>
            <a:endParaRPr lang="en-US" b="1" dirty="0">
              <a:latin typeface="Open Sans" panose="020B0606030504020204" pitchFamily="34" charset="0"/>
              <a:ea typeface="Open Sans" panose="020B0606030504020204" pitchFamily="34" charset="0"/>
              <a:cs typeface="Open Sans" panose="020B0606030504020204" pitchFamily="34" charset="0"/>
            </a:endParaRPr>
          </a:p>
          <a:p>
            <a:pPr>
              <a:lnSpc>
                <a:spcPct val="200000"/>
              </a:lnSpc>
              <a:buClr>
                <a:srgbClr val="6A3091"/>
              </a:buClr>
            </a:pPr>
            <a:r>
              <a:rPr lang="en-US" dirty="0">
                <a:latin typeface="Open Sans" panose="020B0606030504020204" pitchFamily="34" charset="0"/>
                <a:ea typeface="Open Sans" panose="020B0606030504020204" pitchFamily="34" charset="0"/>
                <a:cs typeface="Open Sans" panose="020B0606030504020204" pitchFamily="34" charset="0"/>
              </a:rPr>
              <a:t>Types</a:t>
            </a:r>
            <a:r>
              <a:rPr lang="en-US" baseline="0" dirty="0">
                <a:latin typeface="Open Sans" panose="020B0606030504020204" pitchFamily="34" charset="0"/>
                <a:ea typeface="Open Sans" panose="020B0606030504020204" pitchFamily="34" charset="0"/>
                <a:cs typeface="Open Sans" panose="020B0606030504020204" pitchFamily="34" charset="0"/>
              </a:rPr>
              <a:t> of Depressive Disorders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171450" indent="-171450">
              <a:lnSpc>
                <a:spcPct val="200000"/>
              </a:lnSpc>
              <a:buClr>
                <a:srgbClr val="6A3091"/>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Major depressive disorder</a:t>
            </a:r>
          </a:p>
          <a:p>
            <a:pPr marL="171450" indent="-171450">
              <a:lnSpc>
                <a:spcPct val="200000"/>
              </a:lnSpc>
              <a:buClr>
                <a:srgbClr val="6A3091"/>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Bipolar disorder</a:t>
            </a:r>
          </a:p>
          <a:p>
            <a:pPr marL="171450" indent="-171450">
              <a:lnSpc>
                <a:spcPct val="200000"/>
              </a:lnSpc>
              <a:buClr>
                <a:srgbClr val="6A3091"/>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Postpartum depression</a:t>
            </a:r>
          </a:p>
          <a:p>
            <a:pPr marL="171450" indent="-171450">
              <a:lnSpc>
                <a:spcPct val="200000"/>
              </a:lnSpc>
              <a:buClr>
                <a:srgbClr val="6A3091"/>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Seasonal depression</a:t>
            </a:r>
          </a:p>
          <a:p>
            <a:pPr marL="171450" indent="-171450">
              <a:lnSpc>
                <a:spcPct val="200000"/>
              </a:lnSpc>
              <a:buClr>
                <a:srgbClr val="6A3091"/>
              </a:buClr>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200000"/>
              </a:lnSpc>
              <a:buClr>
                <a:srgbClr val="6A3091"/>
              </a:buClr>
              <a:buFont typeface="Arial" panose="020B0604020202020204" pitchFamily="34" charset="0"/>
              <a:buNone/>
            </a:pPr>
            <a:r>
              <a:rPr lang="en-US" dirty="0">
                <a:latin typeface="Open Sans" panose="020B0606030504020204" pitchFamily="34" charset="0"/>
                <a:ea typeface="Open Sans" panose="020B0606030504020204" pitchFamily="34" charset="0"/>
                <a:cs typeface="Open Sans" panose="020B0606030504020204" pitchFamily="34" charset="0"/>
              </a:rPr>
              <a:t>Types</a:t>
            </a:r>
            <a:r>
              <a:rPr lang="en-US" baseline="0" dirty="0">
                <a:latin typeface="Open Sans" panose="020B0606030504020204" pitchFamily="34" charset="0"/>
                <a:ea typeface="Open Sans" panose="020B0606030504020204" pitchFamily="34" charset="0"/>
                <a:cs typeface="Open Sans" panose="020B0606030504020204" pitchFamily="34" charset="0"/>
              </a:rPr>
              <a:t> of Mental Health Disorders</a:t>
            </a:r>
          </a:p>
          <a:p>
            <a:pPr marL="228600" indent="-228600">
              <a:lnSpc>
                <a:spcPct val="200000"/>
              </a:lnSpc>
              <a:buClr>
                <a:srgbClr val="6A3091"/>
              </a:buClr>
              <a:buFont typeface="+mj-lt"/>
              <a:buAutoNum type="arabicPeriod"/>
            </a:pPr>
            <a:r>
              <a:rPr lang="en-US" baseline="0" dirty="0">
                <a:latin typeface="Open Sans" panose="020B0606030504020204" pitchFamily="34" charset="0"/>
                <a:ea typeface="Open Sans" panose="020B0606030504020204" pitchFamily="34" charset="0"/>
                <a:cs typeface="Open Sans" panose="020B0606030504020204" pitchFamily="34" charset="0"/>
              </a:rPr>
              <a:t>Mood Disorders</a:t>
            </a:r>
          </a:p>
          <a:p>
            <a:pPr marL="228600" indent="-228600">
              <a:lnSpc>
                <a:spcPct val="200000"/>
              </a:lnSpc>
              <a:buClr>
                <a:srgbClr val="6A3091"/>
              </a:buClr>
              <a:buFont typeface="+mj-lt"/>
              <a:buAutoNum type="arabicPeriod"/>
            </a:pPr>
            <a:r>
              <a:rPr lang="en-US" baseline="0" dirty="0">
                <a:latin typeface="Open Sans" panose="020B0606030504020204" pitchFamily="34" charset="0"/>
                <a:ea typeface="Open Sans" panose="020B0606030504020204" pitchFamily="34" charset="0"/>
                <a:cs typeface="Open Sans" panose="020B0606030504020204" pitchFamily="34" charset="0"/>
              </a:rPr>
              <a:t>Anxiety Disorders</a:t>
            </a:r>
          </a:p>
          <a:p>
            <a:pPr marL="228600" indent="-228600">
              <a:lnSpc>
                <a:spcPct val="200000"/>
              </a:lnSpc>
              <a:buClr>
                <a:srgbClr val="6A3091"/>
              </a:buClr>
              <a:buFont typeface="+mj-lt"/>
              <a:buAutoNum type="arabicPeriod"/>
            </a:pPr>
            <a:r>
              <a:rPr lang="en-US" baseline="0" dirty="0">
                <a:latin typeface="Open Sans" panose="020B0606030504020204" pitchFamily="34" charset="0"/>
                <a:ea typeface="Open Sans" panose="020B0606030504020204" pitchFamily="34" charset="0"/>
                <a:cs typeface="Open Sans" panose="020B0606030504020204" pitchFamily="34" charset="0"/>
              </a:rPr>
              <a:t>Psychotic Disorders</a:t>
            </a:r>
          </a:p>
          <a:p>
            <a:pPr marL="228600" indent="-228600">
              <a:lnSpc>
                <a:spcPct val="200000"/>
              </a:lnSpc>
              <a:buClr>
                <a:srgbClr val="6A3091"/>
              </a:buClr>
              <a:buFont typeface="+mj-lt"/>
              <a:buAutoNum type="arabicPeriod"/>
            </a:pPr>
            <a:r>
              <a:rPr lang="en-US" baseline="0" dirty="0">
                <a:latin typeface="Open Sans" panose="020B0606030504020204" pitchFamily="34" charset="0"/>
                <a:ea typeface="Open Sans" panose="020B0606030504020204" pitchFamily="34" charset="0"/>
                <a:cs typeface="Open Sans" panose="020B0606030504020204" pitchFamily="34" charset="0"/>
              </a:rPr>
              <a:t>Personality Disorders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7</a:t>
            </a:fld>
            <a:endParaRPr lang="en-US" dirty="0"/>
          </a:p>
        </p:txBody>
      </p:sp>
    </p:spTree>
    <p:extLst>
      <p:ext uri="{BB962C8B-B14F-4D97-AF65-F5344CB8AC3E}">
        <p14:creationId xmlns:p14="http://schemas.microsoft.com/office/powerpoint/2010/main" val="2496839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ctr">
              <a:spcAft>
                <a:spcPts val="600"/>
              </a:spcAft>
              <a:buNone/>
            </a:pPr>
            <a:r>
              <a:rPr lang="en-US" b="1" dirty="0">
                <a:latin typeface="Open Sans" panose="020B0606030504020204" pitchFamily="34" charset="0"/>
                <a:ea typeface="Open Sans" panose="020B0606030504020204" pitchFamily="34" charset="0"/>
                <a:cs typeface="Open Sans" panose="020B0606030504020204" pitchFamily="34" charset="0"/>
              </a:rPr>
              <a:t>Depression</a:t>
            </a:r>
          </a:p>
          <a:p>
            <a:pPr>
              <a:spcAft>
                <a:spcPts val="600"/>
              </a:spcAft>
              <a:buClr>
                <a:srgbClr val="6A3091"/>
              </a:buClr>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buClr>
                <a:srgbClr val="6A3091"/>
              </a:buClr>
            </a:pPr>
            <a:r>
              <a:rPr lang="en-US" sz="1200" b="0" i="0" u="none" strike="noStrike" kern="1200" dirty="0">
                <a:solidFill>
                  <a:schemeClr val="tx1"/>
                </a:solidFill>
                <a:effectLst/>
                <a:latin typeface="+mn-lt"/>
                <a:ea typeface="+mn-ea"/>
                <a:cs typeface="+mn-cs"/>
              </a:rPr>
              <a:t>"That's the thing about depression: A human being can survive almost anything, as long as she sees the end in sight. But depression is so insidious, and it compounds daily, that it's impossible to ever see the end. The fog is like a cage without a key." </a:t>
            </a:r>
            <a:r>
              <a:rPr lang="en-US" sz="1200" b="1" i="0" u="none" strike="noStrike" kern="1200" dirty="0">
                <a:solidFill>
                  <a:schemeClr val="tx1"/>
                </a:solidFill>
                <a:effectLst/>
                <a:latin typeface="+mn-lt"/>
                <a:ea typeface="+mn-ea"/>
                <a:cs typeface="+mn-cs"/>
              </a:rPr>
              <a:t>-Elizabeth </a:t>
            </a:r>
            <a:r>
              <a:rPr lang="en-US" sz="1200" b="1" i="0" u="none" strike="noStrike" kern="1200" dirty="0" err="1">
                <a:solidFill>
                  <a:schemeClr val="tx1"/>
                </a:solidFill>
                <a:effectLst/>
                <a:latin typeface="+mn-lt"/>
                <a:ea typeface="+mn-ea"/>
                <a:cs typeface="+mn-cs"/>
              </a:rPr>
              <a:t>Wurtzel</a:t>
            </a:r>
            <a:r>
              <a:rPr lang="en-US" sz="1200" b="1" i="0" u="none" strike="noStrike" kern="1200" dirty="0">
                <a:solidFill>
                  <a:schemeClr val="tx1"/>
                </a:solidFill>
                <a:effectLst/>
                <a:latin typeface="+mn-lt"/>
                <a:ea typeface="+mn-ea"/>
                <a:cs typeface="+mn-cs"/>
              </a:rPr>
              <a:t>, Prozac Nation</a:t>
            </a:r>
          </a:p>
          <a:p>
            <a:pPr>
              <a:spcAft>
                <a:spcPts val="600"/>
              </a:spcAft>
              <a:buClr>
                <a:srgbClr val="6A3091"/>
              </a:buClr>
            </a:pPr>
            <a:endParaRPr lang="en-US" sz="2600"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buClr>
                <a:srgbClr val="6A3091"/>
              </a:buClr>
            </a:pPr>
            <a:r>
              <a:rPr lang="en-US" sz="1200" b="1" i="0" u="none" strike="noStrike" kern="1200" dirty="0">
                <a:solidFill>
                  <a:schemeClr val="tx1"/>
                </a:solidFill>
                <a:effectLst/>
                <a:latin typeface="+mn-lt"/>
                <a:ea typeface="+mn-ea"/>
                <a:cs typeface="+mn-cs"/>
              </a:rPr>
              <a:t>(Elizabeth Lee </a:t>
            </a:r>
            <a:r>
              <a:rPr lang="en-US" sz="1200" b="1" i="0" u="none" strike="noStrike" kern="1200" dirty="0" err="1">
                <a:solidFill>
                  <a:schemeClr val="tx1"/>
                </a:solidFill>
                <a:effectLst/>
                <a:latin typeface="+mn-lt"/>
                <a:ea typeface="+mn-ea"/>
                <a:cs typeface="+mn-cs"/>
              </a:rPr>
              <a:t>Wurtzel</a:t>
            </a:r>
            <a:r>
              <a:rPr lang="en-US" sz="1200" b="0" i="0" u="none" strike="noStrike" kern="1200" dirty="0">
                <a:solidFill>
                  <a:schemeClr val="tx1"/>
                </a:solidFill>
                <a:effectLst/>
                <a:latin typeface="+mn-lt"/>
                <a:ea typeface="+mn-ea"/>
                <a:cs typeface="+mn-cs"/>
              </a:rPr>
              <a:t> (born July 31, 1967)</a:t>
            </a:r>
            <a:r>
              <a:rPr lang="en-US" sz="1200" b="0" i="0" u="none" strike="noStrike" kern="1200" baseline="30000" dirty="0">
                <a:solidFill>
                  <a:schemeClr val="tx1"/>
                </a:solidFill>
                <a:effectLst/>
                <a:latin typeface="+mn-lt"/>
                <a:ea typeface="+mn-ea"/>
                <a:cs typeface="+mn-cs"/>
                <a:hlinkClick r:id="rId3"/>
              </a:rPr>
              <a:t>[1]</a:t>
            </a:r>
            <a:r>
              <a:rPr lang="en-US" sz="1200" b="0" i="0" u="none" strike="noStrike" kern="1200" dirty="0">
                <a:solidFill>
                  <a:schemeClr val="tx1"/>
                </a:solidFill>
                <a:effectLst/>
                <a:latin typeface="+mn-lt"/>
                <a:ea typeface="+mn-ea"/>
                <a:cs typeface="+mn-cs"/>
              </a:rPr>
              <a:t> is an American writer and journalist, known for publishing her best-selling memoir </a:t>
            </a:r>
            <a:r>
              <a:rPr lang="en-US" sz="1200" b="0" i="1" u="none" strike="noStrike" kern="1200" dirty="0">
                <a:solidFill>
                  <a:schemeClr val="tx1"/>
                </a:solidFill>
                <a:effectLst/>
                <a:latin typeface="+mn-lt"/>
                <a:ea typeface="+mn-ea"/>
                <a:cs typeface="+mn-cs"/>
                <a:hlinkClick r:id="rId4" tooltip="Prozac Nation"/>
              </a:rPr>
              <a:t>Prozac Nation</a:t>
            </a:r>
            <a:r>
              <a:rPr lang="en-US" sz="1200" b="0" i="0" u="none" strike="noStrike" kern="1200" dirty="0">
                <a:solidFill>
                  <a:schemeClr val="tx1"/>
                </a:solidFill>
                <a:effectLst/>
                <a:latin typeface="+mn-lt"/>
                <a:ea typeface="+mn-ea"/>
                <a:cs typeface="+mn-cs"/>
              </a:rPr>
              <a:t>, at the age of 26. She holds a BA in </a:t>
            </a:r>
            <a:r>
              <a:rPr lang="en-US" sz="1200" b="0" i="0" u="none" strike="noStrike" kern="1200" dirty="0">
                <a:solidFill>
                  <a:schemeClr val="tx1"/>
                </a:solidFill>
                <a:effectLst/>
                <a:latin typeface="+mn-lt"/>
                <a:ea typeface="+mn-ea"/>
                <a:cs typeface="+mn-cs"/>
                <a:hlinkClick r:id="rId5" tooltip="Comparative literature"/>
              </a:rPr>
              <a:t>comparative literature</a:t>
            </a:r>
            <a:r>
              <a:rPr lang="en-US" sz="1200" b="0" i="0" u="none" strike="noStrike" kern="1200" baseline="30000" dirty="0">
                <a:solidFill>
                  <a:schemeClr val="tx1"/>
                </a:solidFill>
                <a:effectLst/>
                <a:latin typeface="+mn-lt"/>
                <a:ea typeface="+mn-ea"/>
                <a:cs typeface="+mn-cs"/>
                <a:hlinkClick r:id="rId6"/>
              </a:rPr>
              <a:t>[2]</a:t>
            </a:r>
            <a:r>
              <a:rPr lang="en-US" sz="1200" b="0" i="0" u="none" strike="noStrike" kern="1200" dirty="0">
                <a:solidFill>
                  <a:schemeClr val="tx1"/>
                </a:solidFill>
                <a:effectLst/>
                <a:latin typeface="+mn-lt"/>
                <a:ea typeface="+mn-ea"/>
                <a:cs typeface="+mn-cs"/>
              </a:rPr>
              <a:t> from </a:t>
            </a:r>
            <a:r>
              <a:rPr lang="en-US" sz="1200" b="0" i="0" u="none" strike="noStrike" kern="1200" dirty="0">
                <a:solidFill>
                  <a:schemeClr val="tx1"/>
                </a:solidFill>
                <a:effectLst/>
                <a:latin typeface="+mn-lt"/>
                <a:ea typeface="+mn-ea"/>
                <a:cs typeface="+mn-cs"/>
                <a:hlinkClick r:id="rId7" tooltip="Harvard College"/>
              </a:rPr>
              <a:t>Harvard College</a:t>
            </a:r>
            <a:r>
              <a:rPr lang="en-US" sz="1200" b="0" i="0" u="none" strike="noStrike" kern="1200" dirty="0">
                <a:solidFill>
                  <a:schemeClr val="tx1"/>
                </a:solidFill>
                <a:effectLst/>
                <a:latin typeface="+mn-lt"/>
                <a:ea typeface="+mn-ea"/>
                <a:cs typeface="+mn-cs"/>
              </a:rPr>
              <a:t> and a </a:t>
            </a:r>
            <a:r>
              <a:rPr lang="en-US" sz="1200" b="0" i="0" u="none" strike="noStrike" kern="1200" dirty="0">
                <a:solidFill>
                  <a:schemeClr val="tx1"/>
                </a:solidFill>
                <a:effectLst/>
                <a:latin typeface="+mn-lt"/>
                <a:ea typeface="+mn-ea"/>
                <a:cs typeface="+mn-cs"/>
                <a:hlinkClick r:id="rId8" tooltip="Juris Doctor"/>
              </a:rPr>
              <a:t>JD</a:t>
            </a:r>
            <a:r>
              <a:rPr lang="en-US" sz="1200" b="0" i="0" u="none" strike="noStrike" kern="1200" dirty="0">
                <a:solidFill>
                  <a:schemeClr val="tx1"/>
                </a:solidFill>
                <a:effectLst/>
                <a:latin typeface="+mn-lt"/>
                <a:ea typeface="+mn-ea"/>
                <a:cs typeface="+mn-cs"/>
              </a:rPr>
              <a:t> from </a:t>
            </a:r>
            <a:r>
              <a:rPr lang="en-US" sz="1200" b="0" i="0" u="none" strike="noStrike" kern="1200" dirty="0">
                <a:solidFill>
                  <a:schemeClr val="tx1"/>
                </a:solidFill>
                <a:effectLst/>
                <a:latin typeface="+mn-lt"/>
                <a:ea typeface="+mn-ea"/>
                <a:cs typeface="+mn-cs"/>
                <a:hlinkClick r:id="rId9" tooltip="Yale Law School"/>
              </a:rPr>
              <a:t>Yale Law School</a:t>
            </a:r>
            <a:r>
              <a:rPr lang="en-US" sz="1200" b="0" i="0" u="none" strike="noStrike" kern="1200" dirty="0">
                <a:solidFill>
                  <a:schemeClr val="tx1"/>
                </a:solidFill>
                <a:effectLst/>
                <a:latin typeface="+mn-lt"/>
                <a:ea typeface="+mn-ea"/>
                <a:cs typeface="+mn-cs"/>
              </a:rPr>
              <a:t>.)</a:t>
            </a:r>
          </a:p>
          <a:p>
            <a:pPr marL="496888" lvl="1" indent="0">
              <a:buClr>
                <a:srgbClr val="6A3091"/>
              </a:buClr>
              <a:buNone/>
            </a:pPr>
            <a:endParaRPr lang="en-US" sz="26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8</a:t>
            </a:fld>
            <a:endParaRPr lang="en-US" dirty="0"/>
          </a:p>
        </p:txBody>
      </p:sp>
    </p:spTree>
    <p:extLst>
      <p:ext uri="{BB962C8B-B14F-4D97-AF65-F5344CB8AC3E}">
        <p14:creationId xmlns:p14="http://schemas.microsoft.com/office/powerpoint/2010/main" val="1214805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l">
              <a:spcBef>
                <a:spcPts val="0"/>
              </a:spcBef>
              <a:buNone/>
            </a:pPr>
            <a:r>
              <a:rPr lang="en-US" b="1" dirty="0">
                <a:latin typeface="Open Sans" panose="020B0606030504020204" pitchFamily="34" charset="0"/>
                <a:ea typeface="Open Sans" panose="020B0606030504020204" pitchFamily="34" charset="0"/>
                <a:cs typeface="Open Sans" panose="020B0606030504020204" pitchFamily="34" charset="0"/>
              </a:rPr>
              <a:t>Anxiety</a:t>
            </a:r>
          </a:p>
          <a:p>
            <a:pPr>
              <a:lnSpc>
                <a:spcPct val="100000"/>
              </a:lnSpc>
              <a:spcBef>
                <a:spcPts val="0"/>
              </a:spcBef>
              <a:buClr>
                <a:srgbClr val="6A3091"/>
              </a:buClr>
            </a:pPr>
            <a:r>
              <a:rPr lang="en-US" sz="1200" dirty="0">
                <a:latin typeface="Open Sans" panose="020B0606030504020204" pitchFamily="34" charset="0"/>
                <a:ea typeface="Open Sans" panose="020B0606030504020204" pitchFamily="34" charset="0"/>
                <a:cs typeface="Open Sans" panose="020B0606030504020204" pitchFamily="34" charset="0"/>
              </a:rPr>
              <a:t>Anxiety disorder differs from normal stress and anxiety. The symptoms of an anxiety disorder are more severe and can cause impairment in daily life (i.e.. Work, relationships, daily activities</a:t>
            </a:r>
            <a:r>
              <a:rPr lang="en-US" sz="1200" baseline="0" dirty="0">
                <a:latin typeface="Open Sans" panose="020B0606030504020204" pitchFamily="34" charset="0"/>
                <a:ea typeface="Open Sans" panose="020B0606030504020204" pitchFamily="34" charset="0"/>
                <a:cs typeface="Open Sans" panose="020B0606030504020204" pitchFamily="34" charset="0"/>
              </a:rPr>
              <a:t> - OIL</a:t>
            </a:r>
            <a:r>
              <a:rPr lang="en-US" sz="1200" dirty="0">
                <a:latin typeface="Open Sans" panose="020B0606030504020204" pitchFamily="34" charset="0"/>
                <a:ea typeface="Open Sans" panose="020B0606030504020204" pitchFamily="34" charset="0"/>
                <a:cs typeface="Open Sans" panose="020B0606030504020204" pitchFamily="34" charset="0"/>
              </a:rPr>
              <a:t>)</a:t>
            </a:r>
          </a:p>
          <a:p>
            <a:endParaRPr lang="en-US" sz="1200" dirty="0"/>
          </a:p>
          <a:p>
            <a:endParaRPr lang="en-US" dirty="0"/>
          </a:p>
        </p:txBody>
      </p:sp>
      <p:sp>
        <p:nvSpPr>
          <p:cNvPr id="4" name="Slide Number Placeholder 3"/>
          <p:cNvSpPr>
            <a:spLocks noGrp="1"/>
          </p:cNvSpPr>
          <p:nvPr>
            <p:ph type="sldNum" sz="quarter" idx="10"/>
          </p:nvPr>
        </p:nvSpPr>
        <p:spPr/>
        <p:txBody>
          <a:bodyPr/>
          <a:lstStyle/>
          <a:p>
            <a:fld id="{D7B7FFCF-8248-449B-A533-7ABB2AE3222D}" type="slidenum">
              <a:rPr lang="en-US" smtClean="0"/>
              <a:t>9</a:t>
            </a:fld>
            <a:endParaRPr lang="en-US" dirty="0"/>
          </a:p>
        </p:txBody>
      </p:sp>
    </p:spTree>
    <p:extLst>
      <p:ext uri="{BB962C8B-B14F-4D97-AF65-F5344CB8AC3E}">
        <p14:creationId xmlns:p14="http://schemas.microsoft.com/office/powerpoint/2010/main" val="1957616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3BC0940B-F3AE-453F-951D-511190198091}" type="datetimeFigureOut">
              <a:rPr lang="en-US">
                <a:solidFill>
                  <a:prstClr val="black"/>
                </a:solidFill>
                <a:ea typeface="MS PGothic" panose="020B0600070205080204" pitchFamily="34" charset="-128"/>
              </a:rPr>
              <a:pPr defTabSz="457200" fontAlgn="base">
                <a:spcBef>
                  <a:spcPct val="0"/>
                </a:spcBef>
                <a:spcAft>
                  <a:spcPct val="0"/>
                </a:spcAft>
                <a:defRPr/>
              </a:pPr>
              <a:t>4/6/2018</a:t>
            </a:fld>
            <a:endParaRPr lang="en-US">
              <a:solidFill>
                <a:prstClr val="black"/>
              </a:solidFill>
              <a:ea typeface="MS PGothic" panose="020B0600070205080204"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Calibri"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8AA3AEDA-75D7-4955-A162-EBF04AB946C7}" type="slidenum">
              <a:rPr lang="en-US" altLang="en-US">
                <a:solidFill>
                  <a:prstClr val="black"/>
                </a:solidFill>
                <a:ea typeface="MS PGothic" panose="020B0600070205080204" pitchFamily="34" charset="-128"/>
              </a:rPr>
              <a:pPr defTabSz="457200" fontAlgn="base">
                <a:spcBef>
                  <a:spcPct val="0"/>
                </a:spcBef>
                <a:spcAft>
                  <a:spcPct val="0"/>
                </a:spcAft>
                <a:defRPr/>
              </a:pPr>
              <a:t>‹#›</a:t>
            </a:fld>
            <a:endParaRPr lang="en-US" alt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237744286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E3804D73-8B30-4450-BB21-DB0D8BF5D3AF}" type="datetimeFigureOut">
              <a:rPr lang="en-US">
                <a:solidFill>
                  <a:prstClr val="black"/>
                </a:solidFill>
                <a:ea typeface="MS PGothic" panose="020B0600070205080204" pitchFamily="34" charset="-128"/>
              </a:rPr>
              <a:pPr defTabSz="457200" fontAlgn="base">
                <a:spcBef>
                  <a:spcPct val="0"/>
                </a:spcBef>
                <a:spcAft>
                  <a:spcPct val="0"/>
                </a:spcAft>
                <a:defRPr/>
              </a:pPr>
              <a:t>4/6/2018</a:t>
            </a:fld>
            <a:endParaRPr lang="en-US">
              <a:solidFill>
                <a:prstClr val="black"/>
              </a:solidFill>
              <a:ea typeface="MS PGothic" panose="020B0600070205080204"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Calibri" charset="0"/>
                <a:ea typeface="ＭＳ Ｐゴシック" charset="0"/>
                <a:cs typeface="ＭＳ Ｐゴシック" charset="0"/>
              </a:defRPr>
            </a:lvl1pPr>
          </a:lstStyle>
          <a:p>
            <a:pPr defTabSz="457200" fontAlgn="base">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fontAlgn="base">
              <a:spcBef>
                <a:spcPct val="0"/>
              </a:spcBef>
              <a:spcAft>
                <a:spcPct val="0"/>
              </a:spcAft>
              <a:defRPr/>
            </a:pPr>
            <a:fld id="{3EF86E9A-4A10-4BFC-8A57-0FF65FD6D922}" type="slidenum">
              <a:rPr lang="en-US" altLang="en-US">
                <a:solidFill>
                  <a:prstClr val="black"/>
                </a:solidFill>
                <a:ea typeface="MS PGothic" panose="020B0600070205080204" pitchFamily="34" charset="-128"/>
              </a:rPr>
              <a:pPr defTabSz="457200" fontAlgn="base">
                <a:spcBef>
                  <a:spcPct val="0"/>
                </a:spcBef>
                <a:spcAft>
                  <a:spcPct val="0"/>
                </a:spcAft>
                <a:defRPr/>
              </a:pPr>
              <a:t>‹#›</a:t>
            </a:fld>
            <a:endParaRPr lang="en-US" alt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224512330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a:xfrm>
            <a:off x="5791200" y="6404984"/>
            <a:ext cx="3044952" cy="365760"/>
          </a:xfrm>
          <a:prstGeom prst="rect">
            <a:avLst/>
          </a:prstGeom>
        </p:spPr>
        <p:txBody>
          <a:bodyPr/>
          <a:lstStyle/>
          <a:p>
            <a:fld id="{D57E582C-E9BE-4663-ADD1-1F466561D608}" type="datetimeFigureOut">
              <a:rPr lang="en-US" smtClean="0"/>
              <a:pPr/>
              <a:t>4/6/2018</a:t>
            </a:fld>
            <a:endParaRPr lang="en-US"/>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4361688" y="1026372"/>
            <a:ext cx="457200" cy="441325"/>
          </a:xfrm>
          <a:prstGeom prst="rect">
            <a:avLst/>
          </a:prstGeom>
        </p:spPr>
        <p:txBody>
          <a:bodyPr/>
          <a:lstStyle/>
          <a:p>
            <a:fld id="{41E2560C-0FCA-4674-8466-E579D4422FC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872164537"/>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5870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795463"/>
            <a:ext cx="82296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586043427"/>
      </p:ext>
    </p:extLst>
  </p:cSld>
  <p:clrMap bg1="lt1" tx1="dk1" bg2="lt2" tx2="dk2" accent1="accent1" accent2="accent2" accent3="accent3" accent4="accent4" accent5="accent5" accent6="accent6" hlink="hlink" folHlink="folHlink"/>
  <p:sldLayoutIdLst>
    <p:sldLayoutId id="2147483685" r:id="rId1"/>
  </p:sldLayoutIdLst>
  <p:transition spd="med">
    <p:fade/>
  </p:transition>
  <p:txStyles>
    <p:titleStyle>
      <a:lvl1pPr algn="l" defTabSz="457200" rtl="0" eaLnBrk="0" fontAlgn="base" hangingPunct="0">
        <a:spcBef>
          <a:spcPct val="0"/>
        </a:spcBef>
        <a:spcAft>
          <a:spcPct val="0"/>
        </a:spcAft>
        <a:defRPr sz="3200" kern="1200">
          <a:solidFill>
            <a:schemeClr val="tx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200">
          <a:solidFill>
            <a:schemeClr val="tx1"/>
          </a:solidFill>
          <a:latin typeface="Calibri"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200">
          <a:solidFill>
            <a:schemeClr val="tx1"/>
          </a:solidFill>
          <a:latin typeface="Calibri"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200">
          <a:solidFill>
            <a:schemeClr val="tx1"/>
          </a:solidFill>
          <a:latin typeface="Calibri"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200">
          <a:solidFill>
            <a:schemeClr val="tx1"/>
          </a:solidFill>
          <a:latin typeface="Calibri"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5870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795463"/>
            <a:ext cx="82296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479801096"/>
      </p:ext>
    </p:extLst>
  </p:cSld>
  <p:clrMap bg1="lt1" tx1="dk1" bg2="lt2" tx2="dk2" accent1="accent1" accent2="accent2" accent3="accent3" accent4="accent4" accent5="accent5" accent6="accent6" hlink="hlink" folHlink="folHlink"/>
  <p:sldLayoutIdLst>
    <p:sldLayoutId id="2147483687" r:id="rId1"/>
    <p:sldLayoutId id="2147483688" r:id="rId2"/>
  </p:sldLayoutIdLst>
  <p:transition spd="med">
    <p:fade/>
  </p:transition>
  <p:txStyles>
    <p:titleStyle>
      <a:lvl1pPr algn="l" defTabSz="457200" rtl="0" eaLnBrk="0" fontAlgn="base" hangingPunct="0">
        <a:spcBef>
          <a:spcPct val="0"/>
        </a:spcBef>
        <a:spcAft>
          <a:spcPct val="0"/>
        </a:spcAft>
        <a:defRPr sz="3200" kern="1200">
          <a:solidFill>
            <a:schemeClr val="tx1"/>
          </a:solidFill>
          <a:latin typeface="+mj-lt"/>
          <a:ea typeface="MS PGothic" panose="020B0600070205080204" pitchFamily="34" charset="-128"/>
          <a:cs typeface="ＭＳ Ｐゴシック" charset="0"/>
        </a:defRPr>
      </a:lvl1pPr>
      <a:lvl2pPr algn="l" defTabSz="457200" rtl="0" eaLnBrk="0" fontAlgn="base" hangingPunct="0">
        <a:spcBef>
          <a:spcPct val="0"/>
        </a:spcBef>
        <a:spcAft>
          <a:spcPct val="0"/>
        </a:spcAft>
        <a:defRPr sz="3200">
          <a:solidFill>
            <a:schemeClr val="tx1"/>
          </a:solidFill>
          <a:latin typeface="Calibri" charset="0"/>
          <a:ea typeface="MS PGothic" panose="020B0600070205080204" pitchFamily="34" charset="-128"/>
          <a:cs typeface="ＭＳ Ｐゴシック" charset="0"/>
        </a:defRPr>
      </a:lvl2pPr>
      <a:lvl3pPr algn="l" defTabSz="457200" rtl="0" eaLnBrk="0" fontAlgn="base" hangingPunct="0">
        <a:spcBef>
          <a:spcPct val="0"/>
        </a:spcBef>
        <a:spcAft>
          <a:spcPct val="0"/>
        </a:spcAft>
        <a:defRPr sz="3200">
          <a:solidFill>
            <a:schemeClr val="tx1"/>
          </a:solidFill>
          <a:latin typeface="Calibri" charset="0"/>
          <a:ea typeface="MS PGothic" panose="020B0600070205080204" pitchFamily="34" charset="-128"/>
          <a:cs typeface="ＭＳ Ｐゴシック" charset="0"/>
        </a:defRPr>
      </a:lvl3pPr>
      <a:lvl4pPr algn="l" defTabSz="457200" rtl="0" eaLnBrk="0" fontAlgn="base" hangingPunct="0">
        <a:spcBef>
          <a:spcPct val="0"/>
        </a:spcBef>
        <a:spcAft>
          <a:spcPct val="0"/>
        </a:spcAft>
        <a:defRPr sz="3200">
          <a:solidFill>
            <a:schemeClr val="tx1"/>
          </a:solidFill>
          <a:latin typeface="Calibri" charset="0"/>
          <a:ea typeface="MS PGothic" panose="020B0600070205080204" pitchFamily="34" charset="-128"/>
          <a:cs typeface="ＭＳ Ｐゴシック" charset="0"/>
        </a:defRPr>
      </a:lvl4pPr>
      <a:lvl5pPr algn="l" defTabSz="457200" rtl="0" eaLnBrk="0" fontAlgn="base" hangingPunct="0">
        <a:spcBef>
          <a:spcPct val="0"/>
        </a:spcBef>
        <a:spcAft>
          <a:spcPct val="0"/>
        </a:spcAft>
        <a:defRPr sz="3200">
          <a:solidFill>
            <a:schemeClr val="tx1"/>
          </a:solidFill>
          <a:latin typeface="Calibri" charset="0"/>
          <a:ea typeface="MS PGothic" panose="020B0600070205080204" pitchFamily="34" charset="-128"/>
          <a:cs typeface="ＭＳ Ｐゴシック" charset="0"/>
        </a:defRPr>
      </a:lvl5pPr>
      <a:lvl6pPr marL="4572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10.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11.xml"/><Relationship Id="rId5" Type="http://schemas.openxmlformats.org/officeDocument/2006/relationships/image" Target="../media/image9.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1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13.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hemeOverride" Target="../theme/themeOverride14.xml"/><Relationship Id="rId5" Type="http://schemas.openxmlformats.org/officeDocument/2006/relationships/image" Target="../media/image10.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hemeOverride" Target="../theme/themeOverride15.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16.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hemeOverride" Target="../theme/themeOverride17.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hemeOverride" Target="../theme/themeOverride18.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19.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image" Target="../media/image3.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hemeOverride" Target="../theme/themeOverride20.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21.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hemeOverride" Target="../theme/themeOverride22.xml"/><Relationship Id="rId5" Type="http://schemas.openxmlformats.org/officeDocument/2006/relationships/image" Target="../media/image11.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hemeOverride" Target="../theme/themeOverride23.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hemeOverride" Target="../theme/themeOverride24.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hemeOverride" Target="../theme/themeOverride25.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hemeOverride" Target="../theme/themeOverride26.xml"/><Relationship Id="rId5" Type="http://schemas.openxmlformats.org/officeDocument/2006/relationships/image" Target="../media/image12.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hemeOverride" Target="../theme/themeOverride27.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hemeOverride" Target="../theme/themeOverride28.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hemeOverride" Target="../theme/themeOverride29.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3.xml"/><Relationship Id="rId5" Type="http://schemas.openxmlformats.org/officeDocument/2006/relationships/image" Target="../media/image4.pn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hemeOverride" Target="../theme/themeOverride30.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hemeOverride" Target="../theme/themeOverride31.xml"/><Relationship Id="rId6" Type="http://schemas.openxmlformats.org/officeDocument/2006/relationships/hyperlink" Target="https://youtu.be/1Evwgu369Jw?list=PLMG0jm_gg_UUZ8dMAq0a9w0HmSeDwiTXF" TargetMode="External"/><Relationship Id="rId5" Type="http://schemas.openxmlformats.org/officeDocument/2006/relationships/image" Target="../media/image13.jp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hemeOverride" Target="../theme/themeOverride32.xml"/><Relationship Id="rId5" Type="http://schemas.openxmlformats.org/officeDocument/2006/relationships/image" Target="../media/image14.pn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hemeOverride" Target="../theme/themeOverride33.xml"/><Relationship Id="rId5" Type="http://schemas.openxmlformats.org/officeDocument/2006/relationships/image" Target="../media/image15.pn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hemeOverride" Target="../theme/themeOverride34.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hemeOverride" Target="../theme/themeOverride35.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hemeOverride" Target="../theme/themeOverride36.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hemeOverride" Target="../theme/themeOverride37.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hyperlink" Target="mailto:josborn@AllianceBHC.org" TargetMode="Externa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4.xml"/><Relationship Id="rId5" Type="http://schemas.openxmlformats.org/officeDocument/2006/relationships/image" Target="../media/image5.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5.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6.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7.xml"/><Relationship Id="rId5" Type="http://schemas.openxmlformats.org/officeDocument/2006/relationships/image" Target="../media/image6.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8.xml"/><Relationship Id="rId5" Type="http://schemas.openxmlformats.org/officeDocument/2006/relationships/image" Target="../media/image7.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9.xml"/><Relationship Id="rId5" Type="http://schemas.openxmlformats.org/officeDocument/2006/relationships/image" Target="../media/image8.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685800" y="4800600"/>
            <a:ext cx="7772400" cy="914400"/>
          </a:xfrm>
          <a:prstGeom prst="rect">
            <a:avLst/>
          </a:prstGeom>
        </p:spPr>
        <p:txBody>
          <a:bodyPr vert="horz" anchor="b">
            <a:noAutofit/>
          </a:bodyPr>
          <a:lstStyle/>
          <a:p>
            <a:pPr lvl="0" algn="ctr">
              <a:spcBef>
                <a:spcPct val="0"/>
              </a:spcBef>
              <a:defRPr/>
            </a:pPr>
            <a:endParaRPr lang="en-US" sz="3000" dirty="0">
              <a:solidFill>
                <a:schemeClr val="tx1">
                  <a:lumMod val="65000"/>
                  <a:lumOff val="35000"/>
                </a:schemeClr>
              </a:solidFill>
              <a:effectLst>
                <a:outerShdw blurRad="101600" dist="25400" dir="2700000" algn="tl" rotWithShape="0">
                  <a:schemeClr val="bg2">
                    <a:lumMod val="25000"/>
                    <a:alpha val="40000"/>
                  </a:schemeClr>
                </a:outerShdw>
              </a:effectLst>
              <a:latin typeface="+mj-lt"/>
              <a:ea typeface="+mj-ea"/>
              <a:cs typeface="+mj-cs"/>
            </a:endParaRPr>
          </a:p>
        </p:txBody>
      </p:sp>
      <p:sp>
        <p:nvSpPr>
          <p:cNvPr id="10" name="TextBox 9"/>
          <p:cNvSpPr txBox="1"/>
          <p:nvPr/>
        </p:nvSpPr>
        <p:spPr>
          <a:xfrm>
            <a:off x="228600" y="3470910"/>
            <a:ext cx="8686800" cy="1938992"/>
          </a:xfrm>
          <a:prstGeom prst="rect">
            <a:avLst/>
          </a:prstGeom>
          <a:noFill/>
        </p:spPr>
        <p:txBody>
          <a:bodyPr wrap="square" rtlCol="0">
            <a:spAutoFit/>
          </a:bodyPr>
          <a:lstStyle/>
          <a:p>
            <a:pPr algn="ctr"/>
            <a:r>
              <a:rPr lang="en-US" sz="6000" dirty="0">
                <a:solidFill>
                  <a:schemeClr val="tx1">
                    <a:lumMod val="75000"/>
                    <a:lumOff val="25000"/>
                  </a:schemeClr>
                </a:solidFill>
                <a:latin typeface="Arial" panose="020B0604020202020204" pitchFamily="34" charset="0"/>
                <a:ea typeface="MS PGothic" panose="020B0600070205080204" pitchFamily="34" charset="-128"/>
                <a:cs typeface="ＭＳ Ｐゴシック" charset="0"/>
              </a:rPr>
              <a:t>Behavioral Health</a:t>
            </a:r>
          </a:p>
          <a:p>
            <a:pPr algn="ctr"/>
            <a:r>
              <a:rPr lang="en-US" sz="6000" dirty="0">
                <a:solidFill>
                  <a:schemeClr val="tx1">
                    <a:lumMod val="75000"/>
                    <a:lumOff val="25000"/>
                  </a:schemeClr>
                </a:solidFill>
                <a:latin typeface="Arial" panose="020B0604020202020204" pitchFamily="34" charset="0"/>
                <a:ea typeface="MS PGothic" panose="020B0600070205080204" pitchFamily="34" charset="-128"/>
                <a:cs typeface="ＭＳ Ｐゴシック" charset="0"/>
              </a:rPr>
              <a:t>Depression and Anxiety</a:t>
            </a:r>
            <a:endParaRPr lang="en-US" sz="4400" dirty="0">
              <a:solidFill>
                <a:schemeClr val="tx1">
                  <a:lumMod val="75000"/>
                  <a:lumOff val="25000"/>
                </a:schemeClr>
              </a:solidFill>
              <a:latin typeface="Arial" panose="020B0604020202020204" pitchFamily="34" charset="0"/>
              <a:ea typeface="MS PGothic" panose="020B0600070205080204" pitchFamily="34" charset="-128"/>
              <a:cs typeface="ＭＳ Ｐゴシック" charset="0"/>
            </a:endParaRPr>
          </a:p>
        </p:txBody>
      </p:sp>
      <p:sp>
        <p:nvSpPr>
          <p:cNvPr id="7" name="TextBox 6"/>
          <p:cNvSpPr txBox="1"/>
          <p:nvPr/>
        </p:nvSpPr>
        <p:spPr>
          <a:xfrm>
            <a:off x="304800" y="6366933"/>
            <a:ext cx="8686800" cy="338554"/>
          </a:xfrm>
          <a:prstGeom prst="rect">
            <a:avLst/>
          </a:prstGeom>
          <a:noFill/>
        </p:spPr>
        <p:txBody>
          <a:bodyPr wrap="square" rtlCol="0">
            <a:spAutoFit/>
          </a:bodyPr>
          <a:lstStyle/>
          <a:p>
            <a:pPr algn="r"/>
            <a:r>
              <a:rPr lang="en-US" sz="1600" i="1" dirty="0">
                <a:solidFill>
                  <a:schemeClr val="bg1"/>
                </a:solidFill>
                <a:latin typeface="+mj-lt"/>
              </a:rPr>
              <a:t>Serving Durham, Wake, Cumberland and Johnston Counties</a:t>
            </a:r>
          </a:p>
        </p:txBody>
      </p:sp>
    </p:spTree>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66824"/>
            <a:ext cx="6246340" cy="646331"/>
          </a:xfrm>
          <a:prstGeom prst="rect">
            <a:avLst/>
          </a:prstGeom>
          <a:noFill/>
        </p:spPr>
        <p:txBody>
          <a:bodyPr wrap="square" rtlCol="0">
            <a:spAutoFit/>
          </a:bodyPr>
          <a:lstStyle/>
          <a:p>
            <a:r>
              <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U.S. ADULTS WITH ANXIETY</a:t>
            </a:r>
            <a:endParaRPr lang="en-US"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9" name="Straight Connector 8"/>
          <p:cNvCxnSpPr/>
          <p:nvPr/>
        </p:nvCxnSpPr>
        <p:spPr>
          <a:xfrm flipV="1">
            <a:off x="889686" y="6363044"/>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1302320" y="454382"/>
            <a:ext cx="6520131" cy="73805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2400" b="1" dirty="0">
                <a:latin typeface="Open Sans" panose="020B0606030504020204" pitchFamily="34" charset="0"/>
                <a:ea typeface="Open Sans" panose="020B0606030504020204" pitchFamily="34" charset="0"/>
                <a:cs typeface="Open Sans" panose="020B0606030504020204" pitchFamily="34" charset="0"/>
              </a:rPr>
              <a:t>U.S. ADULTS WITH AN ANXIETY DISORDER</a:t>
            </a:r>
          </a:p>
          <a:p>
            <a:pPr marL="0" indent="0" algn="ctr">
              <a:spcBef>
                <a:spcPts val="0"/>
              </a:spcBef>
              <a:buNone/>
            </a:pPr>
            <a:r>
              <a:rPr lang="en-US" sz="2400" b="1" dirty="0">
                <a:latin typeface="Open Sans" panose="020B0606030504020204" pitchFamily="34" charset="0"/>
                <a:ea typeface="Open Sans" panose="020B0606030504020204" pitchFamily="34" charset="0"/>
                <a:cs typeface="Open Sans" panose="020B0606030504020204" pitchFamily="34" charset="0"/>
              </a:rPr>
              <a:t>IN ANY GIVEN YEAR</a:t>
            </a:r>
          </a:p>
        </p:txBody>
      </p:sp>
      <p:graphicFrame>
        <p:nvGraphicFramePr>
          <p:cNvPr id="10" name="Group 2"/>
          <p:cNvGraphicFramePr>
            <a:graphicFrameLocks noGrp="1"/>
          </p:cNvGraphicFramePr>
          <p:nvPr>
            <p:extLst/>
          </p:nvPr>
        </p:nvGraphicFramePr>
        <p:xfrm>
          <a:off x="1302320" y="1408675"/>
          <a:ext cx="6858000" cy="4572000"/>
        </p:xfrm>
        <a:graphic>
          <a:graphicData uri="http://schemas.openxmlformats.org/drawingml/2006/table">
            <a:tbl>
              <a:tblPr/>
              <a:tblGrid>
                <a:gridCol w="4406265">
                  <a:extLst>
                    <a:ext uri="{9D8B030D-6E8A-4147-A177-3AD203B41FA5}">
                      <a16:colId xmlns:a16="http://schemas.microsoft.com/office/drawing/2014/main" val="20000"/>
                    </a:ext>
                  </a:extLst>
                </a:gridCol>
                <a:gridCol w="2451735">
                  <a:extLst>
                    <a:ext uri="{9D8B030D-6E8A-4147-A177-3AD203B41FA5}">
                      <a16:colId xmlns:a16="http://schemas.microsoft.com/office/drawing/2014/main" val="20001"/>
                    </a:ext>
                  </a:extLst>
                </a:gridCol>
              </a:tblGrid>
              <a:tr h="489000">
                <a:tc>
                  <a:txBody>
                    <a:bodyPr/>
                    <a:lstStyle/>
                    <a:p>
                      <a:pPr marL="68263" marR="0" lvl="0" indent="0" algn="ctr"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2000" b="1" i="0" u="none" strike="noStrike" cap="none" normalizeH="0" baseline="0" dirty="0">
                          <a:ln>
                            <a:noFill/>
                          </a:ln>
                          <a:solidFill>
                            <a:schemeClr val="tx1"/>
                          </a:solidFill>
                          <a:effectLst/>
                          <a:latin typeface="Arial" charset="0"/>
                          <a:ea typeface="ヒラギノ角ゴ Pro W3" charset="-128"/>
                          <a:cs typeface="Arial" charset="0"/>
                          <a:sym typeface="Arial" charset="0"/>
                        </a:rPr>
                        <a:t>Type of Anxiety Disorder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CEF"/>
                    </a:solidFill>
                  </a:tcPr>
                </a:tc>
                <a:tc>
                  <a:txBody>
                    <a:bodyPr/>
                    <a:lstStyle/>
                    <a:p>
                      <a:pPr marL="68263" marR="0" lvl="0" indent="0" algn="ctr"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2000" b="1" i="0" u="none" strike="noStrike" cap="none" normalizeH="0" baseline="0" dirty="0">
                          <a:ln>
                            <a:noFill/>
                          </a:ln>
                          <a:solidFill>
                            <a:schemeClr val="tx1"/>
                          </a:solidFill>
                          <a:effectLst/>
                          <a:latin typeface="Arial" charset="0"/>
                          <a:ea typeface="ヒラギノ角ゴ Pro W3" charset="-128"/>
                          <a:cs typeface="Arial" charset="0"/>
                          <a:sym typeface="Arial" charset="0"/>
                        </a:rPr>
                        <a:t>% Adults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CEF"/>
                    </a:solidFill>
                  </a:tcPr>
                </a:tc>
                <a:extLst>
                  <a:ext uri="{0D108BD9-81ED-4DB2-BD59-A6C34878D82A}">
                    <a16:rowId xmlns:a16="http://schemas.microsoft.com/office/drawing/2014/main" val="10000"/>
                  </a:ext>
                </a:extLst>
              </a:tr>
              <a:tr h="507000">
                <a:tc>
                  <a:txBody>
                    <a:bodyPr/>
                    <a:lstStyle/>
                    <a:p>
                      <a:pPr marL="68263" marR="0" lvl="0" indent="0" algn="l"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2000" b="0" i="0" u="none" strike="noStrike" cap="none" normalizeH="0" baseline="0" dirty="0">
                          <a:ln>
                            <a:noFill/>
                          </a:ln>
                          <a:solidFill>
                            <a:schemeClr val="tx1"/>
                          </a:solidFill>
                          <a:effectLst/>
                          <a:latin typeface="Arial" charset="0"/>
                          <a:ea typeface="ヒラギノ角ゴ Pro W3" charset="-128"/>
                          <a:cs typeface="Arial" charset="0"/>
                          <a:sym typeface="Arial" charset="0"/>
                        </a:rPr>
                        <a:t>Specific phobia</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ctr"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2000" b="0" i="0" u="none" strike="noStrike" cap="none" normalizeH="0" baseline="0" dirty="0">
                          <a:ln>
                            <a:noFill/>
                          </a:ln>
                          <a:solidFill>
                            <a:schemeClr val="tx1"/>
                          </a:solidFill>
                          <a:effectLst/>
                          <a:latin typeface="Arial" charset="0"/>
                          <a:ea typeface="ヒラギノ角ゴ Pro W3" charset="-128"/>
                          <a:cs typeface="Arial" charset="0"/>
                          <a:sym typeface="Arial" charset="0"/>
                        </a:rPr>
                        <a:t>8.7</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500">
                <a:tc>
                  <a:txBody>
                    <a:bodyPr/>
                    <a:lstStyle/>
                    <a:p>
                      <a:pPr marL="68263" marR="0" lvl="0" indent="0" algn="l"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2000" b="0" i="0" u="none" strike="noStrike" cap="none" normalizeH="0" baseline="0" dirty="0">
                          <a:ln>
                            <a:noFill/>
                          </a:ln>
                          <a:solidFill>
                            <a:schemeClr val="tx1"/>
                          </a:solidFill>
                          <a:effectLst/>
                          <a:latin typeface="Arial" charset="0"/>
                          <a:ea typeface="ヒラギノ角ゴ Pro W3" charset="-128"/>
                          <a:cs typeface="Arial" charset="0"/>
                          <a:sym typeface="Arial" charset="0"/>
                        </a:rPr>
                        <a:t>Social Anxiety Disorder</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ctr"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2000" b="0" i="0" u="none" strike="noStrike" cap="none" normalizeH="0" baseline="0" dirty="0">
                          <a:ln>
                            <a:noFill/>
                          </a:ln>
                          <a:solidFill>
                            <a:schemeClr val="tx1"/>
                          </a:solidFill>
                          <a:effectLst/>
                          <a:latin typeface="Arial" charset="0"/>
                          <a:ea typeface="ヒラギノ角ゴ Pro W3" charset="-128"/>
                          <a:cs typeface="Arial" charset="0"/>
                          <a:sym typeface="Arial" charset="0"/>
                        </a:rPr>
                        <a:t>6.8</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000">
                <a:tc>
                  <a:txBody>
                    <a:bodyPr/>
                    <a:lstStyle/>
                    <a:p>
                      <a:pPr marL="68263" marR="0" lvl="0" indent="0" algn="l"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2000" b="0" i="0" u="none" strike="noStrike" cap="none" normalizeH="0" baseline="0" dirty="0">
                          <a:ln>
                            <a:noFill/>
                          </a:ln>
                          <a:solidFill>
                            <a:schemeClr val="tx1"/>
                          </a:solidFill>
                          <a:effectLst/>
                          <a:latin typeface="Arial" charset="0"/>
                          <a:ea typeface="ヒラギノ角ゴ Pro W3" charset="-128"/>
                          <a:cs typeface="Arial" charset="0"/>
                          <a:sym typeface="Arial" charset="0"/>
                        </a:rPr>
                        <a:t>Post–traumatic stress disorder</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ctr"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2000" b="0" i="0" u="none" strike="noStrike" cap="none" normalizeH="0" baseline="0" dirty="0">
                          <a:ln>
                            <a:noFill/>
                          </a:ln>
                          <a:solidFill>
                            <a:schemeClr val="tx1"/>
                          </a:solidFill>
                          <a:effectLst/>
                          <a:latin typeface="Arial" charset="0"/>
                          <a:ea typeface="ヒラギノ角ゴ Pro W3" charset="-128"/>
                          <a:cs typeface="Arial" charset="0"/>
                          <a:sym typeface="Arial" charset="0"/>
                        </a:rPr>
                        <a:t>3.5</a:t>
                      </a:r>
                      <a:endParaRPr kumimoji="0" lang="en-US" sz="2000" b="0" i="0" u="none" strike="noStrike" cap="none" normalizeH="0" baseline="0" dirty="0">
                        <a:ln>
                          <a:noFill/>
                        </a:ln>
                        <a:solidFill>
                          <a:schemeClr val="bg1"/>
                        </a:solidFill>
                        <a:effectLst/>
                        <a:latin typeface="Arial" charset="0"/>
                        <a:ea typeface="ヒラギノ角ゴ Pro W3" charset="-128"/>
                        <a:cs typeface="Arial"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7500">
                <a:tc>
                  <a:txBody>
                    <a:bodyPr/>
                    <a:lstStyle/>
                    <a:p>
                      <a:pPr marL="68263" marR="0" lvl="0" indent="0" algn="l"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2000" b="0" i="0" u="none" strike="noStrike" cap="none" normalizeH="0" baseline="0" dirty="0">
                          <a:ln>
                            <a:noFill/>
                          </a:ln>
                          <a:solidFill>
                            <a:schemeClr val="tx1"/>
                          </a:solidFill>
                          <a:effectLst/>
                          <a:latin typeface="Arial" charset="0"/>
                          <a:ea typeface="ヒラギノ角ゴ Pro W3" charset="-128"/>
                          <a:cs typeface="Arial" charset="0"/>
                          <a:sym typeface="Arial" charset="0"/>
                        </a:rPr>
                        <a:t>Generalized anxiety disorder</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ctr"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2000" b="0" i="0" u="none" strike="noStrike" cap="none" normalizeH="0" baseline="0" dirty="0">
                          <a:ln>
                            <a:noFill/>
                          </a:ln>
                          <a:solidFill>
                            <a:schemeClr val="tx1"/>
                          </a:solidFill>
                          <a:effectLst/>
                          <a:latin typeface="Arial" charset="0"/>
                          <a:ea typeface="ヒラギノ角ゴ Pro W3" charset="-128"/>
                          <a:cs typeface="Arial" charset="0"/>
                          <a:sym typeface="Arial" charset="0"/>
                        </a:rPr>
                        <a:t>3.1</a:t>
                      </a:r>
                      <a:endParaRPr kumimoji="0" lang="en-US" sz="2000" b="0" i="0" u="none" strike="noStrike" cap="none" normalizeH="0" baseline="0" dirty="0">
                        <a:ln>
                          <a:noFill/>
                        </a:ln>
                        <a:solidFill>
                          <a:schemeClr val="bg1"/>
                        </a:solidFill>
                        <a:effectLst/>
                        <a:latin typeface="Arial" charset="0"/>
                        <a:ea typeface="ヒラギノ角ゴ Pro W3" charset="-128"/>
                        <a:cs typeface="Arial"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000">
                <a:tc>
                  <a:txBody>
                    <a:bodyPr/>
                    <a:lstStyle/>
                    <a:p>
                      <a:pPr marL="68263" marR="0" lvl="0" indent="0" algn="l"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2000" b="0" i="0" u="none" strike="noStrike" cap="none" normalizeH="0" baseline="0" dirty="0">
                          <a:ln>
                            <a:noFill/>
                          </a:ln>
                          <a:solidFill>
                            <a:schemeClr val="tx1"/>
                          </a:solidFill>
                          <a:effectLst/>
                          <a:latin typeface="Arial" charset="0"/>
                          <a:ea typeface="ヒラギノ角ゴ Pro W3" charset="-128"/>
                          <a:cs typeface="Arial" charset="0"/>
                          <a:sym typeface="Arial" charset="0"/>
                        </a:rPr>
                        <a:t>Panic disorder</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ctr"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2000" b="0" i="0" u="none" strike="noStrike" cap="none" normalizeH="0" baseline="0" dirty="0">
                          <a:ln>
                            <a:noFill/>
                          </a:ln>
                          <a:solidFill>
                            <a:schemeClr val="tx1"/>
                          </a:solidFill>
                          <a:effectLst/>
                          <a:latin typeface="Arial" charset="0"/>
                          <a:ea typeface="ヒラギノ角ゴ Pro W3" charset="-128"/>
                          <a:cs typeface="Arial" charset="0"/>
                          <a:sym typeface="Arial" charset="0"/>
                        </a:rPr>
                        <a:t>2.7</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1500">
                <a:tc>
                  <a:txBody>
                    <a:bodyPr/>
                    <a:lstStyle/>
                    <a:p>
                      <a:pPr marL="68263" marR="0" lvl="0" indent="0" algn="l"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2000" b="0" i="0" u="none" strike="noStrike" cap="none" normalizeH="0" baseline="0" dirty="0">
                          <a:ln>
                            <a:noFill/>
                          </a:ln>
                          <a:solidFill>
                            <a:schemeClr val="tx1"/>
                          </a:solidFill>
                          <a:effectLst/>
                          <a:latin typeface="Arial" charset="0"/>
                          <a:ea typeface="ヒラギノ角ゴ Pro W3" charset="-128"/>
                          <a:cs typeface="Arial" charset="0"/>
                          <a:sym typeface="Arial" charset="0"/>
                        </a:rPr>
                        <a:t>Obsessive–compulsive disorder</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ctr"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2000" b="0" i="0" u="none" strike="noStrike" cap="none" normalizeH="0" baseline="0" dirty="0">
                          <a:ln>
                            <a:noFill/>
                          </a:ln>
                          <a:solidFill>
                            <a:schemeClr val="tx1"/>
                          </a:solidFill>
                          <a:effectLst/>
                          <a:latin typeface="Arial" charset="0"/>
                          <a:ea typeface="ヒラギノ角ゴ Pro W3" charset="-128"/>
                          <a:cs typeface="Arial" charset="0"/>
                          <a:sym typeface="Arial" charset="0"/>
                        </a:rPr>
                        <a:t>1.0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9000">
                <a:tc>
                  <a:txBody>
                    <a:bodyPr/>
                    <a:lstStyle/>
                    <a:p>
                      <a:pPr marL="68263" marR="0" lvl="0" indent="0" algn="l"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2000" b="0" i="0" u="none" strike="noStrike" cap="none" normalizeH="0" baseline="0" dirty="0">
                          <a:ln>
                            <a:noFill/>
                          </a:ln>
                          <a:solidFill>
                            <a:schemeClr val="tx1"/>
                          </a:solidFill>
                          <a:effectLst/>
                          <a:latin typeface="Arial" charset="0"/>
                          <a:ea typeface="ヒラギノ角ゴ Pro W3" charset="-128"/>
                          <a:cs typeface="Arial" charset="0"/>
                          <a:sym typeface="Arial" charset="0"/>
                        </a:rPr>
                        <a:t>Agoraphobia (without panic)</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ctr"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2000" b="0" i="0" u="none" strike="noStrike" cap="none" normalizeH="0" baseline="0" dirty="0">
                          <a:ln>
                            <a:noFill/>
                          </a:ln>
                          <a:solidFill>
                            <a:schemeClr val="tx1"/>
                          </a:solidFill>
                          <a:effectLst/>
                          <a:latin typeface="Arial" charset="0"/>
                          <a:ea typeface="ヒラギノ角ゴ Pro W3" charset="-128"/>
                          <a:cs typeface="Arial" charset="0"/>
                          <a:sym typeface="Arial" charset="0"/>
                        </a:rPr>
                        <a:t>0.9</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2500">
                <a:tc>
                  <a:txBody>
                    <a:bodyPr/>
                    <a:lstStyle/>
                    <a:p>
                      <a:pPr marL="68263" marR="0" lvl="0" indent="0" algn="l"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2000" b="1" i="0" u="none" strike="noStrike" cap="none" normalizeH="0" baseline="0" dirty="0">
                          <a:ln>
                            <a:noFill/>
                          </a:ln>
                          <a:solidFill>
                            <a:schemeClr val="tx1"/>
                          </a:solidFill>
                          <a:effectLst/>
                          <a:latin typeface="Arial" charset="0"/>
                          <a:ea typeface="ヒラギノ角ゴ Pro W3" charset="-128"/>
                          <a:cs typeface="Arial" charset="0"/>
                          <a:sym typeface="Arial" charset="0"/>
                        </a:rPr>
                        <a:t>Any anxiety disorder</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ctr" defTabSz="914400" rtl="0" eaLnBrk="1" fontAlgn="base" latinLnBrk="0" hangingPunct="1">
                        <a:lnSpc>
                          <a:spcPct val="100000"/>
                        </a:lnSpc>
                        <a:spcBef>
                          <a:spcPct val="0"/>
                        </a:spcBef>
                        <a:spcAft>
                          <a:spcPct val="0"/>
                        </a:spcAft>
                        <a:buClr>
                          <a:srgbClr val="5C9DD0"/>
                        </a:buClr>
                        <a:buSzPct val="85000"/>
                        <a:buFont typeface="Wingdings 2" charset="2"/>
                        <a:buNone/>
                        <a:tabLst/>
                      </a:pPr>
                      <a:r>
                        <a:rPr kumimoji="0" lang="en-US" sz="2000" b="1" i="0" u="none" strike="noStrike" cap="none" normalizeH="0" baseline="0" dirty="0">
                          <a:ln>
                            <a:noFill/>
                          </a:ln>
                          <a:solidFill>
                            <a:schemeClr val="tx1"/>
                          </a:solidFill>
                          <a:effectLst/>
                          <a:latin typeface="Arial" charset="0"/>
                          <a:ea typeface="ヒラギノ角ゴ Pro W3" charset="-128"/>
                          <a:cs typeface="Arial" charset="0"/>
                          <a:sym typeface="Arial" charset="0"/>
                        </a:rPr>
                        <a:t>18.1</a:t>
                      </a:r>
                      <a:endParaRPr kumimoji="0" lang="en-US" sz="2000" b="1" i="0" u="none" strike="noStrike" cap="none" normalizeH="0" baseline="0" dirty="0">
                        <a:ln>
                          <a:noFill/>
                        </a:ln>
                        <a:solidFill>
                          <a:schemeClr val="bg1"/>
                        </a:solidFill>
                        <a:effectLst/>
                        <a:latin typeface="Arial" charset="0"/>
                        <a:ea typeface="ヒラギノ角ゴ Pro W3" charset="-128"/>
                        <a:cs typeface="Arial"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64739111"/>
      </p:ext>
    </p:extLst>
  </p:cSld>
  <p:clrMapOvr>
    <a:overrideClrMapping bg1="lt1" tx1="dk1" bg2="lt2" tx2="dk2" accent1="accent1" accent2="accent2" accent3="accent3" accent4="accent4" accent5="accent5" accent6="accent6" hlink="hlink" folHlink="folHlink"/>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2" name="Picture 2"/>
          <p:cNvPicPr>
            <a:picLocks noChangeArrowheads="1"/>
          </p:cNvPicPr>
          <p:nvPr/>
        </p:nvPicPr>
        <p:blipFill>
          <a:blip r:embed="rId5" cstate="print"/>
          <a:srcRect/>
          <a:stretch>
            <a:fillRect/>
          </a:stretch>
        </p:blipFill>
        <p:spPr bwMode="auto">
          <a:xfrm>
            <a:off x="1723879" y="101702"/>
            <a:ext cx="5992153" cy="6153461"/>
          </a:xfrm>
          <a:prstGeom prst="rect">
            <a:avLst/>
          </a:prstGeom>
          <a:noFill/>
          <a:ln w="9525">
            <a:noFill/>
            <a:miter lim="800000"/>
            <a:headEnd/>
            <a:tailEnd/>
          </a:ln>
        </p:spPr>
      </p:pic>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2"/>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ANXIETY</a:t>
            </a: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9" name="Straight Connector 8"/>
          <p:cNvCxnSpPr/>
          <p:nvPr/>
        </p:nvCxnSpPr>
        <p:spPr>
          <a:xfrm flipV="1">
            <a:off x="889686" y="6356865"/>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90164" y="6013627"/>
            <a:ext cx="8053835" cy="584775"/>
          </a:xfrm>
          <a:prstGeom prst="rect">
            <a:avLst/>
          </a:prstGeom>
          <a:noFill/>
        </p:spPr>
        <p:txBody>
          <a:bodyPr wrap="square" rtlCol="0">
            <a:spAutoFit/>
          </a:bodyPr>
          <a:lstStyle/>
          <a:p>
            <a:r>
              <a:rPr lang="en-US" sz="1400" i="1" dirty="0"/>
              <a:t>Shaky Man is taken from the book by Bev Aisbett (1993) “Living with IT: A Survivor’s Guide to Panic Attacks”</a:t>
            </a:r>
          </a:p>
          <a:p>
            <a:endParaRPr lang="en-US" dirty="0"/>
          </a:p>
        </p:txBody>
      </p:sp>
    </p:spTree>
    <p:extLst>
      <p:ext uri="{BB962C8B-B14F-4D97-AF65-F5344CB8AC3E}">
        <p14:creationId xmlns:p14="http://schemas.microsoft.com/office/powerpoint/2010/main" val="1460930542"/>
      </p:ext>
    </p:extLst>
  </p:cSld>
  <p:clrMapOvr>
    <a:overrideClrMapping bg1="lt1" tx1="dk1" bg2="lt2" tx2="dk2" accent1="accent1" accent2="accent2" accent3="accent3" accent4="accent4" accent5="accent5" accent6="accent6" hlink="hlink" folHlink="folHlink"/>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flipV="1">
            <a:off x="889686" y="6353073"/>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0" name="Rectangle 2"/>
          <p:cNvSpPr txBox="1">
            <a:spLocks noChangeArrowheads="1"/>
          </p:cNvSpPr>
          <p:nvPr/>
        </p:nvSpPr>
        <p:spPr>
          <a:xfrm>
            <a:off x="846554" y="70449"/>
            <a:ext cx="7127862" cy="5261820"/>
          </a:xfrm>
          <a:prstGeom prst="rect">
            <a:avLst/>
          </a:prstGeom>
        </p:spPr>
        <p:txBody>
          <a:bodyPr vert="horz" lIns="91440" tIns="45720" rIns="13208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defTabSz="457200" fontAlgn="base">
              <a:spcBef>
                <a:spcPct val="0"/>
              </a:spcBef>
              <a:spcAft>
                <a:spcPct val="0"/>
              </a:spcAft>
              <a:buFont typeface="Wingdings 2" pitchFamily="18" charset="2"/>
              <a:buNone/>
            </a:pPr>
            <a:r>
              <a:rPr lang="en-US" sz="4000" b="1" dirty="0">
                <a:solidFill>
                  <a:schemeClr val="accent3">
                    <a:shade val="75000"/>
                  </a:schemeClr>
                </a:solidFill>
                <a:latin typeface="Open Sans" panose="020B0606030504020204" pitchFamily="34" charset="0"/>
                <a:ea typeface="Open Sans" panose="020B0606030504020204" pitchFamily="34" charset="0"/>
                <a:cs typeface="Open Sans" panose="020B0606030504020204" pitchFamily="34" charset="0"/>
              </a:rPr>
              <a:t>Anxiety: Signs and Symptoms</a:t>
            </a:r>
          </a:p>
          <a:p>
            <a:pPr>
              <a:buFont typeface="Wingdings 2" pitchFamily="18" charset="2"/>
              <a:buNone/>
            </a:pPr>
            <a:r>
              <a:rPr lang="en-US" u="sng" dirty="0">
                <a:solidFill>
                  <a:srgbClr val="6A3091"/>
                </a:solidFill>
                <a:latin typeface="Open Sans" panose="020B0606030504020204"/>
                <a:ea typeface="Open Sans" panose="020B0606030504020204" pitchFamily="34" charset="0"/>
                <a:cs typeface="Open Sans" panose="020B0606030504020204" pitchFamily="34" charset="0"/>
              </a:rPr>
              <a:t>Physical</a:t>
            </a:r>
          </a:p>
          <a:p>
            <a:pPr>
              <a:buClr>
                <a:srgbClr val="6A3091"/>
              </a:buClr>
            </a:pPr>
            <a:r>
              <a:rPr lang="en-US" b="1" dirty="0">
                <a:latin typeface="Open Sans" panose="020B0606030504020204"/>
                <a:ea typeface="Open Sans Light" panose="020B0306030504020204" pitchFamily="34" charset="0"/>
                <a:cs typeface="Open Sans Light" panose="020B0306030504020204" pitchFamily="34" charset="0"/>
              </a:rPr>
              <a:t>Cardiovascular:</a:t>
            </a:r>
            <a:r>
              <a:rPr lang="en-US" dirty="0">
                <a:latin typeface="Open Sans" panose="020B0606030504020204"/>
                <a:ea typeface="Open Sans Light" panose="020B0306030504020204" pitchFamily="34" charset="0"/>
                <a:cs typeface="Open Sans Light" panose="020B0306030504020204" pitchFamily="34" charset="0"/>
              </a:rPr>
              <a:t> pounding heart, chest pain, rapid heartbeat, blushing</a:t>
            </a:r>
          </a:p>
          <a:p>
            <a:pPr>
              <a:buClr>
                <a:srgbClr val="6A3091"/>
              </a:buClr>
            </a:pPr>
            <a:r>
              <a:rPr lang="en-US" b="1" dirty="0">
                <a:latin typeface="Open Sans" panose="020B0606030504020204"/>
                <a:ea typeface="Open Sans Light" panose="020B0306030504020204" pitchFamily="34" charset="0"/>
                <a:cs typeface="Open Sans Light" panose="020B0306030504020204" pitchFamily="34" charset="0"/>
              </a:rPr>
              <a:t>Respiratory: </a:t>
            </a:r>
            <a:r>
              <a:rPr lang="en-US" dirty="0">
                <a:latin typeface="Open Sans" panose="020B0606030504020204"/>
                <a:ea typeface="Open Sans Light" panose="020B0306030504020204" pitchFamily="34" charset="0"/>
                <a:cs typeface="Open Sans Light" panose="020B0306030504020204" pitchFamily="34" charset="0"/>
              </a:rPr>
              <a:t>fast breathing, shortness of breath</a:t>
            </a:r>
          </a:p>
          <a:p>
            <a:pPr>
              <a:buClr>
                <a:srgbClr val="6A3091"/>
              </a:buClr>
            </a:pPr>
            <a:r>
              <a:rPr lang="en-US" b="1" dirty="0">
                <a:latin typeface="Open Sans" panose="020B0606030504020204"/>
                <a:ea typeface="Open Sans Light" panose="020B0306030504020204" pitchFamily="34" charset="0"/>
                <a:cs typeface="Open Sans Light" panose="020B0306030504020204" pitchFamily="34" charset="0"/>
              </a:rPr>
              <a:t>Neurological: </a:t>
            </a:r>
            <a:r>
              <a:rPr lang="en-US" dirty="0">
                <a:latin typeface="Open Sans" panose="020B0606030504020204"/>
                <a:ea typeface="Open Sans Light" panose="020B0306030504020204" pitchFamily="34" charset="0"/>
                <a:cs typeface="Open Sans Light" panose="020B0306030504020204" pitchFamily="34" charset="0"/>
              </a:rPr>
              <a:t>dizziness, headache, sweating, tingling, numbness </a:t>
            </a:r>
          </a:p>
          <a:p>
            <a:pPr>
              <a:buClr>
                <a:srgbClr val="6A3091"/>
              </a:buClr>
            </a:pPr>
            <a:r>
              <a:rPr lang="en-US" b="1" dirty="0">
                <a:latin typeface="Open Sans" panose="020B0606030504020204"/>
                <a:ea typeface="Open Sans Light" panose="020B0306030504020204" pitchFamily="34" charset="0"/>
                <a:cs typeface="Open Sans Light" panose="020B0306030504020204" pitchFamily="34" charset="0"/>
              </a:rPr>
              <a:t>Gastrointestinal: </a:t>
            </a:r>
            <a:r>
              <a:rPr lang="en-US" dirty="0">
                <a:latin typeface="Open Sans" panose="020B0606030504020204"/>
                <a:ea typeface="Open Sans Light" panose="020B0306030504020204" pitchFamily="34" charset="0"/>
                <a:cs typeface="Open Sans Light" panose="020B0306030504020204" pitchFamily="34" charset="0"/>
              </a:rPr>
              <a:t>choking, dry mouth, stomach pains, nausea, vomiting, diarrhea</a:t>
            </a:r>
          </a:p>
          <a:p>
            <a:pPr>
              <a:buClr>
                <a:srgbClr val="6A3091"/>
              </a:buClr>
            </a:pPr>
            <a:r>
              <a:rPr lang="en-US" b="1" dirty="0">
                <a:latin typeface="Open Sans" panose="020B0606030504020204"/>
                <a:ea typeface="Open Sans Light" panose="020B0306030504020204" pitchFamily="34" charset="0"/>
                <a:cs typeface="Open Sans Light" panose="020B0306030504020204" pitchFamily="34" charset="0"/>
              </a:rPr>
              <a:t>Musculoskeletal: </a:t>
            </a:r>
            <a:r>
              <a:rPr lang="en-US" dirty="0">
                <a:latin typeface="Open Sans" panose="020B0606030504020204"/>
                <a:ea typeface="Open Sans Light" panose="020B0306030504020204" pitchFamily="34" charset="0"/>
                <a:cs typeface="Open Sans Light" panose="020B0306030504020204" pitchFamily="34" charset="0"/>
              </a:rPr>
              <a:t>muscle aches and pains (especially neck, shoulders and back), restlessness, tremors and shaking, inability to relax</a:t>
            </a:r>
          </a:p>
        </p:txBody>
      </p:sp>
    </p:spTree>
    <p:extLst>
      <p:ext uri="{BB962C8B-B14F-4D97-AF65-F5344CB8AC3E}">
        <p14:creationId xmlns:p14="http://schemas.microsoft.com/office/powerpoint/2010/main" val="248761803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wipe(down)">
                                      <p:cBhvr>
                                        <p:cTn id="11" dur="500"/>
                                        <p:tgtEl>
                                          <p:spTgt spid="10">
                                            <p:txEl>
                                              <p:pRg st="2" end="2"/>
                                            </p:tx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0">
                                            <p:txEl>
                                              <p:pRg st="3" end="3"/>
                                            </p:txEl>
                                          </p:spTgt>
                                        </p:tgtEl>
                                        <p:attrNameLst>
                                          <p:attrName>style.visibility</p:attrName>
                                        </p:attrNameLst>
                                      </p:cBhvr>
                                      <p:to>
                                        <p:strVal val="visible"/>
                                      </p:to>
                                    </p:set>
                                    <p:animEffect transition="in" filter="wipe(down)">
                                      <p:cBhvr>
                                        <p:cTn id="14" dur="500"/>
                                        <p:tgtEl>
                                          <p:spTgt spid="10">
                                            <p:txEl>
                                              <p:pRg st="3" end="3"/>
                                            </p:tx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wipe(down)">
                                      <p:cBhvr>
                                        <p:cTn id="17" dur="500"/>
                                        <p:tgtEl>
                                          <p:spTgt spid="10">
                                            <p:txEl>
                                              <p:pRg st="4" end="4"/>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xEl>
                                              <p:pRg st="5" end="5"/>
                                            </p:txEl>
                                          </p:spTgt>
                                        </p:tgtEl>
                                        <p:attrNameLst>
                                          <p:attrName>style.visibility</p:attrName>
                                        </p:attrNameLst>
                                      </p:cBhvr>
                                      <p:to>
                                        <p:strVal val="visible"/>
                                      </p:to>
                                    </p:set>
                                    <p:animEffect transition="in" filter="wipe(down)">
                                      <p:cBhvr>
                                        <p:cTn id="20" dur="500"/>
                                        <p:tgtEl>
                                          <p:spTgt spid="10">
                                            <p:txEl>
                                              <p:pRg st="5" end="5"/>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wipe(down)">
                                      <p:cBhvr>
                                        <p:cTn id="2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flipV="1">
            <a:off x="884063" y="6347430"/>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911772" y="0"/>
            <a:ext cx="7162800" cy="4992944"/>
          </a:xfrm>
          <a:prstGeom prst="rect">
            <a:avLst/>
          </a:prstGeom>
        </p:spPr>
        <p:txBody>
          <a:bodyPr vert="horz" lIns="91440" tIns="45720" rIns="13208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buFont typeface="Arial" panose="020B0604020202020204" pitchFamily="34" charset="0"/>
              <a:buNone/>
            </a:pPr>
            <a:r>
              <a:rPr lang="en-US" sz="4000" b="1" dirty="0">
                <a:solidFill>
                  <a:schemeClr val="accent3">
                    <a:shade val="75000"/>
                  </a:schemeClr>
                </a:solidFill>
                <a:latin typeface="Open Sans" panose="020B0606030504020204" pitchFamily="34" charset="0"/>
                <a:ea typeface="Open Sans" panose="020B0606030504020204" pitchFamily="34" charset="0"/>
                <a:cs typeface="Open Sans" panose="020B0606030504020204" pitchFamily="34" charset="0"/>
              </a:rPr>
              <a:t>Anxiety: Signs and Symptoms</a:t>
            </a:r>
          </a:p>
          <a:p>
            <a:pPr>
              <a:spcBef>
                <a:spcPct val="0"/>
              </a:spcBef>
              <a:buFont typeface="Arial" panose="020B0604020202020204" pitchFamily="34" charset="0"/>
              <a:buNone/>
            </a:pPr>
            <a:endParaRPr lang="en-US" u="sng" dirty="0">
              <a:solidFill>
                <a:srgbClr val="33271D"/>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buFont typeface="Arial" panose="020B0604020202020204" pitchFamily="34" charset="0"/>
              <a:buNone/>
            </a:pPr>
            <a:r>
              <a:rPr lang="en-US" u="sng" dirty="0">
                <a:solidFill>
                  <a:srgbClr val="6A3091"/>
                </a:solidFill>
                <a:latin typeface="Open Sans" panose="020B0606030504020204"/>
                <a:ea typeface="Open Sans" panose="020B0606030504020204" pitchFamily="34" charset="0"/>
                <a:cs typeface="Open Sans" panose="020B0606030504020204" pitchFamily="34" charset="0"/>
              </a:rPr>
              <a:t>Behavioral</a:t>
            </a:r>
          </a:p>
          <a:p>
            <a:pPr>
              <a:lnSpc>
                <a:spcPct val="110000"/>
              </a:lnSpc>
            </a:pPr>
            <a:r>
              <a:rPr lang="en-US" dirty="0">
                <a:latin typeface="Open Sans" panose="020B0606030504020204"/>
                <a:ea typeface="Open Sans Light" panose="020B0306030504020204" pitchFamily="34" charset="0"/>
                <a:cs typeface="Open Sans Light" panose="020B0306030504020204" pitchFamily="34" charset="0"/>
              </a:rPr>
              <a:t>Avoidance of situations, obsessive or compulsive behavior, distress in social situations, phobic behavior</a:t>
            </a:r>
          </a:p>
          <a:p>
            <a:pPr>
              <a:buFont typeface="Wingdings 2" pitchFamily="18" charset="2"/>
              <a:buNone/>
            </a:pPr>
            <a:r>
              <a:rPr lang="en-US" u="sng" dirty="0">
                <a:solidFill>
                  <a:srgbClr val="6A3091"/>
                </a:solidFill>
                <a:latin typeface="Open Sans" panose="020B0606030504020204"/>
                <a:ea typeface="Open Sans" panose="020B0606030504020204" pitchFamily="34" charset="0"/>
                <a:cs typeface="Open Sans" panose="020B0606030504020204" pitchFamily="34" charset="0"/>
              </a:rPr>
              <a:t>Psychological</a:t>
            </a:r>
          </a:p>
          <a:p>
            <a:pPr>
              <a:lnSpc>
                <a:spcPct val="110000"/>
              </a:lnSpc>
            </a:pPr>
            <a:r>
              <a:rPr lang="en-US" dirty="0">
                <a:latin typeface="Open Sans" panose="020B0606030504020204"/>
                <a:ea typeface="Open Sans Light" panose="020B0306030504020204" pitchFamily="34" charset="0"/>
                <a:cs typeface="Open Sans Light" panose="020B0306030504020204" pitchFamily="34" charset="0"/>
              </a:rPr>
              <a:t>Unrealistic or excessive fear and worry (about past and future events), mind racing or going blank, decreased concentration and memory, indecisiveness, irritability, impatience, anger, confusion, restlessness or feeling “on edge” or nervous, fatigue, sleep disturbance, vivid dreams</a:t>
            </a:r>
          </a:p>
          <a:p>
            <a:pPr>
              <a:buFont typeface="Wingdings 2" pitchFamily="18" charset="2"/>
              <a:buNone/>
            </a:pPr>
            <a:endParaRPr lang="en-US" dirty="0">
              <a:cs typeface="ヒラギノ角ゴ Pro W3"/>
            </a:endParaRPr>
          </a:p>
        </p:txBody>
      </p:sp>
    </p:spTree>
    <p:extLst>
      <p:ext uri="{BB962C8B-B14F-4D97-AF65-F5344CB8AC3E}">
        <p14:creationId xmlns:p14="http://schemas.microsoft.com/office/powerpoint/2010/main" val="27510153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animEffect transition="in" filter="wipe(down)">
                                      <p:cBhvr>
                                        <p:cTn id="11" dur="500"/>
                                        <p:tgtEl>
                                          <p:spTgt spid="11">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xEl>
                                              <p:pRg st="5" end="5"/>
                                            </p:txEl>
                                          </p:spTgt>
                                        </p:tgtEl>
                                        <p:attrNameLst>
                                          <p:attrName>style.visibility</p:attrName>
                                        </p:attrNameLst>
                                      </p:cBhvr>
                                      <p:to>
                                        <p:strVal val="visible"/>
                                      </p:to>
                                    </p:set>
                                    <p:animEffect transition="in" filter="wipe(down)">
                                      <p:cBhvr>
                                        <p:cTn id="20"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1"/>
          <p:cNvSpPr>
            <a:spLocks noGrp="1" noChangeArrowheads="1"/>
          </p:cNvSpPr>
          <p:nvPr>
            <p:ph type="title"/>
          </p:nvPr>
        </p:nvSpPr>
        <p:spPr>
          <a:xfrm>
            <a:off x="889686" y="0"/>
            <a:ext cx="7222658" cy="1420813"/>
          </a:xfrm>
        </p:spPr>
        <p:txBody>
          <a:bodyPr rIns="132080">
            <a:normAutofit/>
          </a:bodyPr>
          <a:lstStyle/>
          <a:p>
            <a:pPr indent="0" algn="ctr" eaLnBrk="1" hangingPunct="1"/>
            <a:r>
              <a:rPr lang="en-US" sz="4000" b="1" dirty="0">
                <a:latin typeface="Open Sans" panose="020B0606030504020204" pitchFamily="34" charset="0"/>
                <a:ea typeface="Open Sans" panose="020B0606030504020204" pitchFamily="34" charset="0"/>
                <a:cs typeface="Open Sans" panose="020B0606030504020204" pitchFamily="34" charset="0"/>
              </a:rPr>
              <a:t>Video: </a:t>
            </a:r>
            <a:br>
              <a:rPr lang="en-US" sz="4000" b="1" dirty="0">
                <a:latin typeface="Open Sans" panose="020B0606030504020204" pitchFamily="34" charset="0"/>
                <a:ea typeface="Open Sans" panose="020B0606030504020204" pitchFamily="34" charset="0"/>
                <a:cs typeface="Open Sans" panose="020B0606030504020204" pitchFamily="34" charset="0"/>
              </a:rPr>
            </a:br>
            <a:r>
              <a:rPr lang="en-US" sz="4000" b="1" dirty="0">
                <a:latin typeface="Open Sans" panose="020B0606030504020204" pitchFamily="34" charset="0"/>
                <a:ea typeface="Open Sans" panose="020B0606030504020204" pitchFamily="34" charset="0"/>
                <a:cs typeface="Open Sans" panose="020B0606030504020204" pitchFamily="34" charset="0"/>
              </a:rPr>
              <a:t>National Anxiety Screening Project</a:t>
            </a:r>
          </a:p>
        </p:txBody>
      </p:sp>
      <p:cxnSp>
        <p:nvCxnSpPr>
          <p:cNvPr id="9" name="Straight Connector 8"/>
          <p:cNvCxnSpPr/>
          <p:nvPr/>
        </p:nvCxnSpPr>
        <p:spPr>
          <a:xfrm flipV="1">
            <a:off x="889686" y="6331341"/>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stretch>
            <a:fillRect/>
          </a:stretch>
        </p:blipFill>
        <p:spPr>
          <a:xfrm>
            <a:off x="0" y="1420812"/>
            <a:ext cx="9144000" cy="4939377"/>
          </a:xfrm>
          <a:prstGeom prst="rect">
            <a:avLst/>
          </a:prstGeom>
        </p:spPr>
      </p:pic>
    </p:spTree>
    <p:extLst>
      <p:ext uri="{BB962C8B-B14F-4D97-AF65-F5344CB8AC3E}">
        <p14:creationId xmlns:p14="http://schemas.microsoft.com/office/powerpoint/2010/main" val="434161470"/>
      </p:ext>
    </p:extLst>
  </p:cSld>
  <p:clrMapOvr>
    <a:overrideClrMapping bg1="lt1" tx1="dk1" bg2="lt2" tx2="dk2" accent1="accent1" accent2="accent2" accent3="accent3" accent4="accent4" accent5="accent5" accent6="accent6" hlink="hlink" folHlink="folHlink"/>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1"/>
          <p:cNvSpPr>
            <a:spLocks noGrp="1" noChangeArrowheads="1"/>
          </p:cNvSpPr>
          <p:nvPr>
            <p:ph type="title"/>
          </p:nvPr>
        </p:nvSpPr>
        <p:spPr>
          <a:xfrm>
            <a:off x="889686" y="272732"/>
            <a:ext cx="7222658" cy="1420813"/>
          </a:xfrm>
        </p:spPr>
        <p:txBody>
          <a:bodyPr rIns="132080">
            <a:normAutofit/>
          </a:bodyPr>
          <a:lstStyle/>
          <a:p>
            <a:pPr indent="0" algn="ctr" eaLnBrk="1" hangingPunct="1"/>
            <a:r>
              <a:rPr lang="en-US" sz="4000" b="1" dirty="0">
                <a:latin typeface="Open Sans" panose="020B0606030504020204" pitchFamily="34" charset="0"/>
                <a:ea typeface="Open Sans" panose="020B0606030504020204" pitchFamily="34" charset="0"/>
                <a:cs typeface="Open Sans" panose="020B0606030504020204" pitchFamily="34" charset="0"/>
              </a:rPr>
              <a:t>Risk Factors </a:t>
            </a:r>
            <a:br>
              <a:rPr lang="en-US" sz="4000" b="1" dirty="0">
                <a:latin typeface="Open Sans" panose="020B0606030504020204" pitchFamily="34" charset="0"/>
                <a:ea typeface="Open Sans" panose="020B0606030504020204" pitchFamily="34" charset="0"/>
                <a:cs typeface="Open Sans" panose="020B0606030504020204" pitchFamily="34" charset="0"/>
              </a:rPr>
            </a:br>
            <a:r>
              <a:rPr lang="en-US" sz="4000" b="1" dirty="0">
                <a:latin typeface="Open Sans" panose="020B0606030504020204" pitchFamily="34" charset="0"/>
                <a:ea typeface="Open Sans" panose="020B0606030504020204" pitchFamily="34" charset="0"/>
                <a:cs typeface="Open Sans" panose="020B0606030504020204" pitchFamily="34" charset="0"/>
              </a:rPr>
              <a:t>for Depression &amp; Anxiety</a:t>
            </a:r>
          </a:p>
        </p:txBody>
      </p:sp>
      <p:cxnSp>
        <p:nvCxnSpPr>
          <p:cNvPr id="9" name="Straight Connector 8"/>
          <p:cNvCxnSpPr/>
          <p:nvPr/>
        </p:nvCxnSpPr>
        <p:spPr>
          <a:xfrm flipV="1">
            <a:off x="889686" y="6331341"/>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2" name="Rectangle 2"/>
          <p:cNvSpPr txBox="1">
            <a:spLocks noChangeArrowheads="1"/>
          </p:cNvSpPr>
          <p:nvPr/>
        </p:nvSpPr>
        <p:spPr>
          <a:xfrm>
            <a:off x="1210606" y="1802643"/>
            <a:ext cx="7612474" cy="4419600"/>
          </a:xfrm>
          <a:prstGeom prst="rect">
            <a:avLst/>
          </a:prstGeom>
        </p:spPr>
        <p:txBody>
          <a:bodyPr vert="horz" lIns="91440" tIns="45720" rIns="13208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Bef>
                <a:spcPct val="0"/>
              </a:spcBef>
              <a:buClr>
                <a:srgbClr val="6A3091"/>
              </a:buClr>
              <a:buFont typeface="+mj-lt"/>
              <a:buAutoNum type="arabicPeriod"/>
            </a:pPr>
            <a:r>
              <a:rPr lang="en-US" dirty="0">
                <a:latin typeface="Open Sans" panose="020B0606030504020204"/>
                <a:ea typeface="Open Sans Light" panose="020B0306030504020204" pitchFamily="34" charset="0"/>
                <a:cs typeface="Open Sans Light" panose="020B0306030504020204" pitchFamily="34" charset="0"/>
              </a:rPr>
              <a:t>Distressing and uncontrollable event</a:t>
            </a:r>
          </a:p>
          <a:p>
            <a:pPr marL="514350" indent="-514350">
              <a:spcBef>
                <a:spcPts val="1200"/>
              </a:spcBef>
              <a:buClr>
                <a:srgbClr val="6A3091"/>
              </a:buClr>
              <a:buFont typeface="+mj-lt"/>
              <a:buAutoNum type="arabicPeriod"/>
            </a:pPr>
            <a:r>
              <a:rPr lang="en-US" dirty="0">
                <a:latin typeface="Open Sans" panose="020B0606030504020204"/>
                <a:ea typeface="Open Sans Light" panose="020B0306030504020204" pitchFamily="34" charset="0"/>
                <a:cs typeface="Open Sans Light" panose="020B0306030504020204" pitchFamily="34" charset="0"/>
              </a:rPr>
              <a:t>Stressful or traumatic events</a:t>
            </a:r>
          </a:p>
          <a:p>
            <a:pPr marL="514350" indent="-514350">
              <a:spcBef>
                <a:spcPts val="1200"/>
              </a:spcBef>
              <a:buClr>
                <a:srgbClr val="6A3091"/>
              </a:buClr>
              <a:buFont typeface="+mj-lt"/>
              <a:buAutoNum type="arabicPeriod"/>
            </a:pPr>
            <a:r>
              <a:rPr lang="en-US" dirty="0">
                <a:latin typeface="Open Sans" panose="020B0606030504020204"/>
                <a:ea typeface="Open Sans Light" panose="020B0306030504020204" pitchFamily="34" charset="0"/>
                <a:cs typeface="Open Sans Light" panose="020B0306030504020204" pitchFamily="34" charset="0"/>
              </a:rPr>
              <a:t>Difficult childhood; history of childhood anxiety</a:t>
            </a:r>
          </a:p>
          <a:p>
            <a:pPr marL="514350" indent="-514350">
              <a:spcBef>
                <a:spcPts val="1200"/>
              </a:spcBef>
              <a:buClr>
                <a:srgbClr val="6A3091"/>
              </a:buClr>
              <a:buFont typeface="+mj-lt"/>
              <a:buAutoNum type="arabicPeriod"/>
            </a:pPr>
            <a:r>
              <a:rPr lang="en-US" dirty="0">
                <a:latin typeface="Open Sans" panose="020B0606030504020204"/>
                <a:ea typeface="Open Sans Light" panose="020B0306030504020204" pitchFamily="34" charset="0"/>
                <a:cs typeface="Open Sans Light" panose="020B0306030504020204" pitchFamily="34" charset="0"/>
              </a:rPr>
              <a:t>Ongoing stress and anxiety</a:t>
            </a:r>
          </a:p>
          <a:p>
            <a:pPr marL="514350" indent="-514350">
              <a:spcBef>
                <a:spcPts val="1200"/>
              </a:spcBef>
              <a:buClr>
                <a:srgbClr val="6A3091"/>
              </a:buClr>
              <a:buFont typeface="+mj-lt"/>
              <a:buAutoNum type="arabicPeriod"/>
            </a:pPr>
            <a:r>
              <a:rPr lang="en-US" dirty="0">
                <a:latin typeface="Open Sans" panose="020B0606030504020204"/>
                <a:ea typeface="Open Sans Light" panose="020B0306030504020204" pitchFamily="34" charset="0"/>
                <a:cs typeface="Open Sans Light" panose="020B0306030504020204" pitchFamily="34" charset="0"/>
              </a:rPr>
              <a:t>Another mental illness</a:t>
            </a:r>
          </a:p>
          <a:p>
            <a:pPr marL="514350" indent="-514350">
              <a:spcBef>
                <a:spcPts val="1200"/>
              </a:spcBef>
              <a:buClr>
                <a:srgbClr val="6A3091"/>
              </a:buClr>
              <a:buFont typeface="+mj-lt"/>
              <a:buAutoNum type="arabicPeriod"/>
            </a:pPr>
            <a:r>
              <a:rPr lang="en-US" dirty="0">
                <a:latin typeface="Open Sans" panose="020B0606030504020204"/>
                <a:ea typeface="Open Sans Light" panose="020B0306030504020204" pitchFamily="34" charset="0"/>
                <a:cs typeface="Open Sans Light" panose="020B0306030504020204" pitchFamily="34" charset="0"/>
              </a:rPr>
              <a:t>Previous episode of depression or anxiety</a:t>
            </a:r>
          </a:p>
          <a:p>
            <a:pPr marL="514350" indent="-514350">
              <a:spcBef>
                <a:spcPts val="1200"/>
              </a:spcBef>
              <a:buClr>
                <a:srgbClr val="6A3091"/>
              </a:buClr>
              <a:buFont typeface="+mj-lt"/>
              <a:buAutoNum type="arabicPeriod"/>
            </a:pPr>
            <a:r>
              <a:rPr lang="en-US" dirty="0">
                <a:latin typeface="Open Sans" panose="020B0606030504020204"/>
                <a:ea typeface="Open Sans Light" panose="020B0306030504020204" pitchFamily="34" charset="0"/>
                <a:cs typeface="Open Sans Light" panose="020B0306030504020204" pitchFamily="34" charset="0"/>
              </a:rPr>
              <a:t>Family history</a:t>
            </a:r>
          </a:p>
          <a:p>
            <a:pPr marL="514350" indent="-514350">
              <a:spcBef>
                <a:spcPts val="1200"/>
              </a:spcBef>
              <a:buClr>
                <a:srgbClr val="6A3091"/>
              </a:buClr>
              <a:buFont typeface="+mj-lt"/>
              <a:buAutoNum type="arabicPeriod"/>
            </a:pPr>
            <a:r>
              <a:rPr lang="en-US" dirty="0">
                <a:latin typeface="Open Sans" panose="020B0606030504020204"/>
                <a:ea typeface="Open Sans Light" panose="020B0306030504020204" pitchFamily="34" charset="0"/>
                <a:cs typeface="Open Sans Light" panose="020B0306030504020204" pitchFamily="34" charset="0"/>
              </a:rPr>
              <a:t>More sensitive emotional nature</a:t>
            </a:r>
          </a:p>
          <a:p>
            <a:pPr>
              <a:spcBef>
                <a:spcPts val="1200"/>
              </a:spcBef>
            </a:pPr>
            <a:endParaRPr lang="en-US" dirty="0">
              <a:cs typeface="ヒラギノ角ゴ Pro W3"/>
            </a:endParaRPr>
          </a:p>
        </p:txBody>
      </p:sp>
    </p:spTree>
    <p:extLst>
      <p:ext uri="{BB962C8B-B14F-4D97-AF65-F5344CB8AC3E}">
        <p14:creationId xmlns:p14="http://schemas.microsoft.com/office/powerpoint/2010/main" val="90053498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fade">
                                      <p:cBhvr>
                                        <p:cTn id="22" dur="500"/>
                                        <p:tgtEl>
                                          <p:spTgt spid="1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Effect transition="in" filter="fade">
                                      <p:cBhvr>
                                        <p:cTn id="25" dur="500"/>
                                        <p:tgtEl>
                                          <p:spTgt spid="1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xEl>
                                              <p:pRg st="7" end="7"/>
                                            </p:txEl>
                                          </p:spTgt>
                                        </p:tgtEl>
                                        <p:attrNameLst>
                                          <p:attrName>style.visibility</p:attrName>
                                        </p:attrNameLst>
                                      </p:cBhvr>
                                      <p:to>
                                        <p:strVal val="visible"/>
                                      </p:to>
                                    </p:set>
                                    <p:animEffect transition="in" filter="fade">
                                      <p:cBhvr>
                                        <p:cTn id="28"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1"/>
          <p:cNvSpPr>
            <a:spLocks noGrp="1" noChangeArrowheads="1"/>
          </p:cNvSpPr>
          <p:nvPr>
            <p:ph type="title"/>
          </p:nvPr>
        </p:nvSpPr>
        <p:spPr>
          <a:xfrm>
            <a:off x="1173480" y="155778"/>
            <a:ext cx="6477000" cy="1420813"/>
          </a:xfrm>
        </p:spPr>
        <p:txBody>
          <a:bodyPr rIns="132080">
            <a:normAutofit/>
          </a:bodyPr>
          <a:lstStyle/>
          <a:p>
            <a:pPr indent="0" algn="ctr" eaLnBrk="1" hangingPunct="1"/>
            <a:r>
              <a:rPr lang="en-US" sz="4000" b="1" dirty="0">
                <a:latin typeface="Open Sans" panose="020B0606030504020204" pitchFamily="34" charset="0"/>
                <a:ea typeface="Open Sans" panose="020B0606030504020204" pitchFamily="34" charset="0"/>
                <a:cs typeface="Open Sans" panose="020B0606030504020204" pitchFamily="34" charset="0"/>
              </a:rPr>
              <a:t>Risk Factors </a:t>
            </a:r>
            <a:br>
              <a:rPr lang="en-US" sz="4000" b="1" dirty="0">
                <a:latin typeface="Open Sans" panose="020B0606030504020204" pitchFamily="34" charset="0"/>
                <a:ea typeface="Open Sans" panose="020B0606030504020204" pitchFamily="34" charset="0"/>
                <a:cs typeface="Open Sans" panose="020B0606030504020204" pitchFamily="34" charset="0"/>
              </a:rPr>
            </a:br>
            <a:r>
              <a:rPr lang="en-US" sz="4000" b="1" dirty="0">
                <a:latin typeface="Open Sans" panose="020B0606030504020204" pitchFamily="34" charset="0"/>
                <a:ea typeface="Open Sans" panose="020B0606030504020204" pitchFamily="34" charset="0"/>
                <a:cs typeface="Open Sans" panose="020B0606030504020204" pitchFamily="34" charset="0"/>
              </a:rPr>
              <a:t>for Depression &amp; Anxiety</a:t>
            </a:r>
          </a:p>
        </p:txBody>
      </p:sp>
      <p:cxnSp>
        <p:nvCxnSpPr>
          <p:cNvPr id="9" name="Straight Connector 8"/>
          <p:cNvCxnSpPr/>
          <p:nvPr/>
        </p:nvCxnSpPr>
        <p:spPr>
          <a:xfrm flipV="1">
            <a:off x="889686" y="6349665"/>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1173480" y="1681228"/>
            <a:ext cx="7162800" cy="4724400"/>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Bef>
                <a:spcPct val="0"/>
              </a:spcBef>
              <a:buClr>
                <a:srgbClr val="6A3091"/>
              </a:buClr>
              <a:buFont typeface="+mj-lt"/>
              <a:buAutoNum type="arabicPeriod" startAt="9"/>
            </a:pPr>
            <a:r>
              <a:rPr lang="en-US" dirty="0">
                <a:latin typeface="Open Sans" panose="020B0606030504020204"/>
                <a:ea typeface="Open Sans Light" panose="020B0306030504020204" pitchFamily="34" charset="0"/>
                <a:cs typeface="Open Sans Light" panose="020B0306030504020204" pitchFamily="34" charset="0"/>
              </a:rPr>
              <a:t>Illness that is life threatening, chronic or associated with pain</a:t>
            </a:r>
          </a:p>
          <a:p>
            <a:pPr marL="514350" indent="-514350">
              <a:spcBef>
                <a:spcPts val="1200"/>
              </a:spcBef>
              <a:buClr>
                <a:srgbClr val="6A3091"/>
              </a:buClr>
              <a:buFont typeface="+mj-lt"/>
              <a:buAutoNum type="arabicPeriod" startAt="9"/>
            </a:pPr>
            <a:r>
              <a:rPr lang="en-US" dirty="0">
                <a:latin typeface="Open Sans" panose="020B0606030504020204"/>
                <a:ea typeface="Open Sans Light" panose="020B0306030504020204" pitchFamily="34" charset="0"/>
                <a:cs typeface="Open Sans Light" panose="020B0306030504020204" pitchFamily="34" charset="0"/>
              </a:rPr>
              <a:t>Medical conditions</a:t>
            </a:r>
          </a:p>
          <a:p>
            <a:pPr marL="514350" indent="-514350">
              <a:spcBef>
                <a:spcPts val="1200"/>
              </a:spcBef>
              <a:buClr>
                <a:srgbClr val="6A3091"/>
              </a:buClr>
              <a:buFont typeface="+mj-lt"/>
              <a:buAutoNum type="arabicPeriod" startAt="9"/>
            </a:pPr>
            <a:r>
              <a:rPr lang="en-US" dirty="0">
                <a:latin typeface="Open Sans" panose="020B0606030504020204"/>
                <a:ea typeface="Open Sans Light" panose="020B0306030504020204" pitchFamily="34" charset="0"/>
                <a:cs typeface="Open Sans Light" panose="020B0306030504020204" pitchFamily="34" charset="0"/>
              </a:rPr>
              <a:t>Side effects of medication</a:t>
            </a:r>
          </a:p>
          <a:p>
            <a:pPr marL="514350" indent="-514350">
              <a:spcBef>
                <a:spcPts val="1200"/>
              </a:spcBef>
              <a:buClr>
                <a:srgbClr val="6A3091"/>
              </a:buClr>
              <a:buFont typeface="+mj-lt"/>
              <a:buAutoNum type="arabicPeriod" startAt="9"/>
            </a:pPr>
            <a:r>
              <a:rPr lang="en-US" dirty="0">
                <a:latin typeface="Open Sans" panose="020B0606030504020204"/>
                <a:ea typeface="Open Sans Light" panose="020B0306030504020204" pitchFamily="34" charset="0"/>
                <a:cs typeface="Open Sans Light" panose="020B0306030504020204" pitchFamily="34" charset="0"/>
              </a:rPr>
              <a:t>Recent childbirth</a:t>
            </a:r>
          </a:p>
          <a:p>
            <a:pPr marL="514350" indent="-514350">
              <a:spcBef>
                <a:spcPts val="1200"/>
              </a:spcBef>
              <a:buClr>
                <a:srgbClr val="6A3091"/>
              </a:buClr>
              <a:buFont typeface="+mj-lt"/>
              <a:buAutoNum type="arabicPeriod" startAt="9"/>
            </a:pPr>
            <a:r>
              <a:rPr lang="en-US" dirty="0">
                <a:latin typeface="Open Sans" panose="020B0606030504020204"/>
                <a:ea typeface="Open Sans Light" panose="020B0306030504020204" pitchFamily="34" charset="0"/>
                <a:cs typeface="Open Sans Light" panose="020B0306030504020204" pitchFamily="34" charset="0"/>
              </a:rPr>
              <a:t>Premenstrual changes in hormone levels</a:t>
            </a:r>
          </a:p>
          <a:p>
            <a:pPr marL="514350" indent="-514350">
              <a:spcBef>
                <a:spcPts val="1200"/>
              </a:spcBef>
              <a:buClr>
                <a:srgbClr val="6A3091"/>
              </a:buClr>
              <a:buFont typeface="+mj-lt"/>
              <a:buAutoNum type="arabicPeriod" startAt="9"/>
            </a:pPr>
            <a:r>
              <a:rPr lang="en-US" dirty="0">
                <a:latin typeface="Open Sans" panose="020B0606030504020204"/>
                <a:ea typeface="Open Sans Light" panose="020B0306030504020204" pitchFamily="34" charset="0"/>
                <a:cs typeface="Open Sans Light" panose="020B0306030504020204" pitchFamily="34" charset="0"/>
              </a:rPr>
              <a:t>Lack of exposure to bright light in winter</a:t>
            </a:r>
            <a:r>
              <a:rPr lang="en-US" i="1" dirty="0">
                <a:latin typeface="Open Sans" panose="020B0606030504020204"/>
                <a:ea typeface="Open Sans Light" panose="020B0306030504020204" pitchFamily="34" charset="0"/>
                <a:cs typeface="Open Sans Light" panose="020B0306030504020204" pitchFamily="34" charset="0"/>
              </a:rPr>
              <a:t> </a:t>
            </a:r>
          </a:p>
          <a:p>
            <a:pPr marL="514350" indent="-514350">
              <a:spcBef>
                <a:spcPts val="1200"/>
              </a:spcBef>
              <a:buClr>
                <a:srgbClr val="6A3091"/>
              </a:buClr>
              <a:buFont typeface="+mj-lt"/>
              <a:buAutoNum type="arabicPeriod" startAt="9"/>
            </a:pPr>
            <a:r>
              <a:rPr lang="en-US" dirty="0">
                <a:latin typeface="Open Sans" panose="020B0606030504020204"/>
                <a:ea typeface="Open Sans Light" panose="020B0306030504020204" pitchFamily="34" charset="0"/>
                <a:cs typeface="Open Sans Light" panose="020B0306030504020204" pitchFamily="34" charset="0"/>
              </a:rPr>
              <a:t>Chemical (neurotransmitter) imbalance</a:t>
            </a:r>
          </a:p>
          <a:p>
            <a:pPr marL="514350" indent="-514350">
              <a:spcBef>
                <a:spcPts val="1200"/>
              </a:spcBef>
              <a:buClr>
                <a:srgbClr val="6A3091"/>
              </a:buClr>
              <a:buFont typeface="+mj-lt"/>
              <a:buAutoNum type="arabicPeriod" startAt="9"/>
            </a:pPr>
            <a:r>
              <a:rPr lang="en-US" dirty="0">
                <a:latin typeface="Open Sans" panose="020B0606030504020204"/>
                <a:ea typeface="Open Sans Light" panose="020B0306030504020204" pitchFamily="34" charset="0"/>
                <a:cs typeface="Open Sans Light" panose="020B0306030504020204" pitchFamily="34" charset="0"/>
              </a:rPr>
              <a:t>Substance misuse</a:t>
            </a:r>
            <a:r>
              <a:rPr lang="en-US" i="1" dirty="0">
                <a:latin typeface="Open Sans" panose="020B0606030504020204"/>
                <a:ea typeface="Open Sans Light" panose="020B0306030504020204" pitchFamily="34" charset="0"/>
                <a:cs typeface="Open Sans Light" panose="020B0306030504020204" pitchFamily="34" charset="0"/>
              </a:rPr>
              <a:t>; </a:t>
            </a:r>
            <a:r>
              <a:rPr lang="en-US" dirty="0">
                <a:latin typeface="Open Sans" panose="020B0606030504020204"/>
                <a:ea typeface="Open Sans Light" panose="020B0306030504020204" pitchFamily="34" charset="0"/>
                <a:cs typeface="Open Sans Light" panose="020B0306030504020204" pitchFamily="34" charset="0"/>
              </a:rPr>
              <a:t>intoxication, withdrawal</a:t>
            </a:r>
          </a:p>
        </p:txBody>
      </p:sp>
    </p:spTree>
    <p:extLst>
      <p:ext uri="{BB962C8B-B14F-4D97-AF65-F5344CB8AC3E}">
        <p14:creationId xmlns:p14="http://schemas.microsoft.com/office/powerpoint/2010/main" val="221175388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1000"/>
                                        <p:tgtEl>
                                          <p:spTgt spid="11">
                                            <p:txEl>
                                              <p:pRg st="3" end="3"/>
                                            </p:txEl>
                                          </p:spTgt>
                                        </p:tgtEl>
                                      </p:cBhvr>
                                    </p:animEffect>
                                    <p:anim calcmode="lin" valueType="num">
                                      <p:cBhvr>
                                        <p:cTn id="2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1000"/>
                                        <p:tgtEl>
                                          <p:spTgt spid="11">
                                            <p:txEl>
                                              <p:pRg st="4" end="4"/>
                                            </p:txEl>
                                          </p:spTgt>
                                        </p:tgtEl>
                                      </p:cBhvr>
                                    </p:animEffect>
                                    <p:anim calcmode="lin" valueType="num">
                                      <p:cBhvr>
                                        <p:cTn id="2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1000"/>
                                        <p:tgtEl>
                                          <p:spTgt spid="11">
                                            <p:txEl>
                                              <p:pRg st="5" end="5"/>
                                            </p:txEl>
                                          </p:spTgt>
                                        </p:tgtEl>
                                      </p:cBhvr>
                                    </p:animEffect>
                                    <p:anim calcmode="lin" valueType="num">
                                      <p:cBhvr>
                                        <p:cTn id="3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1000"/>
                                        <p:tgtEl>
                                          <p:spTgt spid="11">
                                            <p:txEl>
                                              <p:pRg st="6" end="6"/>
                                            </p:txEl>
                                          </p:spTgt>
                                        </p:tgtEl>
                                      </p:cBhvr>
                                    </p:animEffect>
                                    <p:anim calcmode="lin" valueType="num">
                                      <p:cBhvr>
                                        <p:cTn id="38"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fade">
                                      <p:cBhvr>
                                        <p:cTn id="42" dur="1000"/>
                                        <p:tgtEl>
                                          <p:spTgt spid="11">
                                            <p:txEl>
                                              <p:pRg st="7" end="7"/>
                                            </p:txEl>
                                          </p:spTgt>
                                        </p:tgtEl>
                                      </p:cBhvr>
                                    </p:animEffect>
                                    <p:anim calcmode="lin" valueType="num">
                                      <p:cBhvr>
                                        <p:cTn id="43"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447800" y="166818"/>
            <a:ext cx="6526826" cy="1420813"/>
          </a:xfrm>
        </p:spPr>
        <p:txBody>
          <a:bodyPr rIns="132080">
            <a:normAutofit/>
          </a:bodyPr>
          <a:lstStyle/>
          <a:p>
            <a:pPr indent="0" algn="ctr" eaLnBrk="1" hangingPunct="1"/>
            <a:r>
              <a:rPr lang="en-US" sz="4000" dirty="0">
                <a:latin typeface="Open Sans" panose="020B0606030504020204"/>
                <a:ea typeface="Open Sans Light" panose="020B0306030504020204" pitchFamily="34" charset="0"/>
                <a:cs typeface="Open Sans Light" panose="020B0306030504020204" pitchFamily="34" charset="0"/>
              </a:rPr>
              <a:t>The Action Plan - ALGEE</a:t>
            </a:r>
          </a:p>
        </p:txBody>
      </p:sp>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a:t>
            </a:r>
          </a:p>
        </p:txBody>
      </p:sp>
      <p:cxnSp>
        <p:nvCxnSpPr>
          <p:cNvPr id="9" name="Straight Connector 8"/>
          <p:cNvCxnSpPr/>
          <p:nvPr/>
        </p:nvCxnSpPr>
        <p:spPr>
          <a:xfrm flipV="1">
            <a:off x="889686" y="6351741"/>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1" name="Rectangle 9"/>
          <p:cNvSpPr>
            <a:spLocks noChangeArrowheads="1"/>
          </p:cNvSpPr>
          <p:nvPr/>
        </p:nvSpPr>
        <p:spPr bwMode="auto">
          <a:xfrm>
            <a:off x="1447800" y="1774320"/>
            <a:ext cx="7239000" cy="3733800"/>
          </a:xfrm>
          <a:prstGeom prst="rect">
            <a:avLst/>
          </a:prstGeom>
          <a:noFill/>
          <a:ln w="12700">
            <a:noFill/>
            <a:miter lim="800000"/>
            <a:headEnd/>
            <a:tailEnd/>
          </a:ln>
        </p:spPr>
        <p:txBody>
          <a:bodyPr lIns="50800" tIns="50800" rIns="132080" bIns="50800"/>
          <a:lstStyle/>
          <a:p>
            <a:pPr marL="496888" indent="-457200">
              <a:spcBef>
                <a:spcPts val="1200"/>
              </a:spcBef>
              <a:buClr>
                <a:srgbClr val="6A3091"/>
              </a:buClr>
              <a:buSzPct val="85000"/>
              <a:buFont typeface="Arial" pitchFamily="34" charset="0"/>
              <a:buChar char="•"/>
            </a:pPr>
            <a:r>
              <a:rPr lang="en-US" sz="3200" b="1" dirty="0">
                <a:latin typeface="Open Sans" panose="020B0606030504020204"/>
              </a:rPr>
              <a:t>A</a:t>
            </a:r>
            <a:r>
              <a:rPr lang="en-US" sz="3200" dirty="0">
                <a:latin typeface="Open Sans" panose="020B0606030504020204"/>
              </a:rPr>
              <a:t>ssess for risk of suicide or harm</a:t>
            </a:r>
          </a:p>
          <a:p>
            <a:pPr marL="496888" indent="-457200">
              <a:spcBef>
                <a:spcPts val="1200"/>
              </a:spcBef>
              <a:buClr>
                <a:srgbClr val="6A3091"/>
              </a:buClr>
              <a:buSzPct val="85000"/>
              <a:buFont typeface="Arial" pitchFamily="34" charset="0"/>
              <a:buChar char="•"/>
            </a:pPr>
            <a:r>
              <a:rPr lang="en-US" sz="3200" b="1" dirty="0">
                <a:latin typeface="Open Sans" panose="020B0606030504020204"/>
              </a:rPr>
              <a:t>L</a:t>
            </a:r>
            <a:r>
              <a:rPr lang="en-US" sz="3200" dirty="0">
                <a:latin typeface="Open Sans" panose="020B0606030504020204"/>
              </a:rPr>
              <a:t>isten nonjudgmentally</a:t>
            </a:r>
            <a:endParaRPr lang="en-US" sz="3200" b="1" dirty="0">
              <a:latin typeface="Open Sans" panose="020B0606030504020204"/>
              <a:ea typeface="ヒラギノ角ゴ Pro W6" charset="-128"/>
            </a:endParaRPr>
          </a:p>
          <a:p>
            <a:pPr marL="496888" indent="-457200">
              <a:spcBef>
                <a:spcPts val="1200"/>
              </a:spcBef>
              <a:buClr>
                <a:srgbClr val="6A3091"/>
              </a:buClr>
              <a:buSzPct val="85000"/>
              <a:buFont typeface="Arial" pitchFamily="34" charset="0"/>
              <a:buChar char="•"/>
            </a:pPr>
            <a:r>
              <a:rPr lang="en-US" sz="3200" b="1" dirty="0">
                <a:latin typeface="Open Sans" panose="020B0606030504020204"/>
              </a:rPr>
              <a:t>G</a:t>
            </a:r>
            <a:r>
              <a:rPr lang="en-US" sz="3200" dirty="0">
                <a:latin typeface="Open Sans" panose="020B0606030504020204"/>
              </a:rPr>
              <a:t>ive reassurance and information</a:t>
            </a:r>
          </a:p>
          <a:p>
            <a:pPr marL="496888" indent="-457200">
              <a:spcBef>
                <a:spcPts val="1200"/>
              </a:spcBef>
              <a:buClr>
                <a:srgbClr val="6A3091"/>
              </a:buClr>
              <a:buSzPct val="85000"/>
              <a:buFont typeface="Arial" pitchFamily="34" charset="0"/>
              <a:buChar char="•"/>
            </a:pPr>
            <a:r>
              <a:rPr lang="en-US" sz="3200" b="1" dirty="0">
                <a:latin typeface="Open Sans" panose="020B0606030504020204"/>
              </a:rPr>
              <a:t>E</a:t>
            </a:r>
            <a:r>
              <a:rPr lang="en-US" sz="3200" dirty="0">
                <a:latin typeface="Open Sans" panose="020B0606030504020204"/>
              </a:rPr>
              <a:t>ncourage appropriate professional help</a:t>
            </a:r>
          </a:p>
          <a:p>
            <a:pPr marL="496888" indent="-457200">
              <a:spcBef>
                <a:spcPts val="1200"/>
              </a:spcBef>
              <a:buClr>
                <a:srgbClr val="6A3091"/>
              </a:buClr>
              <a:buSzPct val="85000"/>
              <a:buFont typeface="Arial" pitchFamily="34" charset="0"/>
              <a:buChar char="•"/>
            </a:pPr>
            <a:r>
              <a:rPr lang="en-US" sz="3200" b="1" dirty="0">
                <a:latin typeface="Open Sans" panose="020B0606030504020204"/>
              </a:rPr>
              <a:t>E</a:t>
            </a:r>
            <a:r>
              <a:rPr lang="en-US" sz="3200" dirty="0">
                <a:latin typeface="Open Sans" panose="020B0606030504020204"/>
              </a:rPr>
              <a:t>ncourage self-help and other support   strategies</a:t>
            </a:r>
            <a:endParaRPr lang="en-US" sz="3200" b="1" dirty="0">
              <a:latin typeface="Open Sans" panose="020B0606030504020204"/>
              <a:ea typeface="ヒラギノ角ゴ Pro W6" charset="-128"/>
            </a:endParaRPr>
          </a:p>
        </p:txBody>
      </p:sp>
    </p:spTree>
    <p:extLst>
      <p:ext uri="{BB962C8B-B14F-4D97-AF65-F5344CB8AC3E}">
        <p14:creationId xmlns:p14="http://schemas.microsoft.com/office/powerpoint/2010/main" val="132873228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338728" y="389355"/>
            <a:ext cx="6980927" cy="884141"/>
          </a:xfrm>
        </p:spPr>
        <p:txBody>
          <a:bodyPr rIns="132080">
            <a:normAutofit fontScale="90000"/>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Why Address Suicide Prevention</a:t>
            </a:r>
            <a:br>
              <a:rPr lang="en-US" sz="4000" dirty="0">
                <a:solidFill>
                  <a:srgbClr val="373737"/>
                </a:solidFill>
                <a:latin typeface="Open Sans" panose="020B0606030504020204"/>
                <a:cs typeface="Arial" panose="020B0604020202020204" pitchFamily="34" charset="0"/>
              </a:rPr>
            </a:b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“A”</a:t>
            </a:r>
          </a:p>
        </p:txBody>
      </p:sp>
      <p:cxnSp>
        <p:nvCxnSpPr>
          <p:cNvPr id="9" name="Straight Connector 8"/>
          <p:cNvCxnSpPr/>
          <p:nvPr/>
        </p:nvCxnSpPr>
        <p:spPr>
          <a:xfrm flipV="1">
            <a:off x="889686" y="6349671"/>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1324873" y="1259641"/>
            <a:ext cx="6835447" cy="4925854"/>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2" charset="2"/>
              <a:buNone/>
            </a:pPr>
            <a:endParaRPr lang="en-US" sz="2400" dirty="0">
              <a:latin typeface="Open Sans" panose="020B0606030504020204"/>
              <a:ea typeface="Open Sans Light" panose="020B0306030504020204" pitchFamily="34" charset="0"/>
              <a:cs typeface="Open Sans Light" panose="020B0306030504020204" pitchFamily="34" charset="0"/>
            </a:endParaRPr>
          </a:p>
        </p:txBody>
      </p:sp>
      <p:sp>
        <p:nvSpPr>
          <p:cNvPr id="5" name="Rectangle 4"/>
          <p:cNvSpPr/>
          <p:nvPr/>
        </p:nvSpPr>
        <p:spPr>
          <a:xfrm>
            <a:off x="1162104" y="1259641"/>
            <a:ext cx="7716104" cy="4524315"/>
          </a:xfrm>
          <a:prstGeom prst="rect">
            <a:avLst/>
          </a:prstGeom>
        </p:spPr>
        <p:txBody>
          <a:bodyPr wrap="square">
            <a:spAutoFit/>
          </a:bodyPr>
          <a:lstStyle/>
          <a:p>
            <a:pPr marL="342900" indent="-342900">
              <a:buFont typeface="Arial" panose="020B0604020202020204" pitchFamily="34" charset="0"/>
              <a:buChar char="•"/>
            </a:pPr>
            <a:r>
              <a:rPr lang="en-US" sz="2400" dirty="0">
                <a:latin typeface="Open Sans" panose="020B0606030504020204"/>
              </a:rPr>
              <a:t>Over 800,000 ED visits for self-inflicted injuries annually (CDC, 2011 ). </a:t>
            </a:r>
          </a:p>
          <a:p>
            <a:pPr marL="342900" indent="-342900">
              <a:buFont typeface="Arial" panose="020B0604020202020204" pitchFamily="34" charset="0"/>
              <a:buChar char="•"/>
            </a:pPr>
            <a:r>
              <a:rPr lang="en-US" sz="2400" dirty="0">
                <a:latin typeface="Open Sans" panose="020B0606030504020204"/>
              </a:rPr>
              <a:t>Two thirds of people with a recent attempt (12 </a:t>
            </a:r>
            <a:r>
              <a:rPr lang="en-US" sz="2400" dirty="0" err="1">
                <a:latin typeface="Open Sans" panose="020B0606030504020204"/>
              </a:rPr>
              <a:t>mos</a:t>
            </a:r>
            <a:r>
              <a:rPr lang="en-US" sz="2400" dirty="0">
                <a:latin typeface="Open Sans" panose="020B0606030504020204"/>
              </a:rPr>
              <a:t>), visited an ED for any reason in the past year (Han, 2014). </a:t>
            </a:r>
          </a:p>
          <a:p>
            <a:pPr marL="342900" indent="-342900">
              <a:buFont typeface="Arial" panose="020B0604020202020204" pitchFamily="34" charset="0"/>
              <a:buChar char="•"/>
            </a:pPr>
            <a:r>
              <a:rPr lang="en-US" sz="2400" dirty="0">
                <a:latin typeface="Open Sans" panose="020B0606030504020204"/>
              </a:rPr>
              <a:t>44% of ED patients with suicidal ideation had a previous suicide attempt (Allen, 2013). </a:t>
            </a:r>
          </a:p>
          <a:p>
            <a:pPr marL="342900" indent="-342900">
              <a:buFont typeface="Arial" panose="020B0604020202020204" pitchFamily="34" charset="0"/>
              <a:buChar char="•"/>
            </a:pPr>
            <a:r>
              <a:rPr lang="en-US" sz="2400" dirty="0">
                <a:latin typeface="Open Sans" panose="020B0606030504020204"/>
              </a:rPr>
              <a:t>22% of people who died by suicide visited an ED in the 4 weeks prior to their death (</a:t>
            </a:r>
            <a:r>
              <a:rPr lang="en-US" sz="2400" dirty="0" err="1">
                <a:latin typeface="Open Sans" panose="020B0606030504020204"/>
              </a:rPr>
              <a:t>Ahmedani</a:t>
            </a:r>
            <a:r>
              <a:rPr lang="en-US" sz="2400" dirty="0">
                <a:latin typeface="Open Sans" panose="020B0606030504020204"/>
              </a:rPr>
              <a:t>, 2014). </a:t>
            </a:r>
          </a:p>
          <a:p>
            <a:pPr marL="342900" indent="-342900">
              <a:buFont typeface="Arial" panose="020B0604020202020204" pitchFamily="34" charset="0"/>
              <a:buChar char="•"/>
            </a:pPr>
            <a:r>
              <a:rPr lang="en-US" sz="2400" dirty="0">
                <a:latin typeface="Open Sans" panose="020B0606030504020204"/>
              </a:rPr>
              <a:t>The risk of a suicide attempt or death is highest within the first 30 days after discharge from an ED or inpatient psych unit; Yet up to 70% of patients who leave the ED after a suicide attempt never attend their first outpatient appointment (</a:t>
            </a:r>
            <a:r>
              <a:rPr lang="en-US" sz="2400" dirty="0" err="1">
                <a:latin typeface="Open Sans" panose="020B0606030504020204"/>
              </a:rPr>
              <a:t>Knesper</a:t>
            </a:r>
            <a:r>
              <a:rPr lang="en-US" sz="2400" dirty="0">
                <a:latin typeface="Open Sans" panose="020B0606030504020204"/>
              </a:rPr>
              <a:t>, 2010).</a:t>
            </a:r>
          </a:p>
        </p:txBody>
      </p:sp>
    </p:spTree>
    <p:extLst>
      <p:ext uri="{BB962C8B-B14F-4D97-AF65-F5344CB8AC3E}">
        <p14:creationId xmlns:p14="http://schemas.microsoft.com/office/powerpoint/2010/main" val="1353932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calcmode="lin" valueType="num">
                                      <p:cBhvr additive="base">
                                        <p:cTn id="1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barn(inVertical)">
                                      <p:cBhvr>
                                        <p:cTn id="2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305808" y="166818"/>
            <a:ext cx="6438389" cy="1420813"/>
          </a:xfrm>
        </p:spPr>
        <p:txBody>
          <a:bodyPr rIns="132080">
            <a:normAutofit/>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Warning Signs of Suicide</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“A”</a:t>
            </a:r>
          </a:p>
        </p:txBody>
      </p:sp>
      <p:cxnSp>
        <p:nvCxnSpPr>
          <p:cNvPr id="9" name="Straight Connector 8"/>
          <p:cNvCxnSpPr/>
          <p:nvPr/>
        </p:nvCxnSpPr>
        <p:spPr>
          <a:xfrm flipV="1">
            <a:off x="889686" y="6349824"/>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2" name="Rectangle 2"/>
          <p:cNvSpPr txBox="1">
            <a:spLocks noChangeArrowheads="1"/>
          </p:cNvSpPr>
          <p:nvPr/>
        </p:nvSpPr>
        <p:spPr>
          <a:xfrm>
            <a:off x="1135643" y="1522972"/>
            <a:ext cx="7516744" cy="4376384"/>
          </a:xfrm>
          <a:prstGeom prst="rect">
            <a:avLst/>
          </a:prstGeom>
        </p:spPr>
        <p:txBody>
          <a:bodyPr vert="horz" lIns="91440" tIns="45720" rIns="132080" bIns="45720" numCol="2" spcCol="9144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Clr>
                <a:srgbClr val="6A3091"/>
              </a:buClr>
            </a:pPr>
            <a:r>
              <a:rPr lang="en-US" sz="2000" dirty="0">
                <a:latin typeface="Open Sans" panose="020B0606030504020204" pitchFamily="34" charset="0"/>
                <a:ea typeface="Open Sans" panose="020B0606030504020204" pitchFamily="34" charset="0"/>
                <a:cs typeface="Open Sans" panose="020B0606030504020204" pitchFamily="34" charset="0"/>
              </a:rPr>
              <a:t>Threatening to hurt or kill oneself</a:t>
            </a:r>
          </a:p>
          <a:p>
            <a:pPr>
              <a:lnSpc>
                <a:spcPct val="120000"/>
              </a:lnSpc>
              <a:spcBef>
                <a:spcPts val="0"/>
              </a:spcBef>
              <a:buClr>
                <a:srgbClr val="6A3091"/>
              </a:buClr>
            </a:pPr>
            <a:r>
              <a:rPr lang="en-US" sz="2000" dirty="0">
                <a:latin typeface="Open Sans" panose="020B0606030504020204" pitchFamily="34" charset="0"/>
                <a:ea typeface="Open Sans" panose="020B0606030504020204" pitchFamily="34" charset="0"/>
                <a:cs typeface="Open Sans" panose="020B0606030504020204" pitchFamily="34" charset="0"/>
              </a:rPr>
              <a:t>Seeking access to means </a:t>
            </a:r>
          </a:p>
          <a:p>
            <a:pPr>
              <a:lnSpc>
                <a:spcPct val="120000"/>
              </a:lnSpc>
              <a:spcBef>
                <a:spcPts val="0"/>
              </a:spcBef>
              <a:buClr>
                <a:srgbClr val="6A3091"/>
              </a:buClr>
            </a:pPr>
            <a:r>
              <a:rPr lang="en-US" sz="2000" dirty="0">
                <a:latin typeface="Open Sans" panose="020B0606030504020204" pitchFamily="34" charset="0"/>
                <a:ea typeface="Open Sans" panose="020B0606030504020204" pitchFamily="34" charset="0"/>
                <a:cs typeface="Open Sans" panose="020B0606030504020204" pitchFamily="34" charset="0"/>
              </a:rPr>
              <a:t>Talking, writing, or posting on social media about death, dying, or suicide</a:t>
            </a:r>
          </a:p>
          <a:p>
            <a:pPr>
              <a:lnSpc>
                <a:spcPct val="120000"/>
              </a:lnSpc>
              <a:spcBef>
                <a:spcPts val="0"/>
              </a:spcBef>
              <a:buClr>
                <a:srgbClr val="6A3091"/>
              </a:buClr>
            </a:pPr>
            <a:r>
              <a:rPr lang="en-US" sz="2000" dirty="0">
                <a:latin typeface="Open Sans" panose="020B0606030504020204" pitchFamily="34" charset="0"/>
                <a:ea typeface="Open Sans" panose="020B0606030504020204" pitchFamily="34" charset="0"/>
                <a:cs typeface="Open Sans" panose="020B0606030504020204" pitchFamily="34" charset="0"/>
              </a:rPr>
              <a:t>Feeling hopeless</a:t>
            </a:r>
          </a:p>
          <a:p>
            <a:pPr>
              <a:lnSpc>
                <a:spcPct val="120000"/>
              </a:lnSpc>
              <a:spcBef>
                <a:spcPts val="0"/>
              </a:spcBef>
              <a:buClr>
                <a:srgbClr val="6A3091"/>
              </a:buClr>
            </a:pPr>
            <a:r>
              <a:rPr lang="en-US" sz="2000" dirty="0">
                <a:latin typeface="Open Sans" panose="020B0606030504020204" pitchFamily="34" charset="0"/>
                <a:ea typeface="Open Sans" panose="020B0606030504020204" pitchFamily="34" charset="0"/>
                <a:cs typeface="Open Sans" panose="020B0606030504020204" pitchFamily="34" charset="0"/>
              </a:rPr>
              <a:t>Feeling worthless or a lack of purpose</a:t>
            </a:r>
          </a:p>
          <a:p>
            <a:pPr>
              <a:lnSpc>
                <a:spcPct val="120000"/>
              </a:lnSpc>
              <a:spcBef>
                <a:spcPts val="0"/>
              </a:spcBef>
              <a:buClr>
                <a:srgbClr val="6A3091"/>
              </a:buClr>
            </a:pPr>
            <a:r>
              <a:rPr lang="en-US" sz="2000" dirty="0">
                <a:latin typeface="Open Sans" panose="020B0606030504020204" pitchFamily="34" charset="0"/>
                <a:ea typeface="Open Sans" panose="020B0606030504020204" pitchFamily="34" charset="0"/>
                <a:cs typeface="Open Sans" panose="020B0606030504020204" pitchFamily="34" charset="0"/>
              </a:rPr>
              <a:t>Acting recklessly or engaging in risky activities</a:t>
            </a:r>
          </a:p>
          <a:p>
            <a:pPr>
              <a:lnSpc>
                <a:spcPct val="120000"/>
              </a:lnSpc>
              <a:spcBef>
                <a:spcPts val="0"/>
              </a:spcBef>
              <a:buClr>
                <a:srgbClr val="6A3091"/>
              </a:buClr>
            </a:pPr>
            <a:r>
              <a:rPr lang="en-US" sz="2000" dirty="0">
                <a:latin typeface="Open Sans" panose="020B0606030504020204" pitchFamily="34" charset="0"/>
                <a:ea typeface="Open Sans" panose="020B0606030504020204" pitchFamily="34" charset="0"/>
                <a:cs typeface="Open Sans" panose="020B0606030504020204" pitchFamily="34" charset="0"/>
              </a:rPr>
              <a:t>Feeling trapped</a:t>
            </a:r>
          </a:p>
          <a:p>
            <a:pPr>
              <a:lnSpc>
                <a:spcPct val="120000"/>
              </a:lnSpc>
              <a:spcBef>
                <a:spcPts val="0"/>
              </a:spcBef>
              <a:buClr>
                <a:srgbClr val="6A3091"/>
              </a:buClr>
            </a:pPr>
            <a:r>
              <a:rPr lang="en-US" sz="2000" dirty="0">
                <a:latin typeface="Open Sans" panose="020B0606030504020204" pitchFamily="34" charset="0"/>
                <a:ea typeface="Open Sans" panose="020B0606030504020204" pitchFamily="34" charset="0"/>
                <a:cs typeface="Open Sans" panose="020B0606030504020204" pitchFamily="34" charset="0"/>
              </a:rPr>
              <a:t>Increasing alcohol or drug use</a:t>
            </a:r>
          </a:p>
          <a:p>
            <a:pPr>
              <a:lnSpc>
                <a:spcPct val="120000"/>
              </a:lnSpc>
              <a:spcBef>
                <a:spcPts val="0"/>
              </a:spcBef>
              <a:buClr>
                <a:srgbClr val="6A3091"/>
              </a:buClr>
            </a:pPr>
            <a:r>
              <a:rPr lang="en-US" sz="2000" dirty="0">
                <a:latin typeface="Open Sans" panose="020B0606030504020204" pitchFamily="34" charset="0"/>
                <a:ea typeface="Open Sans" panose="020B0606030504020204" pitchFamily="34" charset="0"/>
                <a:cs typeface="Open Sans" panose="020B0606030504020204" pitchFamily="34" charset="0"/>
              </a:rPr>
              <a:t>Withdrawing from family, friends, or society</a:t>
            </a:r>
          </a:p>
          <a:p>
            <a:pPr>
              <a:lnSpc>
                <a:spcPct val="120000"/>
              </a:lnSpc>
              <a:spcBef>
                <a:spcPts val="0"/>
              </a:spcBef>
              <a:buClr>
                <a:srgbClr val="6A3091"/>
              </a:buClr>
            </a:pPr>
            <a:r>
              <a:rPr lang="en-US" sz="2000" dirty="0">
                <a:latin typeface="Open Sans" panose="020B0606030504020204" pitchFamily="34" charset="0"/>
                <a:ea typeface="Open Sans" panose="020B0606030504020204" pitchFamily="34" charset="0"/>
                <a:cs typeface="Open Sans" panose="020B0606030504020204" pitchFamily="34" charset="0"/>
              </a:rPr>
              <a:t>Demonstrating rage and anger or seeking revenge</a:t>
            </a:r>
          </a:p>
          <a:p>
            <a:pPr>
              <a:lnSpc>
                <a:spcPct val="120000"/>
              </a:lnSpc>
              <a:spcBef>
                <a:spcPts val="0"/>
              </a:spcBef>
              <a:buClr>
                <a:srgbClr val="6A3091"/>
              </a:buClr>
            </a:pPr>
            <a:r>
              <a:rPr lang="en-US" sz="2000" dirty="0">
                <a:latin typeface="Open Sans" panose="020B0606030504020204" pitchFamily="34" charset="0"/>
                <a:ea typeface="Open Sans" panose="020B0606030504020204" pitchFamily="34" charset="0"/>
                <a:cs typeface="Open Sans" panose="020B0606030504020204" pitchFamily="34" charset="0"/>
              </a:rPr>
              <a:t>Appearing agitated</a:t>
            </a:r>
          </a:p>
          <a:p>
            <a:pPr>
              <a:lnSpc>
                <a:spcPct val="120000"/>
              </a:lnSpc>
              <a:spcBef>
                <a:spcPts val="0"/>
              </a:spcBef>
              <a:buClr>
                <a:srgbClr val="6A3091"/>
              </a:buClr>
            </a:pPr>
            <a:r>
              <a:rPr lang="en-US" sz="2000" dirty="0">
                <a:latin typeface="Open Sans" panose="020B0606030504020204" pitchFamily="34" charset="0"/>
                <a:ea typeface="Open Sans" panose="020B0606030504020204" pitchFamily="34" charset="0"/>
                <a:cs typeface="Open Sans" panose="020B0606030504020204" pitchFamily="34" charset="0"/>
              </a:rPr>
              <a:t>Having a dramatic change in mood</a:t>
            </a:r>
          </a:p>
          <a:p>
            <a:pPr>
              <a:lnSpc>
                <a:spcPct val="100000"/>
              </a:lnSpc>
              <a:spcBef>
                <a:spcPts val="0"/>
              </a:spcBef>
              <a:buClr>
                <a:srgbClr val="6A3091"/>
              </a:buClr>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873391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down)">
                                      <p:cBhvr>
                                        <p:cTn id="10" dur="500"/>
                                        <p:tgtEl>
                                          <p:spTgt spid="1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wipe(down)">
                                      <p:cBhvr>
                                        <p:cTn id="13" dur="500"/>
                                        <p:tgtEl>
                                          <p:spTgt spid="1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wipe(down)">
                                      <p:cBhvr>
                                        <p:cTn id="16" dur="500"/>
                                        <p:tgtEl>
                                          <p:spTgt spid="1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wipe(down)">
                                      <p:cBhvr>
                                        <p:cTn id="19" dur="500"/>
                                        <p:tgtEl>
                                          <p:spTgt spid="12">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wipe(down)">
                                      <p:cBhvr>
                                        <p:cTn id="22" dur="500"/>
                                        <p:tgtEl>
                                          <p:spTgt spid="12">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Effect transition="in" filter="wipe(down)">
                                      <p:cBhvr>
                                        <p:cTn id="25" dur="500"/>
                                        <p:tgtEl>
                                          <p:spTgt spid="12">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xEl>
                                              <p:pRg st="7" end="7"/>
                                            </p:txEl>
                                          </p:spTgt>
                                        </p:tgtEl>
                                        <p:attrNameLst>
                                          <p:attrName>style.visibility</p:attrName>
                                        </p:attrNameLst>
                                      </p:cBhvr>
                                      <p:to>
                                        <p:strVal val="visible"/>
                                      </p:to>
                                    </p:set>
                                    <p:animEffect transition="in" filter="wipe(down)">
                                      <p:cBhvr>
                                        <p:cTn id="28" dur="500"/>
                                        <p:tgtEl>
                                          <p:spTgt spid="12">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animEffect transition="in" filter="wipe(down)">
                                      <p:cBhvr>
                                        <p:cTn id="31" dur="500"/>
                                        <p:tgtEl>
                                          <p:spTgt spid="12">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xEl>
                                              <p:pRg st="9" end="9"/>
                                            </p:txEl>
                                          </p:spTgt>
                                        </p:tgtEl>
                                        <p:attrNameLst>
                                          <p:attrName>style.visibility</p:attrName>
                                        </p:attrNameLst>
                                      </p:cBhvr>
                                      <p:to>
                                        <p:strVal val="visible"/>
                                      </p:to>
                                    </p:set>
                                    <p:animEffect transition="in" filter="wipe(down)">
                                      <p:cBhvr>
                                        <p:cTn id="34" dur="500"/>
                                        <p:tgtEl>
                                          <p:spTgt spid="12">
                                            <p:txEl>
                                              <p:pRg st="9" end="9"/>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
                                            <p:txEl>
                                              <p:pRg st="10" end="10"/>
                                            </p:txEl>
                                          </p:spTgt>
                                        </p:tgtEl>
                                        <p:attrNameLst>
                                          <p:attrName>style.visibility</p:attrName>
                                        </p:attrNameLst>
                                      </p:cBhvr>
                                      <p:to>
                                        <p:strVal val="visible"/>
                                      </p:to>
                                    </p:set>
                                    <p:animEffect transition="in" filter="wipe(down)">
                                      <p:cBhvr>
                                        <p:cTn id="37" dur="500"/>
                                        <p:tgtEl>
                                          <p:spTgt spid="12">
                                            <p:txEl>
                                              <p:pRg st="10" end="1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2">
                                            <p:txEl>
                                              <p:pRg st="11" end="11"/>
                                            </p:txEl>
                                          </p:spTgt>
                                        </p:tgtEl>
                                        <p:attrNameLst>
                                          <p:attrName>style.visibility</p:attrName>
                                        </p:attrNameLst>
                                      </p:cBhvr>
                                      <p:to>
                                        <p:strVal val="visible"/>
                                      </p:to>
                                    </p:set>
                                    <p:animEffect transition="in" filter="wipe(down)">
                                      <p:cBhvr>
                                        <p:cTn id="40" dur="5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TYPES OF MOOD DISORDERS</a:t>
            </a:r>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9" name="Straight Connector 8"/>
          <p:cNvCxnSpPr/>
          <p:nvPr/>
        </p:nvCxnSpPr>
        <p:spPr>
          <a:xfrm flipV="1">
            <a:off x="889686" y="6356865"/>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a:stretch>
            <a:fillRect/>
          </a:stretch>
        </p:blipFill>
        <p:spPr>
          <a:xfrm>
            <a:off x="134745" y="718238"/>
            <a:ext cx="8853192" cy="5143500"/>
          </a:xfrm>
          <a:prstGeom prst="rect">
            <a:avLst/>
          </a:prstGeom>
        </p:spPr>
      </p:pic>
    </p:spTree>
    <p:extLst>
      <p:ext uri="{BB962C8B-B14F-4D97-AF65-F5344CB8AC3E}">
        <p14:creationId xmlns:p14="http://schemas.microsoft.com/office/powerpoint/2010/main" val="3196214691"/>
      </p:ext>
    </p:extLst>
  </p:cSld>
  <p:clrMapOvr>
    <a:overrideClrMapping bg1="lt1" tx1="dk1" bg2="lt2" tx2="dk2" accent1="accent1" accent2="accent2" accent3="accent3" accent4="accent4" accent5="accent5" accent6="accent6" hlink="hlink" folHlink="folHlink"/>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305808" y="166818"/>
            <a:ext cx="6438389" cy="1420813"/>
          </a:xfrm>
        </p:spPr>
        <p:txBody>
          <a:bodyPr rIns="132080">
            <a:normAutofit/>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Suicide Risk Assessment</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“A”</a:t>
            </a:r>
          </a:p>
        </p:txBody>
      </p:sp>
      <p:sp>
        <p:nvSpPr>
          <p:cNvPr id="11" name="Rectangle 3"/>
          <p:cNvSpPr txBox="1">
            <a:spLocks noChangeArrowheads="1"/>
          </p:cNvSpPr>
          <p:nvPr/>
        </p:nvSpPr>
        <p:spPr>
          <a:xfrm>
            <a:off x="1305808" y="1325880"/>
            <a:ext cx="7162800" cy="4454525"/>
          </a:xfrm>
          <a:prstGeom prst="rect">
            <a:avLst/>
          </a:prstGeom>
        </p:spPr>
        <p:txBody>
          <a:bodyPr vert="horz" lIns="91440" tIns="45720" rIns="13208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A3091"/>
              </a:buClr>
            </a:pPr>
            <a:r>
              <a:rPr lang="en-US" sz="3200" dirty="0">
                <a:latin typeface="Open Sans" panose="020B0606030504020204" pitchFamily="34" charset="0"/>
                <a:ea typeface="Open Sans" panose="020B0606030504020204" pitchFamily="34" charset="0"/>
                <a:cs typeface="Open Sans" panose="020B0606030504020204" pitchFamily="34" charset="0"/>
              </a:rPr>
              <a:t>Gender</a:t>
            </a:r>
          </a:p>
          <a:p>
            <a:pPr>
              <a:buClr>
                <a:srgbClr val="6A3091"/>
              </a:buClr>
            </a:pPr>
            <a:r>
              <a:rPr lang="en-US" sz="3200" dirty="0">
                <a:latin typeface="Open Sans" panose="020B0606030504020204" pitchFamily="34" charset="0"/>
                <a:ea typeface="Open Sans" panose="020B0606030504020204" pitchFamily="34" charset="0"/>
                <a:cs typeface="Open Sans" panose="020B0606030504020204" pitchFamily="34" charset="0"/>
              </a:rPr>
              <a:t>Age </a:t>
            </a:r>
          </a:p>
          <a:p>
            <a:pPr>
              <a:buClr>
                <a:srgbClr val="6A3091"/>
              </a:buClr>
            </a:pPr>
            <a:r>
              <a:rPr lang="en-US" sz="3200" dirty="0">
                <a:latin typeface="Open Sans" panose="020B0606030504020204" pitchFamily="34" charset="0"/>
                <a:ea typeface="Open Sans" panose="020B0606030504020204" pitchFamily="34" charset="0"/>
                <a:cs typeface="Open Sans" panose="020B0606030504020204" pitchFamily="34" charset="0"/>
              </a:rPr>
              <a:t>Chronic physical illness</a:t>
            </a:r>
          </a:p>
          <a:p>
            <a:pPr>
              <a:buClr>
                <a:srgbClr val="6A3091"/>
              </a:buClr>
            </a:pPr>
            <a:r>
              <a:rPr lang="en-US" sz="3200" dirty="0">
                <a:latin typeface="Open Sans" panose="020B0606030504020204" pitchFamily="34" charset="0"/>
                <a:ea typeface="Open Sans" panose="020B0606030504020204" pitchFamily="34" charset="0"/>
                <a:cs typeface="Open Sans" panose="020B0606030504020204" pitchFamily="34" charset="0"/>
              </a:rPr>
              <a:t>Mental illness </a:t>
            </a:r>
          </a:p>
          <a:p>
            <a:pPr>
              <a:buClr>
                <a:srgbClr val="6A3091"/>
              </a:buClr>
            </a:pPr>
            <a:r>
              <a:rPr lang="en-US" sz="3200" dirty="0">
                <a:latin typeface="Open Sans" panose="020B0606030504020204" pitchFamily="34" charset="0"/>
                <a:ea typeface="Open Sans" panose="020B0606030504020204" pitchFamily="34" charset="0"/>
                <a:cs typeface="Open Sans" panose="020B0606030504020204" pitchFamily="34" charset="0"/>
              </a:rPr>
              <a:t>Use of alcohol or other substances</a:t>
            </a:r>
          </a:p>
          <a:p>
            <a:pPr>
              <a:buClr>
                <a:srgbClr val="6A3091"/>
              </a:buClr>
            </a:pPr>
            <a:r>
              <a:rPr lang="en-US" sz="3200" dirty="0">
                <a:latin typeface="Open Sans" panose="020B0606030504020204" pitchFamily="34" charset="0"/>
                <a:ea typeface="Open Sans" panose="020B0606030504020204" pitchFamily="34" charset="0"/>
                <a:cs typeface="Open Sans" panose="020B0606030504020204" pitchFamily="34" charset="0"/>
              </a:rPr>
              <a:t>Less social support</a:t>
            </a:r>
          </a:p>
          <a:p>
            <a:pPr>
              <a:buClr>
                <a:srgbClr val="6A3091"/>
              </a:buClr>
            </a:pPr>
            <a:r>
              <a:rPr lang="en-US" sz="3200" dirty="0">
                <a:latin typeface="Open Sans" panose="020B0606030504020204" pitchFamily="34" charset="0"/>
                <a:ea typeface="Open Sans" panose="020B0606030504020204" pitchFamily="34" charset="0"/>
                <a:cs typeface="Open Sans" panose="020B0606030504020204" pitchFamily="34" charset="0"/>
              </a:rPr>
              <a:t>Previous attempt</a:t>
            </a:r>
          </a:p>
          <a:p>
            <a:pPr>
              <a:buClr>
                <a:srgbClr val="6A3091"/>
              </a:buClr>
            </a:pPr>
            <a:r>
              <a:rPr lang="en-US" sz="3200" dirty="0">
                <a:latin typeface="Open Sans" panose="020B0606030504020204" pitchFamily="34" charset="0"/>
                <a:ea typeface="Open Sans" panose="020B0606030504020204" pitchFamily="34" charset="0"/>
                <a:cs typeface="Open Sans" panose="020B0606030504020204" pitchFamily="34" charset="0"/>
              </a:rPr>
              <a:t>Organized plan</a:t>
            </a:r>
          </a:p>
        </p:txBody>
      </p:sp>
    </p:spTree>
    <p:extLst>
      <p:ext uri="{BB962C8B-B14F-4D97-AF65-F5344CB8AC3E}">
        <p14:creationId xmlns:p14="http://schemas.microsoft.com/office/powerpoint/2010/main" val="162640076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circle(in)">
                                      <p:cBhvr>
                                        <p:cTn id="10" dur="2000"/>
                                        <p:tgtEl>
                                          <p:spTgt spid="11">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circle(in)">
                                      <p:cBhvr>
                                        <p:cTn id="13" dur="2000"/>
                                        <p:tgtEl>
                                          <p:spTgt spid="11">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circle(in)">
                                      <p:cBhvr>
                                        <p:cTn id="16" dur="2000"/>
                                        <p:tgtEl>
                                          <p:spTgt spid="11">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circle(in)">
                                      <p:cBhvr>
                                        <p:cTn id="19" dur="2000"/>
                                        <p:tgtEl>
                                          <p:spTgt spid="11">
                                            <p:txEl>
                                              <p:pRg st="4" end="4"/>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circle(in)">
                                      <p:cBhvr>
                                        <p:cTn id="22" dur="2000"/>
                                        <p:tgtEl>
                                          <p:spTgt spid="11">
                                            <p:txEl>
                                              <p:pRg st="5" end="5"/>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circle(in)">
                                      <p:cBhvr>
                                        <p:cTn id="25" dur="2000"/>
                                        <p:tgtEl>
                                          <p:spTgt spid="11">
                                            <p:txEl>
                                              <p:pRg st="6" end="6"/>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circle(in)">
                                      <p:cBhvr>
                                        <p:cTn id="28" dur="2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305808" y="39531"/>
            <a:ext cx="6438389" cy="1420813"/>
          </a:xfrm>
        </p:spPr>
        <p:txBody>
          <a:bodyPr rIns="132080">
            <a:normAutofit/>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How to Talk with a Person</a:t>
            </a:r>
            <a:br>
              <a:rPr lang="en-US" sz="4000" b="1" dirty="0">
                <a:latin typeface="Open Sans" panose="020B0606030504020204" pitchFamily="34" charset="0"/>
                <a:ea typeface="Open Sans" panose="020B0606030504020204" pitchFamily="34" charset="0"/>
                <a:cs typeface="Open Sans" panose="020B0606030504020204" pitchFamily="34" charset="0"/>
              </a:rPr>
            </a:br>
            <a:r>
              <a:rPr lang="en-US" sz="4000" b="1" dirty="0">
                <a:latin typeface="Open Sans" panose="020B0606030504020204" pitchFamily="34" charset="0"/>
                <a:ea typeface="Open Sans" panose="020B0606030504020204" pitchFamily="34" charset="0"/>
                <a:cs typeface="Open Sans" panose="020B0606030504020204" pitchFamily="34" charset="0"/>
              </a:rPr>
              <a:t>Who Is Suicidal</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“A”</a:t>
            </a:r>
          </a:p>
        </p:txBody>
      </p:sp>
      <p:cxnSp>
        <p:nvCxnSpPr>
          <p:cNvPr id="9" name="Straight Connector 8"/>
          <p:cNvCxnSpPr/>
          <p:nvPr/>
        </p:nvCxnSpPr>
        <p:spPr>
          <a:xfrm flipV="1">
            <a:off x="889686" y="6349671"/>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2" name="Rectangle 2"/>
          <p:cNvSpPr txBox="1">
            <a:spLocks noChangeArrowheads="1"/>
          </p:cNvSpPr>
          <p:nvPr/>
        </p:nvSpPr>
        <p:spPr>
          <a:xfrm>
            <a:off x="1311494" y="1522971"/>
            <a:ext cx="6970357" cy="4800600"/>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Let the person know you are concerned and willing to help</a:t>
            </a:r>
          </a:p>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Discuss your observations with the person</a:t>
            </a:r>
          </a:p>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Ask the question(s)  without dread</a:t>
            </a:r>
          </a:p>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Do not express a negative judgment</a:t>
            </a:r>
          </a:p>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Appear confident, as this can be reassuring</a:t>
            </a:r>
          </a:p>
          <a:p>
            <a:pPr>
              <a:buClr>
                <a:srgbClr val="6A3091"/>
              </a:buClr>
              <a:buFont typeface="Wingdings 2" charset="2"/>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buClr>
                <a:srgbClr val="6A3091"/>
              </a:buClr>
              <a:buFont typeface="Wingdings 2" charset="2"/>
              <a:buNone/>
            </a:pPr>
            <a:r>
              <a:rPr lang="en-US" sz="2400" b="1" dirty="0">
                <a:solidFill>
                  <a:srgbClr val="6A3091"/>
                </a:solidFill>
                <a:latin typeface="Open Sans" panose="020B0606030504020204" pitchFamily="34" charset="0"/>
                <a:ea typeface="Open Sans" panose="020B0606030504020204" pitchFamily="34" charset="0"/>
                <a:cs typeface="Open Sans" panose="020B0606030504020204" pitchFamily="34" charset="0"/>
              </a:rPr>
              <a:t>Check For Two Other Risks:</a:t>
            </a:r>
          </a:p>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Has the person been using alcohol or other drugs?</a:t>
            </a:r>
          </a:p>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Has he or she made a suicide attempt in the past?</a:t>
            </a:r>
          </a:p>
        </p:txBody>
      </p:sp>
    </p:spTree>
    <p:extLst>
      <p:ext uri="{BB962C8B-B14F-4D97-AF65-F5344CB8AC3E}">
        <p14:creationId xmlns:p14="http://schemas.microsoft.com/office/powerpoint/2010/main" val="27301064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2">
                                            <p:txEl>
                                              <p:pRg st="6" end="6"/>
                                            </p:txEl>
                                          </p:spTgt>
                                        </p:tgtEl>
                                        <p:attrNameLst>
                                          <p:attrName>style.visibility</p:attrName>
                                        </p:attrNameLst>
                                      </p:cBhvr>
                                      <p:to>
                                        <p:strVal val="visible"/>
                                      </p:to>
                                    </p:set>
                                    <p:animEffect transition="in" filter="wipe(down)">
                                      <p:cBhvr>
                                        <p:cTn id="24" dur="580">
                                          <p:stCondLst>
                                            <p:cond delay="0"/>
                                          </p:stCondLst>
                                        </p:cTn>
                                        <p:tgtEl>
                                          <p:spTgt spid="12">
                                            <p:txEl>
                                              <p:pRg st="6" end="6"/>
                                            </p:txEl>
                                          </p:spTgt>
                                        </p:tgtEl>
                                      </p:cBhvr>
                                    </p:animEffect>
                                    <p:anim calcmode="lin" valueType="num">
                                      <p:cBhvr>
                                        <p:cTn id="25" dur="1822" tmFilter="0,0; 0.14,0.36; 0.43,0.73; 0.71,0.91; 1.0,1.0">
                                          <p:stCondLst>
                                            <p:cond delay="0"/>
                                          </p:stCondLst>
                                        </p:cTn>
                                        <p:tgtEl>
                                          <p:spTgt spid="12">
                                            <p:txEl>
                                              <p:pRg st="6" end="6"/>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2">
                                            <p:txEl>
                                              <p:pRg st="6" end="6"/>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2">
                                            <p:txEl>
                                              <p:pRg st="6" end="6"/>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2">
                                            <p:txEl>
                                              <p:pRg st="6" end="6"/>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2">
                                            <p:txEl>
                                              <p:pRg st="6" end="6"/>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12">
                                            <p:txEl>
                                              <p:pRg st="6" end="6"/>
                                            </p:txEl>
                                          </p:spTgt>
                                        </p:tgtEl>
                                      </p:cBhvr>
                                      <p:to x="100000" y="60000"/>
                                    </p:animScale>
                                    <p:animScale>
                                      <p:cBhvr>
                                        <p:cTn id="31" dur="166" decel="50000">
                                          <p:stCondLst>
                                            <p:cond delay="676"/>
                                          </p:stCondLst>
                                        </p:cTn>
                                        <p:tgtEl>
                                          <p:spTgt spid="12">
                                            <p:txEl>
                                              <p:pRg st="6" end="6"/>
                                            </p:txEl>
                                          </p:spTgt>
                                        </p:tgtEl>
                                      </p:cBhvr>
                                      <p:to x="100000" y="100000"/>
                                    </p:animScale>
                                    <p:animScale>
                                      <p:cBhvr>
                                        <p:cTn id="32" dur="26">
                                          <p:stCondLst>
                                            <p:cond delay="1312"/>
                                          </p:stCondLst>
                                        </p:cTn>
                                        <p:tgtEl>
                                          <p:spTgt spid="12">
                                            <p:txEl>
                                              <p:pRg st="6" end="6"/>
                                            </p:txEl>
                                          </p:spTgt>
                                        </p:tgtEl>
                                      </p:cBhvr>
                                      <p:to x="100000" y="80000"/>
                                    </p:animScale>
                                    <p:animScale>
                                      <p:cBhvr>
                                        <p:cTn id="33" dur="166" decel="50000">
                                          <p:stCondLst>
                                            <p:cond delay="1338"/>
                                          </p:stCondLst>
                                        </p:cTn>
                                        <p:tgtEl>
                                          <p:spTgt spid="12">
                                            <p:txEl>
                                              <p:pRg st="6" end="6"/>
                                            </p:txEl>
                                          </p:spTgt>
                                        </p:tgtEl>
                                      </p:cBhvr>
                                      <p:to x="100000" y="100000"/>
                                    </p:animScale>
                                    <p:animScale>
                                      <p:cBhvr>
                                        <p:cTn id="34" dur="26">
                                          <p:stCondLst>
                                            <p:cond delay="1642"/>
                                          </p:stCondLst>
                                        </p:cTn>
                                        <p:tgtEl>
                                          <p:spTgt spid="12">
                                            <p:txEl>
                                              <p:pRg st="6" end="6"/>
                                            </p:txEl>
                                          </p:spTgt>
                                        </p:tgtEl>
                                      </p:cBhvr>
                                      <p:to x="100000" y="90000"/>
                                    </p:animScale>
                                    <p:animScale>
                                      <p:cBhvr>
                                        <p:cTn id="35" dur="166" decel="50000">
                                          <p:stCondLst>
                                            <p:cond delay="1668"/>
                                          </p:stCondLst>
                                        </p:cTn>
                                        <p:tgtEl>
                                          <p:spTgt spid="12">
                                            <p:txEl>
                                              <p:pRg st="6" end="6"/>
                                            </p:txEl>
                                          </p:spTgt>
                                        </p:tgtEl>
                                      </p:cBhvr>
                                      <p:to x="100000" y="100000"/>
                                    </p:animScale>
                                    <p:animScale>
                                      <p:cBhvr>
                                        <p:cTn id="36" dur="26">
                                          <p:stCondLst>
                                            <p:cond delay="1808"/>
                                          </p:stCondLst>
                                        </p:cTn>
                                        <p:tgtEl>
                                          <p:spTgt spid="12">
                                            <p:txEl>
                                              <p:pRg st="6" end="6"/>
                                            </p:txEl>
                                          </p:spTgt>
                                        </p:tgtEl>
                                      </p:cBhvr>
                                      <p:to x="100000" y="95000"/>
                                    </p:animScale>
                                    <p:animScale>
                                      <p:cBhvr>
                                        <p:cTn id="37" dur="166" decel="50000">
                                          <p:stCondLst>
                                            <p:cond delay="1834"/>
                                          </p:stCondLst>
                                        </p:cTn>
                                        <p:tgtEl>
                                          <p:spTgt spid="12">
                                            <p:txEl>
                                              <p:pRg st="6" end="6"/>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 calcmode="lin" valueType="num">
                                      <p:cBhvr>
                                        <p:cTn id="42" dur="500" fill="hold"/>
                                        <p:tgtEl>
                                          <p:spTgt spid="12">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12">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12">
                                            <p:txEl>
                                              <p:pRg st="7" end="7"/>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xEl>
                                              <p:pRg st="8" end="8"/>
                                            </p:txEl>
                                          </p:spTgt>
                                        </p:tgtEl>
                                        <p:attrNameLst>
                                          <p:attrName>style.visibility</p:attrName>
                                        </p:attrNameLst>
                                      </p:cBhvr>
                                      <p:to>
                                        <p:strVal val="visible"/>
                                      </p:to>
                                    </p:set>
                                    <p:anim calcmode="lin" valueType="num">
                                      <p:cBhvr>
                                        <p:cTn id="47" dur="500" fill="hold"/>
                                        <p:tgtEl>
                                          <p:spTgt spid="12">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12">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305808" y="39531"/>
            <a:ext cx="6438389" cy="1420813"/>
          </a:xfrm>
        </p:spPr>
        <p:txBody>
          <a:bodyPr rIns="132080">
            <a:normAutofit/>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How to Talk with a Person</a:t>
            </a:r>
            <a:br>
              <a:rPr lang="en-US" sz="4000" b="1" dirty="0">
                <a:latin typeface="Open Sans" panose="020B0606030504020204" pitchFamily="34" charset="0"/>
                <a:ea typeface="Open Sans" panose="020B0606030504020204" pitchFamily="34" charset="0"/>
                <a:cs typeface="Open Sans" panose="020B0606030504020204" pitchFamily="34" charset="0"/>
              </a:rPr>
            </a:br>
            <a:r>
              <a:rPr lang="en-US" sz="4000" b="1" dirty="0">
                <a:latin typeface="Open Sans" panose="020B0606030504020204" pitchFamily="34" charset="0"/>
                <a:ea typeface="Open Sans" panose="020B0606030504020204" pitchFamily="34" charset="0"/>
                <a:cs typeface="Open Sans" panose="020B0606030504020204" pitchFamily="34" charset="0"/>
              </a:rPr>
              <a:t>Who Is Suicidal</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“A”</a:t>
            </a:r>
          </a:p>
        </p:txBody>
      </p:sp>
      <p:cxnSp>
        <p:nvCxnSpPr>
          <p:cNvPr id="9" name="Straight Connector 8"/>
          <p:cNvCxnSpPr/>
          <p:nvPr/>
        </p:nvCxnSpPr>
        <p:spPr>
          <a:xfrm flipV="1">
            <a:off x="889686" y="6349671"/>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2" name="Rectangle 2"/>
          <p:cNvSpPr txBox="1">
            <a:spLocks noChangeArrowheads="1"/>
          </p:cNvSpPr>
          <p:nvPr/>
        </p:nvSpPr>
        <p:spPr>
          <a:xfrm>
            <a:off x="1308856" y="1460344"/>
            <a:ext cx="7301744" cy="4800600"/>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Strategies for having a difficult or very personal conversation</a:t>
            </a:r>
          </a:p>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Stepping aside from the computer, making eye contact.</a:t>
            </a:r>
          </a:p>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Tell people what you are doing</a:t>
            </a:r>
          </a:p>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Not What is said but How it is said</a:t>
            </a:r>
          </a:p>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Ease into the conversation</a:t>
            </a:r>
          </a:p>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Normalize the process </a:t>
            </a:r>
          </a:p>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Open, honest, and direct.</a:t>
            </a:r>
          </a:p>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Private area</a:t>
            </a:r>
          </a:p>
        </p:txBody>
      </p:sp>
      <p:pic>
        <p:nvPicPr>
          <p:cNvPr id="1026" name="Picture 2" descr="Image result for difficult conversation medic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458" y="3581400"/>
            <a:ext cx="4287270" cy="267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58856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0" dur="500"/>
                                        <p:tgtEl>
                                          <p:spTgt spid="12">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13" dur="500"/>
                                        <p:tgtEl>
                                          <p:spTgt spid="12">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16" dur="500"/>
                                        <p:tgtEl>
                                          <p:spTgt spid="12">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19" dur="500"/>
                                        <p:tgtEl>
                                          <p:spTgt spid="12">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22" dur="500"/>
                                        <p:tgtEl>
                                          <p:spTgt spid="12">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Effect transition="in" filter="randombar(horizontal)">
                                      <p:cBhvr>
                                        <p:cTn id="25" dur="500"/>
                                        <p:tgtEl>
                                          <p:spTgt spid="12">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xEl>
                                              <p:pRg st="7" end="7"/>
                                            </p:txEl>
                                          </p:spTgt>
                                        </p:tgtEl>
                                        <p:attrNameLst>
                                          <p:attrName>style.visibility</p:attrName>
                                        </p:attrNameLst>
                                      </p:cBhvr>
                                      <p:to>
                                        <p:strVal val="visible"/>
                                      </p:to>
                                    </p:set>
                                    <p:animEffect transition="in" filter="randombar(horizontal)">
                                      <p:cBhvr>
                                        <p:cTn id="28"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324873" y="583105"/>
            <a:ext cx="6980927" cy="884141"/>
          </a:xfrm>
        </p:spPr>
        <p:txBody>
          <a:bodyPr rIns="132080">
            <a:normAutofit fontScale="90000"/>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Columbia-Suicide Severity Rating Scale (C-SSRS) </a:t>
            </a:r>
          </a:p>
        </p:txBody>
      </p:sp>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“A”</a:t>
            </a:r>
          </a:p>
        </p:txBody>
      </p:sp>
      <p:cxnSp>
        <p:nvCxnSpPr>
          <p:cNvPr id="9" name="Straight Connector 8"/>
          <p:cNvCxnSpPr/>
          <p:nvPr/>
        </p:nvCxnSpPr>
        <p:spPr>
          <a:xfrm flipV="1">
            <a:off x="889686" y="6349671"/>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1324873" y="1259641"/>
            <a:ext cx="6835447" cy="4925854"/>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2" charset="2"/>
              <a:buNone/>
            </a:pPr>
            <a:endParaRPr lang="en-US" sz="2400" dirty="0">
              <a:latin typeface="Open Sans" panose="020B0606030504020204"/>
              <a:ea typeface="Open Sans Light" panose="020B0306030504020204" pitchFamily="34" charset="0"/>
              <a:cs typeface="Open Sans Light" panose="020B0306030504020204" pitchFamily="34" charset="0"/>
            </a:endParaRPr>
          </a:p>
        </p:txBody>
      </p:sp>
      <p:sp>
        <p:nvSpPr>
          <p:cNvPr id="3" name="Rectangle 2"/>
          <p:cNvSpPr/>
          <p:nvPr/>
        </p:nvSpPr>
        <p:spPr>
          <a:xfrm>
            <a:off x="1488159" y="2014408"/>
            <a:ext cx="6672161" cy="3340402"/>
          </a:xfrm>
          <a:prstGeom prst="rect">
            <a:avLst/>
          </a:prstGeom>
        </p:spPr>
        <p:txBody>
          <a:bodyPr wrap="square">
            <a:spAutoFit/>
          </a:bodyPr>
          <a:lstStyle/>
          <a:p>
            <a:pPr marL="742950" indent="-742950">
              <a:lnSpc>
                <a:spcPct val="90000"/>
              </a:lnSpc>
              <a:spcBef>
                <a:spcPts val="1000"/>
              </a:spcBef>
              <a:buClr>
                <a:srgbClr val="6A3091"/>
              </a:buClr>
              <a:buFont typeface="+mj-lt"/>
              <a:buAutoNum type="arabicPeriod"/>
            </a:pPr>
            <a:r>
              <a:rPr lang="en-US" sz="3600" dirty="0"/>
              <a:t> </a:t>
            </a:r>
            <a:r>
              <a:rPr lang="en-US" sz="3600" dirty="0">
                <a:latin typeface="Open Sans" panose="020B0606030504020204" pitchFamily="34" charset="0"/>
                <a:ea typeface="Open Sans" panose="020B0606030504020204" pitchFamily="34" charset="0"/>
                <a:cs typeface="Open Sans" panose="020B0606030504020204" pitchFamily="34" charset="0"/>
              </a:rPr>
              <a:t>Have you wished you were dead or wished you could go to sleep and not wake up? </a:t>
            </a:r>
          </a:p>
          <a:p>
            <a:pPr marL="742950" indent="-742950">
              <a:lnSpc>
                <a:spcPct val="90000"/>
              </a:lnSpc>
              <a:spcBef>
                <a:spcPts val="1000"/>
              </a:spcBef>
              <a:buClr>
                <a:srgbClr val="6A3091"/>
              </a:buClr>
              <a:buFont typeface="+mj-lt"/>
              <a:buAutoNum type="arabicPeriod"/>
            </a:pPr>
            <a:endParaRPr lang="en-US" sz="3600" dirty="0">
              <a:latin typeface="Open Sans" panose="020B0606030504020204" pitchFamily="34" charset="0"/>
              <a:ea typeface="Open Sans" panose="020B0606030504020204" pitchFamily="34" charset="0"/>
              <a:cs typeface="Open Sans" panose="020B0606030504020204" pitchFamily="34" charset="0"/>
            </a:endParaRPr>
          </a:p>
          <a:p>
            <a:pPr marL="742950" indent="-742950">
              <a:lnSpc>
                <a:spcPct val="90000"/>
              </a:lnSpc>
              <a:spcBef>
                <a:spcPts val="1000"/>
              </a:spcBef>
              <a:buClr>
                <a:srgbClr val="6A3091"/>
              </a:buClr>
              <a:buFont typeface="+mj-lt"/>
              <a:buAutoNum type="arabicPeriod"/>
            </a:pPr>
            <a:r>
              <a:rPr lang="en-US" sz="3600" dirty="0">
                <a:latin typeface="Open Sans" panose="020B0606030504020204" pitchFamily="34" charset="0"/>
                <a:ea typeface="Open Sans" panose="020B0606030504020204" pitchFamily="34" charset="0"/>
                <a:cs typeface="Open Sans" panose="020B0606030504020204" pitchFamily="34" charset="0"/>
              </a:rPr>
              <a:t> Have you actually had any thoughts of killing yourself? </a:t>
            </a:r>
          </a:p>
        </p:txBody>
      </p:sp>
    </p:spTree>
    <p:extLst>
      <p:ext uri="{BB962C8B-B14F-4D97-AF65-F5344CB8AC3E}">
        <p14:creationId xmlns:p14="http://schemas.microsoft.com/office/powerpoint/2010/main" val="12700399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523401" y="494566"/>
            <a:ext cx="6438389" cy="884141"/>
          </a:xfrm>
        </p:spPr>
        <p:txBody>
          <a:bodyPr rIns="132080">
            <a:normAutofit fontScale="90000"/>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Columbia-Suicide Severity Rating Scale (C-SSRS) </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“A”</a:t>
            </a:r>
          </a:p>
        </p:txBody>
      </p:sp>
      <p:cxnSp>
        <p:nvCxnSpPr>
          <p:cNvPr id="9" name="Straight Connector 8"/>
          <p:cNvCxnSpPr/>
          <p:nvPr/>
        </p:nvCxnSpPr>
        <p:spPr>
          <a:xfrm flipV="1">
            <a:off x="889686" y="6349671"/>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1324873" y="1752600"/>
            <a:ext cx="6835447" cy="4925854"/>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3"/>
            </a:pPr>
            <a:r>
              <a:rPr lang="en-US" sz="3200" dirty="0">
                <a:latin typeface="Open Sans" panose="020B0606030504020204"/>
                <a:ea typeface="Open Sans" panose="020B0606030504020204" pitchFamily="34" charset="0"/>
                <a:cs typeface="Open Sans" panose="020B0606030504020204" pitchFamily="34" charset="0"/>
              </a:rPr>
              <a:t>Have you been thinking about how you might do this? </a:t>
            </a:r>
          </a:p>
          <a:p>
            <a:pPr marL="514350" indent="-514350">
              <a:buFont typeface="+mj-lt"/>
              <a:buAutoNum type="arabicPeriod" startAt="3"/>
            </a:pPr>
            <a:endParaRPr lang="en-US" sz="3200" dirty="0">
              <a:latin typeface="Open Sans" panose="020B0606030504020204"/>
              <a:ea typeface="Open Sans" panose="020B0606030504020204" pitchFamily="34" charset="0"/>
              <a:cs typeface="Open Sans" panose="020B0606030504020204" pitchFamily="34" charset="0"/>
            </a:endParaRPr>
          </a:p>
          <a:p>
            <a:pPr marL="514350" indent="-514350">
              <a:buFont typeface="+mj-lt"/>
              <a:buAutoNum type="arabicPeriod" startAt="3"/>
            </a:pPr>
            <a:r>
              <a:rPr lang="en-US" sz="3200" dirty="0">
                <a:latin typeface="Open Sans" panose="020B0606030504020204"/>
                <a:ea typeface="Open Sans" panose="020B0606030504020204" pitchFamily="34" charset="0"/>
                <a:cs typeface="Open Sans" panose="020B0606030504020204" pitchFamily="34" charset="0"/>
              </a:rPr>
              <a:t> Have you had these thoughts and had   some intention of acting on them? </a:t>
            </a:r>
          </a:p>
          <a:p>
            <a:pPr marL="514350" indent="-514350">
              <a:buFont typeface="+mj-lt"/>
              <a:buAutoNum type="arabicPeriod" startAt="3"/>
            </a:pPr>
            <a:endParaRPr lang="en-US" sz="3200" dirty="0">
              <a:latin typeface="Open Sans" panose="020B0606030504020204"/>
              <a:ea typeface="Open Sans" panose="020B0606030504020204" pitchFamily="34" charset="0"/>
              <a:cs typeface="Open Sans" panose="020B0606030504020204" pitchFamily="34" charset="0"/>
            </a:endParaRPr>
          </a:p>
          <a:p>
            <a:pPr marL="514350" indent="-514350">
              <a:buFont typeface="+mj-lt"/>
              <a:buAutoNum type="arabicPeriod" startAt="3"/>
            </a:pPr>
            <a:r>
              <a:rPr lang="en-US" sz="3200" dirty="0">
                <a:latin typeface="Open Sans" panose="020B0606030504020204"/>
                <a:ea typeface="Open Sans" panose="020B0606030504020204" pitchFamily="34" charset="0"/>
                <a:cs typeface="Open Sans" panose="020B0606030504020204" pitchFamily="34" charset="0"/>
              </a:rPr>
              <a:t> Have you started to work out or worked out the details of how to kill yourself? Do you intend to carry out this plan? </a:t>
            </a:r>
          </a:p>
          <a:p>
            <a:pPr>
              <a:buClr>
                <a:srgbClr val="6A3091"/>
              </a:buClr>
            </a:pPr>
            <a:endParaRPr lang="en-US" dirty="0">
              <a:latin typeface="Open Sans" panose="020B0606030504020204"/>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5037300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305808" y="39531"/>
            <a:ext cx="6438389" cy="1420813"/>
          </a:xfrm>
        </p:spPr>
        <p:txBody>
          <a:bodyPr rIns="132080">
            <a:normAutofit/>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Keeping the Person Safe</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“A”</a:t>
            </a:r>
          </a:p>
        </p:txBody>
      </p:sp>
      <p:cxnSp>
        <p:nvCxnSpPr>
          <p:cNvPr id="9" name="Straight Connector 8"/>
          <p:cNvCxnSpPr/>
          <p:nvPr/>
        </p:nvCxnSpPr>
        <p:spPr>
          <a:xfrm flipV="1">
            <a:off x="889686" y="6349671"/>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1311494" y="1433384"/>
            <a:ext cx="7239000" cy="4724400"/>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2588" indent="-342900">
              <a:lnSpc>
                <a:spcPct val="150000"/>
              </a:lnSpc>
              <a:spcBef>
                <a:spcPts val="0"/>
              </a:spcBef>
              <a:buClr>
                <a:srgbClr val="6A3091"/>
              </a:buClr>
            </a:pPr>
            <a:r>
              <a:rPr lang="en-US" sz="3200" dirty="0">
                <a:latin typeface="Open Sans" panose="020B0606030504020204"/>
                <a:ea typeface="Open Sans" panose="020B0606030504020204" pitchFamily="34" charset="0"/>
                <a:cs typeface="Open Sans" panose="020B0606030504020204" pitchFamily="34" charset="0"/>
              </a:rPr>
              <a:t>Provide a safety contact number</a:t>
            </a:r>
          </a:p>
          <a:p>
            <a:pPr marL="382588" indent="-342900">
              <a:lnSpc>
                <a:spcPct val="150000"/>
              </a:lnSpc>
              <a:spcBef>
                <a:spcPts val="0"/>
              </a:spcBef>
              <a:buClr>
                <a:srgbClr val="6A3091"/>
              </a:buClr>
            </a:pPr>
            <a:r>
              <a:rPr lang="en-US" sz="3200" dirty="0">
                <a:latin typeface="Open Sans" panose="020B0606030504020204"/>
                <a:ea typeface="Open Sans" panose="020B0606030504020204" pitchFamily="34" charset="0"/>
                <a:cs typeface="Open Sans" panose="020B0606030504020204" pitchFamily="34" charset="0"/>
              </a:rPr>
              <a:t>Help the person identify past supports</a:t>
            </a:r>
          </a:p>
          <a:p>
            <a:pPr marL="382588" indent="-342900">
              <a:lnSpc>
                <a:spcPct val="150000"/>
              </a:lnSpc>
              <a:spcBef>
                <a:spcPts val="0"/>
              </a:spcBef>
              <a:buClr>
                <a:srgbClr val="6A3091"/>
              </a:buClr>
            </a:pPr>
            <a:r>
              <a:rPr lang="en-US" sz="3200" dirty="0">
                <a:latin typeface="Open Sans" panose="020B0606030504020204"/>
                <a:ea typeface="Open Sans" panose="020B0606030504020204" pitchFamily="34" charset="0"/>
                <a:cs typeface="Open Sans" panose="020B0606030504020204" pitchFamily="34" charset="0"/>
              </a:rPr>
              <a:t>Involve them in decision making</a:t>
            </a:r>
          </a:p>
          <a:p>
            <a:pPr marL="382588" indent="-342900">
              <a:lnSpc>
                <a:spcPct val="150000"/>
              </a:lnSpc>
              <a:spcBef>
                <a:spcPts val="0"/>
              </a:spcBef>
              <a:buClr>
                <a:srgbClr val="6A3091"/>
              </a:buClr>
            </a:pPr>
            <a:r>
              <a:rPr lang="en-US" sz="3200" dirty="0">
                <a:latin typeface="Open Sans" panose="020B0606030504020204"/>
                <a:ea typeface="Open Sans" panose="020B0606030504020204" pitchFamily="34" charset="0"/>
                <a:cs typeface="Open Sans" panose="020B0606030504020204" pitchFamily="34" charset="0"/>
              </a:rPr>
              <a:t>Call a CIT law enforcement immediately if the person is actively endangering the lives of self or others. </a:t>
            </a:r>
          </a:p>
          <a:p>
            <a:pPr marL="382588" indent="-342900">
              <a:lnSpc>
                <a:spcPct val="150000"/>
              </a:lnSpc>
              <a:spcBef>
                <a:spcPts val="0"/>
              </a:spcBef>
              <a:buClr>
                <a:srgbClr val="6A3091"/>
              </a:buClr>
              <a:buFont typeface="Wingdings 2" charset="2"/>
              <a:buNone/>
            </a:pPr>
            <a:endParaRPr lang="en-US" sz="3200" dirty="0">
              <a:latin typeface="Open Sans" panose="020B0606030504020204"/>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048699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p:cTn id="13"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11">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11">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p:cTn id="25"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1">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11">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305808" y="39531"/>
            <a:ext cx="6438389" cy="1420813"/>
          </a:xfrm>
        </p:spPr>
        <p:txBody>
          <a:bodyPr rIns="132080">
            <a:normAutofit/>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Keeping the Person Safe</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“A”</a:t>
            </a:r>
          </a:p>
        </p:txBody>
      </p:sp>
      <p:cxnSp>
        <p:nvCxnSpPr>
          <p:cNvPr id="9" name="Straight Connector 8"/>
          <p:cNvCxnSpPr/>
          <p:nvPr/>
        </p:nvCxnSpPr>
        <p:spPr>
          <a:xfrm flipV="1">
            <a:off x="889686" y="6349671"/>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2534481" y="1219200"/>
            <a:ext cx="4953000" cy="4953000"/>
          </a:xfrm>
          <a:prstGeom prst="rect">
            <a:avLst/>
          </a:prstGeom>
        </p:spPr>
      </p:pic>
    </p:spTree>
    <p:extLst>
      <p:ext uri="{BB962C8B-B14F-4D97-AF65-F5344CB8AC3E}">
        <p14:creationId xmlns:p14="http://schemas.microsoft.com/office/powerpoint/2010/main" val="2301256633"/>
      </p:ext>
    </p:extLst>
  </p:cSld>
  <p:clrMapOvr>
    <a:overrideClrMapping bg1="lt1" tx1="dk1" bg2="lt2" tx2="dk2" accent1="accent1" accent2="accent2" accent3="accent3" accent4="accent4" accent5="accent5" accent6="accent6" hlink="hlink" folHlink="folHlink"/>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305808" y="39531"/>
            <a:ext cx="6438389" cy="1420813"/>
          </a:xfrm>
        </p:spPr>
        <p:txBody>
          <a:bodyPr rIns="132080">
            <a:normAutofit/>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Keeping the Person Safe</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“A”</a:t>
            </a:r>
          </a:p>
        </p:txBody>
      </p:sp>
      <p:cxnSp>
        <p:nvCxnSpPr>
          <p:cNvPr id="9" name="Straight Connector 8"/>
          <p:cNvCxnSpPr/>
          <p:nvPr/>
        </p:nvCxnSpPr>
        <p:spPr>
          <a:xfrm flipV="1">
            <a:off x="889686" y="6349671"/>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1311494" y="1433384"/>
            <a:ext cx="7239000" cy="4724400"/>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2588" indent="-342900">
              <a:lnSpc>
                <a:spcPct val="150000"/>
              </a:lnSpc>
              <a:spcBef>
                <a:spcPts val="0"/>
              </a:spcBef>
              <a:buClr>
                <a:srgbClr val="6A3091"/>
              </a:buClr>
              <a:buFont typeface="Wingdings 2" charset="2"/>
              <a:buNone/>
            </a:pPr>
            <a:r>
              <a:rPr lang="en-US" b="1" u="sng" dirty="0">
                <a:solidFill>
                  <a:srgbClr val="6A3091"/>
                </a:solidFill>
                <a:latin typeface="Open Sans" panose="020B0606030504020204"/>
                <a:ea typeface="Open Sans" panose="020B0606030504020204" pitchFamily="34" charset="0"/>
                <a:cs typeface="Open Sans" panose="020B0606030504020204" pitchFamily="34" charset="0"/>
              </a:rPr>
              <a:t>Do Not</a:t>
            </a:r>
          </a:p>
          <a:p>
            <a:pPr marL="382588" indent="-342900">
              <a:lnSpc>
                <a:spcPct val="150000"/>
              </a:lnSpc>
              <a:spcBef>
                <a:spcPts val="0"/>
              </a:spcBef>
              <a:buClr>
                <a:srgbClr val="6A3091"/>
              </a:buClr>
            </a:pPr>
            <a:r>
              <a:rPr lang="en-US" dirty="0">
                <a:latin typeface="Open Sans" panose="020B0606030504020204"/>
                <a:ea typeface="Open Sans" panose="020B0606030504020204" pitchFamily="34" charset="0"/>
                <a:cs typeface="Open Sans" panose="020B0606030504020204" pitchFamily="34" charset="0"/>
              </a:rPr>
              <a:t>Leave an actively suicidal person alone</a:t>
            </a:r>
          </a:p>
          <a:p>
            <a:pPr marL="382588" indent="-342900">
              <a:lnSpc>
                <a:spcPct val="150000"/>
              </a:lnSpc>
              <a:spcBef>
                <a:spcPts val="0"/>
              </a:spcBef>
              <a:buClr>
                <a:srgbClr val="6A3091"/>
              </a:buClr>
            </a:pPr>
            <a:r>
              <a:rPr lang="en-US" dirty="0">
                <a:latin typeface="Open Sans" panose="020B0606030504020204"/>
                <a:ea typeface="Open Sans" panose="020B0606030504020204" pitchFamily="34" charset="0"/>
                <a:cs typeface="Open Sans" panose="020B0606030504020204" pitchFamily="34" charset="0"/>
              </a:rPr>
              <a:t>Use guilt and threats to try to prevent suicide</a:t>
            </a:r>
          </a:p>
          <a:p>
            <a:pPr marL="782638" lvl="1" indent="-342900">
              <a:lnSpc>
                <a:spcPct val="150000"/>
              </a:lnSpc>
              <a:spcBef>
                <a:spcPts val="0"/>
              </a:spcBef>
              <a:buClr>
                <a:srgbClr val="6A3091"/>
              </a:buClr>
              <a:buFont typeface="Courier New" panose="02070309020205020404" pitchFamily="49" charset="0"/>
              <a:buChar char="o"/>
            </a:pPr>
            <a:r>
              <a:rPr lang="en-US" sz="2800" i="1" dirty="0">
                <a:latin typeface="Open Sans" panose="020B0606030504020204"/>
                <a:ea typeface="Open Sans" panose="020B0606030504020204" pitchFamily="34" charset="0"/>
                <a:cs typeface="Open Sans" panose="020B0606030504020204" pitchFamily="34" charset="0"/>
              </a:rPr>
              <a:t>“You will go to hell”</a:t>
            </a:r>
          </a:p>
          <a:p>
            <a:pPr marL="782638" lvl="1" indent="-342900">
              <a:lnSpc>
                <a:spcPct val="150000"/>
              </a:lnSpc>
              <a:spcBef>
                <a:spcPts val="0"/>
              </a:spcBef>
              <a:buClr>
                <a:srgbClr val="6A3091"/>
              </a:buClr>
              <a:buFont typeface="Courier New" panose="02070309020205020404" pitchFamily="49" charset="0"/>
              <a:buChar char="o"/>
            </a:pPr>
            <a:r>
              <a:rPr lang="en-US" sz="2800" i="1" dirty="0">
                <a:latin typeface="Open Sans" panose="020B0606030504020204"/>
                <a:ea typeface="Open Sans" panose="020B0606030504020204" pitchFamily="34" charset="0"/>
                <a:cs typeface="Open Sans" panose="020B0606030504020204" pitchFamily="34" charset="0"/>
              </a:rPr>
              <a:t>“You will ruin other people’s lives if you die by suicide”</a:t>
            </a:r>
          </a:p>
          <a:p>
            <a:pPr marL="382588" indent="-342900">
              <a:lnSpc>
                <a:spcPct val="150000"/>
              </a:lnSpc>
              <a:spcBef>
                <a:spcPts val="0"/>
              </a:spcBef>
              <a:buClr>
                <a:srgbClr val="6A3091"/>
              </a:buClr>
            </a:pPr>
            <a:r>
              <a:rPr lang="en-US" dirty="0">
                <a:latin typeface="Open Sans" panose="020B0606030504020204"/>
                <a:ea typeface="Open Sans" panose="020B0606030504020204" pitchFamily="34" charset="0"/>
                <a:cs typeface="Open Sans" panose="020B0606030504020204" pitchFamily="34" charset="0"/>
              </a:rPr>
              <a:t>Agree to keep their plan a secret</a:t>
            </a:r>
          </a:p>
        </p:txBody>
      </p:sp>
    </p:spTree>
    <p:extLst>
      <p:ext uri="{BB962C8B-B14F-4D97-AF65-F5344CB8AC3E}">
        <p14:creationId xmlns:p14="http://schemas.microsoft.com/office/powerpoint/2010/main" val="254557854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1" dur="500"/>
                                        <p:tgtEl>
                                          <p:spTgt spid="11">
                                            <p:txEl>
                                              <p:pRg st="1" end="1"/>
                                            </p:txEl>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4" dur="500"/>
                                        <p:tgtEl>
                                          <p:spTgt spid="11">
                                            <p:txEl>
                                              <p:pRg st="2" end="2"/>
                                            </p:txEl>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17" dur="500"/>
                                        <p:tgtEl>
                                          <p:spTgt spid="11">
                                            <p:txEl>
                                              <p:pRg st="3" end="3"/>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20" dur="500"/>
                                        <p:tgtEl>
                                          <p:spTgt spid="11">
                                            <p:txEl>
                                              <p:pRg st="4" end="4"/>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Effect transition="in" filter="randombar(horizontal)">
                                      <p:cBhvr>
                                        <p:cTn id="23"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305808" y="39531"/>
            <a:ext cx="6438389" cy="1420813"/>
          </a:xfrm>
        </p:spPr>
        <p:txBody>
          <a:bodyPr rIns="132080">
            <a:normAutofit/>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Reasons for Self-Injury</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“A”</a:t>
            </a:r>
          </a:p>
        </p:txBody>
      </p:sp>
      <p:cxnSp>
        <p:nvCxnSpPr>
          <p:cNvPr id="9" name="Straight Connector 8"/>
          <p:cNvCxnSpPr/>
          <p:nvPr/>
        </p:nvCxnSpPr>
        <p:spPr>
          <a:xfrm flipV="1">
            <a:off x="889686" y="6343492"/>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2" name="Rectangle 2"/>
          <p:cNvSpPr txBox="1">
            <a:spLocks noChangeArrowheads="1"/>
          </p:cNvSpPr>
          <p:nvPr/>
        </p:nvSpPr>
        <p:spPr>
          <a:xfrm>
            <a:off x="1522210" y="1267985"/>
            <a:ext cx="6781800" cy="4800600"/>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A3091"/>
              </a:buClr>
            </a:pPr>
            <a:r>
              <a:rPr lang="en-US" sz="3600" dirty="0">
                <a:latin typeface="Open Sans" panose="020B0606030504020204" pitchFamily="34" charset="0"/>
                <a:ea typeface="Open Sans" panose="020B0606030504020204" pitchFamily="34" charset="0"/>
                <a:cs typeface="Open Sans" panose="020B0606030504020204" pitchFamily="34" charset="0"/>
              </a:rPr>
              <a:t>To escape unbearable anguish</a:t>
            </a:r>
          </a:p>
          <a:p>
            <a:pPr>
              <a:buClr>
                <a:srgbClr val="6A3091"/>
              </a:buClr>
            </a:pPr>
            <a:r>
              <a:rPr lang="en-US" sz="3600" dirty="0">
                <a:latin typeface="Open Sans" panose="020B0606030504020204" pitchFamily="34" charset="0"/>
                <a:ea typeface="Open Sans" panose="020B0606030504020204" pitchFamily="34" charset="0"/>
                <a:cs typeface="Open Sans" panose="020B0606030504020204" pitchFamily="34" charset="0"/>
              </a:rPr>
              <a:t>To change the behavior of others</a:t>
            </a:r>
          </a:p>
          <a:p>
            <a:pPr>
              <a:buClr>
                <a:srgbClr val="6A3091"/>
              </a:buClr>
            </a:pPr>
            <a:r>
              <a:rPr lang="en-US" sz="3600" dirty="0">
                <a:latin typeface="Open Sans" panose="020B0606030504020204" pitchFamily="34" charset="0"/>
                <a:ea typeface="Open Sans" panose="020B0606030504020204" pitchFamily="34" charset="0"/>
                <a:cs typeface="Open Sans" panose="020B0606030504020204" pitchFamily="34" charset="0"/>
              </a:rPr>
              <a:t>To escape a situation</a:t>
            </a:r>
          </a:p>
          <a:p>
            <a:pPr>
              <a:buClr>
                <a:srgbClr val="6A3091"/>
              </a:buClr>
            </a:pPr>
            <a:r>
              <a:rPr lang="en-US" sz="3600" dirty="0">
                <a:latin typeface="Open Sans" panose="020B0606030504020204" pitchFamily="34" charset="0"/>
                <a:ea typeface="Open Sans" panose="020B0606030504020204" pitchFamily="34" charset="0"/>
                <a:cs typeface="Open Sans" panose="020B0606030504020204" pitchFamily="34" charset="0"/>
              </a:rPr>
              <a:t>To show desperation to others</a:t>
            </a:r>
          </a:p>
          <a:p>
            <a:pPr>
              <a:buClr>
                <a:srgbClr val="6A3091"/>
              </a:buClr>
            </a:pPr>
            <a:r>
              <a:rPr lang="en-US" sz="3600" dirty="0">
                <a:latin typeface="Open Sans" panose="020B0606030504020204" pitchFamily="34" charset="0"/>
                <a:ea typeface="Open Sans" panose="020B0606030504020204" pitchFamily="34" charset="0"/>
                <a:cs typeface="Open Sans" panose="020B0606030504020204" pitchFamily="34" charset="0"/>
              </a:rPr>
              <a:t>To “get back at” other people</a:t>
            </a:r>
          </a:p>
          <a:p>
            <a:pPr>
              <a:buClr>
                <a:srgbClr val="6A3091"/>
              </a:buClr>
            </a:pPr>
            <a:r>
              <a:rPr lang="en-US" sz="3600" dirty="0">
                <a:latin typeface="Open Sans" panose="020B0606030504020204" pitchFamily="34" charset="0"/>
                <a:ea typeface="Open Sans" panose="020B0606030504020204" pitchFamily="34" charset="0"/>
                <a:cs typeface="Open Sans" panose="020B0606030504020204" pitchFamily="34" charset="0"/>
              </a:rPr>
              <a:t>To gain relief from tension</a:t>
            </a:r>
          </a:p>
          <a:p>
            <a:pPr>
              <a:buClr>
                <a:srgbClr val="6A3091"/>
              </a:buClr>
            </a:pPr>
            <a:r>
              <a:rPr lang="en-US" sz="3600" dirty="0">
                <a:latin typeface="Open Sans" panose="020B0606030504020204" pitchFamily="34" charset="0"/>
                <a:ea typeface="Open Sans" panose="020B0606030504020204" pitchFamily="34" charset="0"/>
                <a:cs typeface="Open Sans" panose="020B0606030504020204" pitchFamily="34" charset="0"/>
              </a:rPr>
              <a:t>To seek help</a:t>
            </a:r>
          </a:p>
        </p:txBody>
      </p:sp>
    </p:spTree>
    <p:extLst>
      <p:ext uri="{BB962C8B-B14F-4D97-AF65-F5344CB8AC3E}">
        <p14:creationId xmlns:p14="http://schemas.microsoft.com/office/powerpoint/2010/main" val="392328131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anim calcmode="lin" valueType="num">
                                      <p:cBhvr>
                                        <p:cTn id="1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1000"/>
                                        <p:tgtEl>
                                          <p:spTgt spid="12">
                                            <p:txEl>
                                              <p:pRg st="2" end="2"/>
                                            </p:txEl>
                                          </p:spTgt>
                                        </p:tgtEl>
                                      </p:cBhvr>
                                    </p:animEffect>
                                    <p:anim calcmode="lin" valueType="num">
                                      <p:cBhvr>
                                        <p:cTn id="1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1000"/>
                                        <p:tgtEl>
                                          <p:spTgt spid="12">
                                            <p:txEl>
                                              <p:pRg st="3" end="3"/>
                                            </p:txEl>
                                          </p:spTgt>
                                        </p:tgtEl>
                                      </p:cBhvr>
                                    </p:animEffect>
                                    <p:anim calcmode="lin" valueType="num">
                                      <p:cBhvr>
                                        <p:cTn id="23"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1000"/>
                                        <p:tgtEl>
                                          <p:spTgt spid="12">
                                            <p:txEl>
                                              <p:pRg st="4" end="4"/>
                                            </p:txEl>
                                          </p:spTgt>
                                        </p:tgtEl>
                                      </p:cBhvr>
                                    </p:animEffect>
                                    <p:anim calcmode="lin" valueType="num">
                                      <p:cBhvr>
                                        <p:cTn id="28"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1000"/>
                                        <p:tgtEl>
                                          <p:spTgt spid="12">
                                            <p:txEl>
                                              <p:pRg st="5" end="5"/>
                                            </p:txEl>
                                          </p:spTgt>
                                        </p:tgtEl>
                                      </p:cBhvr>
                                    </p:animEffect>
                                    <p:anim calcmode="lin" valueType="num">
                                      <p:cBhvr>
                                        <p:cTn id="33"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fade">
                                      <p:cBhvr>
                                        <p:cTn id="37" dur="1000"/>
                                        <p:tgtEl>
                                          <p:spTgt spid="12">
                                            <p:txEl>
                                              <p:pRg st="6" end="6"/>
                                            </p:txEl>
                                          </p:spTgt>
                                        </p:tgtEl>
                                      </p:cBhvr>
                                    </p:animEffect>
                                    <p:anim calcmode="lin" valueType="num">
                                      <p:cBhvr>
                                        <p:cTn id="38"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404774" y="166818"/>
            <a:ext cx="6438389" cy="1420813"/>
          </a:xfrm>
        </p:spPr>
        <p:txBody>
          <a:bodyPr rIns="132080">
            <a:normAutofit/>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How to Help with a Person Who Self-Injures</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“A”</a:t>
            </a:r>
          </a:p>
        </p:txBody>
      </p:sp>
      <p:cxnSp>
        <p:nvCxnSpPr>
          <p:cNvPr id="9" name="Straight Connector 8"/>
          <p:cNvCxnSpPr/>
          <p:nvPr/>
        </p:nvCxnSpPr>
        <p:spPr>
          <a:xfrm flipV="1">
            <a:off x="889686" y="6342106"/>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1404774" y="1905000"/>
            <a:ext cx="6966857" cy="4953000"/>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6A3091"/>
              </a:buClr>
            </a:pPr>
            <a:r>
              <a:rPr lang="en-US" sz="3600" dirty="0">
                <a:latin typeface="Open Sans" panose="020B0606030504020204" pitchFamily="34" charset="0"/>
                <a:ea typeface="Open Sans" panose="020B0606030504020204" pitchFamily="34" charset="0"/>
                <a:cs typeface="Open Sans" panose="020B0606030504020204" pitchFamily="34" charset="0"/>
              </a:rPr>
              <a:t>Recognize that self-injury is usually a symptom of serious psychological distress</a:t>
            </a:r>
          </a:p>
          <a:p>
            <a:pPr>
              <a:spcBef>
                <a:spcPts val="0"/>
              </a:spcBef>
              <a:buClr>
                <a:srgbClr val="6A3091"/>
              </a:buClr>
            </a:pPr>
            <a:r>
              <a:rPr lang="en-US" sz="3600" dirty="0">
                <a:latin typeface="Open Sans" panose="020B0606030504020204" pitchFamily="34" charset="0"/>
                <a:ea typeface="Open Sans" panose="020B0606030504020204" pitchFamily="34" charset="0"/>
                <a:cs typeface="Open Sans" panose="020B0606030504020204" pitchFamily="34" charset="0"/>
              </a:rPr>
              <a:t>Avoid any negative reactions to the self-injury</a:t>
            </a:r>
          </a:p>
          <a:p>
            <a:pPr>
              <a:spcBef>
                <a:spcPts val="0"/>
              </a:spcBef>
              <a:buClr>
                <a:srgbClr val="6A3091"/>
              </a:buClr>
            </a:pPr>
            <a:r>
              <a:rPr lang="en-US" sz="3600" dirty="0">
                <a:latin typeface="Open Sans" panose="020B0606030504020204" pitchFamily="34" charset="0"/>
                <a:ea typeface="Open Sans" panose="020B0606030504020204" pitchFamily="34" charset="0"/>
                <a:cs typeface="Open Sans" panose="020B0606030504020204" pitchFamily="34" charset="0"/>
              </a:rPr>
              <a:t>Discuss the situation calmly</a:t>
            </a:r>
          </a:p>
          <a:p>
            <a:pPr>
              <a:spcBef>
                <a:spcPts val="0"/>
              </a:spcBef>
              <a:buClr>
                <a:srgbClr val="6A3091"/>
              </a:buClr>
            </a:pPr>
            <a:r>
              <a:rPr lang="en-US" sz="3600" dirty="0">
                <a:latin typeface="Open Sans" panose="020B0606030504020204" pitchFamily="34" charset="0"/>
                <a:ea typeface="Open Sans" panose="020B0606030504020204" pitchFamily="34" charset="0"/>
                <a:cs typeface="Open Sans" panose="020B0606030504020204" pitchFamily="34" charset="0"/>
              </a:rPr>
              <a:t>Focus on ways to stop the distress</a:t>
            </a:r>
            <a:br>
              <a:rPr lang="en-US" sz="3600" dirty="0">
                <a:latin typeface="Open Sans" panose="020B0606030504020204" pitchFamily="34" charset="0"/>
                <a:ea typeface="Open Sans" panose="020B0606030504020204" pitchFamily="34" charset="0"/>
                <a:cs typeface="Open Sans" panose="020B0606030504020204" pitchFamily="34" charset="0"/>
              </a:rPr>
            </a:b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24161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1000"/>
                                        <p:tgtEl>
                                          <p:spTgt spid="11">
                                            <p:txEl>
                                              <p:pRg st="3" end="3"/>
                                            </p:txEl>
                                          </p:spTgt>
                                        </p:tgtEl>
                                      </p:cBhvr>
                                    </p:animEffect>
                                    <p:anim calcmode="lin" valueType="num">
                                      <p:cBhvr>
                                        <p:cTn id="2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TYPES OF MOOD DISORDERS</a:t>
            </a:r>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9" name="Straight Connector 8"/>
          <p:cNvCxnSpPr/>
          <p:nvPr/>
        </p:nvCxnSpPr>
        <p:spPr>
          <a:xfrm flipV="1">
            <a:off x="889686" y="6356865"/>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22860" y="1"/>
            <a:ext cx="9121140" cy="6224390"/>
          </a:xfrm>
          <a:prstGeom prst="rect">
            <a:avLst/>
          </a:prstGeom>
        </p:spPr>
      </p:pic>
    </p:spTree>
    <p:extLst>
      <p:ext uri="{BB962C8B-B14F-4D97-AF65-F5344CB8AC3E}">
        <p14:creationId xmlns:p14="http://schemas.microsoft.com/office/powerpoint/2010/main" val="938633533"/>
      </p:ext>
    </p:extLst>
  </p:cSld>
  <p:clrMapOvr>
    <a:overrideClrMapping bg1="lt1" tx1="dk1" bg2="lt2" tx2="dk2" accent1="accent1" accent2="accent2" accent3="accent3" accent4="accent4" accent5="accent5" accent6="accent6" hlink="hlink" folHlink="folHlink"/>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404774" y="166818"/>
            <a:ext cx="6438389" cy="1420813"/>
          </a:xfrm>
        </p:spPr>
        <p:txBody>
          <a:bodyPr rIns="132080">
            <a:normAutofit/>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How to Help with a Person Who Self-Injures</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“A”</a:t>
            </a:r>
          </a:p>
        </p:txBody>
      </p:sp>
      <p:cxnSp>
        <p:nvCxnSpPr>
          <p:cNvPr id="9" name="Straight Connector 8"/>
          <p:cNvCxnSpPr/>
          <p:nvPr/>
        </p:nvCxnSpPr>
        <p:spPr>
          <a:xfrm flipV="1">
            <a:off x="889686" y="6342106"/>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1524000" y="1533525"/>
            <a:ext cx="6966857" cy="4953000"/>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2" charset="2"/>
              <a:buNone/>
            </a:pPr>
            <a:r>
              <a:rPr lang="en-US" sz="3600" b="1" u="sng" dirty="0">
                <a:solidFill>
                  <a:srgbClr val="6A3091"/>
                </a:solidFill>
                <a:latin typeface="Open Sans" panose="020B0606030504020204" pitchFamily="34" charset="0"/>
                <a:ea typeface="Open Sans" panose="020B0606030504020204" pitchFamily="34" charset="0"/>
                <a:cs typeface="Open Sans" panose="020B0606030504020204" pitchFamily="34" charset="0"/>
              </a:rPr>
              <a:t>Do Not:</a:t>
            </a:r>
          </a:p>
          <a:p>
            <a:pPr>
              <a:spcBef>
                <a:spcPts val="0"/>
              </a:spcBef>
              <a:buClr>
                <a:srgbClr val="6A3091"/>
              </a:buClr>
            </a:pPr>
            <a:r>
              <a:rPr lang="en-US" sz="3600" dirty="0">
                <a:latin typeface="Open Sans" panose="020B0606030504020204" pitchFamily="34" charset="0"/>
                <a:ea typeface="Open Sans" panose="020B0606030504020204" pitchFamily="34" charset="0"/>
                <a:cs typeface="Open Sans" panose="020B0606030504020204" pitchFamily="34" charset="0"/>
              </a:rPr>
              <a:t>Focus on stopping self-injury</a:t>
            </a:r>
          </a:p>
          <a:p>
            <a:pPr>
              <a:spcBef>
                <a:spcPts val="0"/>
              </a:spcBef>
              <a:buClr>
                <a:srgbClr val="6A3091"/>
              </a:buClr>
            </a:pPr>
            <a:r>
              <a:rPr lang="en-US" sz="3600" dirty="0">
                <a:latin typeface="Open Sans" panose="020B0606030504020204" pitchFamily="34" charset="0"/>
                <a:ea typeface="Open Sans" panose="020B0606030504020204" pitchFamily="34" charset="0"/>
                <a:cs typeface="Open Sans" panose="020B0606030504020204" pitchFamily="34" charset="0"/>
              </a:rPr>
              <a:t>Trivialize the feelings or situations that have led to self-injury</a:t>
            </a:r>
          </a:p>
          <a:p>
            <a:pPr>
              <a:spcBef>
                <a:spcPts val="0"/>
              </a:spcBef>
              <a:buClr>
                <a:srgbClr val="6A3091"/>
              </a:buClr>
            </a:pPr>
            <a:r>
              <a:rPr lang="en-US" sz="3600" dirty="0">
                <a:latin typeface="Open Sans" panose="020B0606030504020204" pitchFamily="34" charset="0"/>
                <a:ea typeface="Open Sans" panose="020B0606030504020204" pitchFamily="34" charset="0"/>
                <a:cs typeface="Open Sans" panose="020B0606030504020204" pitchFamily="34" charset="0"/>
              </a:rPr>
              <a:t>Punish the person</a:t>
            </a:r>
          </a:p>
          <a:p>
            <a:pPr>
              <a:spcBef>
                <a:spcPts val="0"/>
              </a:spcBef>
              <a:buClr>
                <a:srgbClr val="6A3091"/>
              </a:buClr>
            </a:pPr>
            <a:r>
              <a:rPr lang="en-US" sz="3600" dirty="0">
                <a:latin typeface="Open Sans" panose="020B0606030504020204" pitchFamily="34" charset="0"/>
                <a:ea typeface="Open Sans" panose="020B0606030504020204" pitchFamily="34" charset="0"/>
                <a:cs typeface="Open Sans" panose="020B0606030504020204" pitchFamily="34" charset="0"/>
              </a:rPr>
              <a:t>Threaten to withdraw care</a:t>
            </a:r>
          </a:p>
        </p:txBody>
      </p:sp>
    </p:spTree>
    <p:extLst>
      <p:ext uri="{BB962C8B-B14F-4D97-AF65-F5344CB8AC3E}">
        <p14:creationId xmlns:p14="http://schemas.microsoft.com/office/powerpoint/2010/main" val="121387135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arn(inVertical)">
                                      <p:cBhvr>
                                        <p:cTn id="11" dur="500"/>
                                        <p:tgtEl>
                                          <p:spTgt spid="11">
                                            <p:txEl>
                                              <p:pRg st="1" end="1"/>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barn(inVertical)">
                                      <p:cBhvr>
                                        <p:cTn id="14" dur="500"/>
                                        <p:tgtEl>
                                          <p:spTgt spid="11">
                                            <p:txEl>
                                              <p:pRg st="2" end="2"/>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arn(inVertical)">
                                      <p:cBhvr>
                                        <p:cTn id="17" dur="500"/>
                                        <p:tgtEl>
                                          <p:spTgt spid="11">
                                            <p:txEl>
                                              <p:pRg st="3" end="3"/>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barn(inVertical)">
                                      <p:cBhvr>
                                        <p:cTn id="20"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447800" y="166818"/>
            <a:ext cx="6526826" cy="1420813"/>
          </a:xfrm>
        </p:spPr>
        <p:txBody>
          <a:bodyPr rIns="132080">
            <a:normAutofit/>
          </a:bodyPr>
          <a:lstStyle/>
          <a:p>
            <a:pPr indent="0" algn="ctr" eaLnBrk="1" hangingPunct="1"/>
            <a:r>
              <a:rPr lang="en-US" sz="3600" b="1" dirty="0">
                <a:latin typeface="Open Sans" panose="020B0606030504020204" pitchFamily="34" charset="0"/>
                <a:ea typeface="Open Sans" panose="020B0606030504020204" pitchFamily="34" charset="0"/>
                <a:cs typeface="Open Sans" panose="020B0606030504020204" pitchFamily="34" charset="0"/>
              </a:rPr>
              <a:t>L</a:t>
            </a:r>
            <a:r>
              <a:rPr lang="en-US" sz="3600" dirty="0">
                <a:latin typeface="Open Sans" panose="020B0606030504020204" pitchFamily="34" charset="0"/>
                <a:ea typeface="Open Sans" panose="020B0606030504020204" pitchFamily="34" charset="0"/>
                <a:cs typeface="Open Sans" panose="020B0606030504020204" pitchFamily="34" charset="0"/>
              </a:rPr>
              <a:t>istening Nonjudgmentally</a:t>
            </a:r>
            <a:endParaRPr 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“L”</a:t>
            </a:r>
          </a:p>
        </p:txBody>
      </p:sp>
      <p:cxnSp>
        <p:nvCxnSpPr>
          <p:cNvPr id="9" name="Straight Connector 8"/>
          <p:cNvCxnSpPr/>
          <p:nvPr/>
        </p:nvCxnSpPr>
        <p:spPr>
          <a:xfrm flipV="1">
            <a:off x="889686" y="6339270"/>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2" name="Rectangle 2"/>
          <p:cNvSpPr txBox="1">
            <a:spLocks noChangeArrowheads="1"/>
          </p:cNvSpPr>
          <p:nvPr/>
        </p:nvSpPr>
        <p:spPr>
          <a:xfrm>
            <a:off x="1449594" y="1412684"/>
            <a:ext cx="7134497" cy="4953000"/>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8" indent="0">
              <a:buFont typeface="Wingdings 2" charset="2"/>
              <a:buNone/>
            </a:pPr>
            <a:r>
              <a:rPr lang="en-US" sz="3200" dirty="0">
                <a:latin typeface="Open Sans" panose="020B0606030504020204" pitchFamily="34" charset="0"/>
                <a:ea typeface="Open Sans" panose="020B0606030504020204" pitchFamily="34" charset="0"/>
                <a:cs typeface="Open Sans" panose="020B0606030504020204" pitchFamily="34" charset="0"/>
              </a:rPr>
              <a:t>Key </a:t>
            </a:r>
            <a:r>
              <a:rPr lang="en-US" sz="3200" b="1" dirty="0">
                <a:solidFill>
                  <a:srgbClr val="6A3091"/>
                </a:solidFill>
                <a:latin typeface="Open Sans" panose="020B0606030504020204" pitchFamily="34" charset="0"/>
                <a:ea typeface="Open Sans" panose="020B0606030504020204" pitchFamily="34" charset="0"/>
                <a:cs typeface="Open Sans" panose="020B0606030504020204" pitchFamily="34" charset="0"/>
              </a:rPr>
              <a:t>attitudes</a:t>
            </a:r>
            <a:r>
              <a:rPr lang="en-US" sz="3200" dirty="0">
                <a:latin typeface="Open Sans" panose="020B0606030504020204" pitchFamily="34" charset="0"/>
                <a:ea typeface="Open Sans" panose="020B0606030504020204" pitchFamily="34" charset="0"/>
                <a:cs typeface="Open Sans" panose="020B0606030504020204" pitchFamily="34" charset="0"/>
              </a:rPr>
              <a:t> to make the person feel respected, accepted, and understood: </a:t>
            </a:r>
          </a:p>
          <a:p>
            <a:pPr marL="382588" indent="-342900">
              <a:buClr>
                <a:srgbClr val="6A3091"/>
              </a:buClr>
            </a:pPr>
            <a:r>
              <a:rPr lang="en-US" sz="3200" dirty="0">
                <a:latin typeface="Open Sans" panose="020B0606030504020204" pitchFamily="34" charset="0"/>
                <a:ea typeface="Open Sans" panose="020B0606030504020204" pitchFamily="34" charset="0"/>
                <a:cs typeface="Open Sans" panose="020B0606030504020204" pitchFamily="34" charset="0"/>
              </a:rPr>
              <a:t>Acceptance</a:t>
            </a:r>
          </a:p>
          <a:p>
            <a:pPr marL="382588" indent="-342900">
              <a:buClr>
                <a:srgbClr val="6A3091"/>
              </a:buClr>
            </a:pPr>
            <a:r>
              <a:rPr lang="en-US" sz="3200" dirty="0">
                <a:latin typeface="Open Sans" panose="020B0606030504020204" pitchFamily="34" charset="0"/>
                <a:ea typeface="Open Sans" panose="020B0606030504020204" pitchFamily="34" charset="0"/>
                <a:cs typeface="Open Sans" panose="020B0606030504020204" pitchFamily="34" charset="0"/>
              </a:rPr>
              <a:t>Genuineness</a:t>
            </a:r>
          </a:p>
          <a:p>
            <a:pPr marL="382588" indent="-342900">
              <a:buClr>
                <a:srgbClr val="6A3091"/>
              </a:buClr>
            </a:pPr>
            <a:r>
              <a:rPr lang="en-US" sz="3200" dirty="0">
                <a:latin typeface="Open Sans" panose="020B0606030504020204" pitchFamily="34" charset="0"/>
                <a:ea typeface="Open Sans" panose="020B0606030504020204" pitchFamily="34" charset="0"/>
                <a:cs typeface="Open Sans" panose="020B0606030504020204" pitchFamily="34" charset="0"/>
              </a:rPr>
              <a:t>Empathy</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7164" y="2945986"/>
            <a:ext cx="4656927" cy="2612422"/>
          </a:xfrm>
          <a:prstGeom prst="rect">
            <a:avLst/>
          </a:prstGeom>
        </p:spPr>
      </p:pic>
      <p:sp>
        <p:nvSpPr>
          <p:cNvPr id="3" name="Rectangle 2"/>
          <p:cNvSpPr/>
          <p:nvPr/>
        </p:nvSpPr>
        <p:spPr>
          <a:xfrm>
            <a:off x="1024431" y="5562762"/>
            <a:ext cx="7967169" cy="369332"/>
          </a:xfrm>
          <a:prstGeom prst="rect">
            <a:avLst/>
          </a:prstGeom>
        </p:spPr>
        <p:txBody>
          <a:bodyPr wrap="square">
            <a:spAutoFit/>
          </a:bodyPr>
          <a:lstStyle/>
          <a:p>
            <a:r>
              <a:rPr lang="en-US" dirty="0">
                <a:hlinkClick r:id="rId6"/>
              </a:rPr>
              <a:t>https://youtu.be/1Evwgu369Jw?list=PLMG0jm_gg_UUZ8dMAq0a9w0HmSeDwiTXF</a:t>
            </a:r>
            <a:r>
              <a:rPr lang="en-US" dirty="0"/>
              <a:t> </a:t>
            </a:r>
          </a:p>
        </p:txBody>
      </p:sp>
    </p:spTree>
    <p:extLst>
      <p:ext uri="{BB962C8B-B14F-4D97-AF65-F5344CB8AC3E}">
        <p14:creationId xmlns:p14="http://schemas.microsoft.com/office/powerpoint/2010/main" val="111032115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down)">
                                      <p:cBhvr>
                                        <p:cTn id="11" dur="580">
                                          <p:stCondLst>
                                            <p:cond delay="0"/>
                                          </p:stCondLst>
                                        </p:cTn>
                                        <p:tgtEl>
                                          <p:spTgt spid="12">
                                            <p:txEl>
                                              <p:pRg st="1" end="1"/>
                                            </p:txEl>
                                          </p:spTgt>
                                        </p:tgtEl>
                                      </p:cBhvr>
                                    </p:animEffect>
                                    <p:anim calcmode="lin" valueType="num">
                                      <p:cBhvr>
                                        <p:cTn id="12" dur="1822" tmFilter="0,0; 0.14,0.36; 0.43,0.73; 0.71,0.91; 1.0,1.0">
                                          <p:stCondLst>
                                            <p:cond delay="0"/>
                                          </p:stCondLst>
                                        </p:cTn>
                                        <p:tgtEl>
                                          <p:spTgt spid="12">
                                            <p:txEl>
                                              <p:pRg st="1" end="1"/>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xEl>
                                              <p:pRg st="1" end="1"/>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xEl>
                                              <p:pRg st="1" end="1"/>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xEl>
                                              <p:pRg st="1" end="1"/>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xEl>
                                              <p:pRg st="1" end="1"/>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xEl>
                                              <p:pRg st="1" end="1"/>
                                            </p:txEl>
                                          </p:spTgt>
                                        </p:tgtEl>
                                      </p:cBhvr>
                                      <p:to x="100000" y="60000"/>
                                    </p:animScale>
                                    <p:animScale>
                                      <p:cBhvr>
                                        <p:cTn id="18" dur="166" decel="50000">
                                          <p:stCondLst>
                                            <p:cond delay="676"/>
                                          </p:stCondLst>
                                        </p:cTn>
                                        <p:tgtEl>
                                          <p:spTgt spid="12">
                                            <p:txEl>
                                              <p:pRg st="1" end="1"/>
                                            </p:txEl>
                                          </p:spTgt>
                                        </p:tgtEl>
                                      </p:cBhvr>
                                      <p:to x="100000" y="100000"/>
                                    </p:animScale>
                                    <p:animScale>
                                      <p:cBhvr>
                                        <p:cTn id="19" dur="26">
                                          <p:stCondLst>
                                            <p:cond delay="1312"/>
                                          </p:stCondLst>
                                        </p:cTn>
                                        <p:tgtEl>
                                          <p:spTgt spid="12">
                                            <p:txEl>
                                              <p:pRg st="1" end="1"/>
                                            </p:txEl>
                                          </p:spTgt>
                                        </p:tgtEl>
                                      </p:cBhvr>
                                      <p:to x="100000" y="80000"/>
                                    </p:animScale>
                                    <p:animScale>
                                      <p:cBhvr>
                                        <p:cTn id="20" dur="166" decel="50000">
                                          <p:stCondLst>
                                            <p:cond delay="1338"/>
                                          </p:stCondLst>
                                        </p:cTn>
                                        <p:tgtEl>
                                          <p:spTgt spid="12">
                                            <p:txEl>
                                              <p:pRg st="1" end="1"/>
                                            </p:txEl>
                                          </p:spTgt>
                                        </p:tgtEl>
                                      </p:cBhvr>
                                      <p:to x="100000" y="100000"/>
                                    </p:animScale>
                                    <p:animScale>
                                      <p:cBhvr>
                                        <p:cTn id="21" dur="26">
                                          <p:stCondLst>
                                            <p:cond delay="1642"/>
                                          </p:stCondLst>
                                        </p:cTn>
                                        <p:tgtEl>
                                          <p:spTgt spid="12">
                                            <p:txEl>
                                              <p:pRg st="1" end="1"/>
                                            </p:txEl>
                                          </p:spTgt>
                                        </p:tgtEl>
                                      </p:cBhvr>
                                      <p:to x="100000" y="90000"/>
                                    </p:animScale>
                                    <p:animScale>
                                      <p:cBhvr>
                                        <p:cTn id="22" dur="166" decel="50000">
                                          <p:stCondLst>
                                            <p:cond delay="1668"/>
                                          </p:stCondLst>
                                        </p:cTn>
                                        <p:tgtEl>
                                          <p:spTgt spid="12">
                                            <p:txEl>
                                              <p:pRg st="1" end="1"/>
                                            </p:txEl>
                                          </p:spTgt>
                                        </p:tgtEl>
                                      </p:cBhvr>
                                      <p:to x="100000" y="100000"/>
                                    </p:animScale>
                                    <p:animScale>
                                      <p:cBhvr>
                                        <p:cTn id="23" dur="26">
                                          <p:stCondLst>
                                            <p:cond delay="1808"/>
                                          </p:stCondLst>
                                        </p:cTn>
                                        <p:tgtEl>
                                          <p:spTgt spid="12">
                                            <p:txEl>
                                              <p:pRg st="1" end="1"/>
                                            </p:txEl>
                                          </p:spTgt>
                                        </p:tgtEl>
                                      </p:cBhvr>
                                      <p:to x="100000" y="95000"/>
                                    </p:animScale>
                                    <p:animScale>
                                      <p:cBhvr>
                                        <p:cTn id="24" dur="166" decel="50000">
                                          <p:stCondLst>
                                            <p:cond delay="1834"/>
                                          </p:stCondLst>
                                        </p:cTn>
                                        <p:tgtEl>
                                          <p:spTgt spid="12">
                                            <p:txEl>
                                              <p:pRg st="1" end="1"/>
                                            </p:txEl>
                                          </p:spTgt>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wipe(down)">
                                      <p:cBhvr>
                                        <p:cTn id="27" dur="580">
                                          <p:stCondLst>
                                            <p:cond delay="0"/>
                                          </p:stCondLst>
                                        </p:cTn>
                                        <p:tgtEl>
                                          <p:spTgt spid="12">
                                            <p:txEl>
                                              <p:pRg st="2" end="2"/>
                                            </p:txEl>
                                          </p:spTgt>
                                        </p:tgtEl>
                                      </p:cBhvr>
                                    </p:animEffect>
                                    <p:anim calcmode="lin" valueType="num">
                                      <p:cBhvr>
                                        <p:cTn id="28" dur="1822" tmFilter="0,0; 0.14,0.36; 0.43,0.73; 0.71,0.91; 1.0,1.0">
                                          <p:stCondLst>
                                            <p:cond delay="0"/>
                                          </p:stCondLst>
                                        </p:cTn>
                                        <p:tgtEl>
                                          <p:spTgt spid="12">
                                            <p:txEl>
                                              <p:pRg st="2" end="2"/>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2">
                                            <p:txEl>
                                              <p:pRg st="2" end="2"/>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2">
                                            <p:txEl>
                                              <p:pRg st="2" end="2"/>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2">
                                            <p:txEl>
                                              <p:pRg st="2" end="2"/>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2">
                                            <p:txEl>
                                              <p:pRg st="2" end="2"/>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12">
                                            <p:txEl>
                                              <p:pRg st="2" end="2"/>
                                            </p:txEl>
                                          </p:spTgt>
                                        </p:tgtEl>
                                      </p:cBhvr>
                                      <p:to x="100000" y="60000"/>
                                    </p:animScale>
                                    <p:animScale>
                                      <p:cBhvr>
                                        <p:cTn id="34" dur="166" decel="50000">
                                          <p:stCondLst>
                                            <p:cond delay="676"/>
                                          </p:stCondLst>
                                        </p:cTn>
                                        <p:tgtEl>
                                          <p:spTgt spid="12">
                                            <p:txEl>
                                              <p:pRg st="2" end="2"/>
                                            </p:txEl>
                                          </p:spTgt>
                                        </p:tgtEl>
                                      </p:cBhvr>
                                      <p:to x="100000" y="100000"/>
                                    </p:animScale>
                                    <p:animScale>
                                      <p:cBhvr>
                                        <p:cTn id="35" dur="26">
                                          <p:stCondLst>
                                            <p:cond delay="1312"/>
                                          </p:stCondLst>
                                        </p:cTn>
                                        <p:tgtEl>
                                          <p:spTgt spid="12">
                                            <p:txEl>
                                              <p:pRg st="2" end="2"/>
                                            </p:txEl>
                                          </p:spTgt>
                                        </p:tgtEl>
                                      </p:cBhvr>
                                      <p:to x="100000" y="80000"/>
                                    </p:animScale>
                                    <p:animScale>
                                      <p:cBhvr>
                                        <p:cTn id="36" dur="166" decel="50000">
                                          <p:stCondLst>
                                            <p:cond delay="1338"/>
                                          </p:stCondLst>
                                        </p:cTn>
                                        <p:tgtEl>
                                          <p:spTgt spid="12">
                                            <p:txEl>
                                              <p:pRg st="2" end="2"/>
                                            </p:txEl>
                                          </p:spTgt>
                                        </p:tgtEl>
                                      </p:cBhvr>
                                      <p:to x="100000" y="100000"/>
                                    </p:animScale>
                                    <p:animScale>
                                      <p:cBhvr>
                                        <p:cTn id="37" dur="26">
                                          <p:stCondLst>
                                            <p:cond delay="1642"/>
                                          </p:stCondLst>
                                        </p:cTn>
                                        <p:tgtEl>
                                          <p:spTgt spid="12">
                                            <p:txEl>
                                              <p:pRg st="2" end="2"/>
                                            </p:txEl>
                                          </p:spTgt>
                                        </p:tgtEl>
                                      </p:cBhvr>
                                      <p:to x="100000" y="90000"/>
                                    </p:animScale>
                                    <p:animScale>
                                      <p:cBhvr>
                                        <p:cTn id="38" dur="166" decel="50000">
                                          <p:stCondLst>
                                            <p:cond delay="1668"/>
                                          </p:stCondLst>
                                        </p:cTn>
                                        <p:tgtEl>
                                          <p:spTgt spid="12">
                                            <p:txEl>
                                              <p:pRg st="2" end="2"/>
                                            </p:txEl>
                                          </p:spTgt>
                                        </p:tgtEl>
                                      </p:cBhvr>
                                      <p:to x="100000" y="100000"/>
                                    </p:animScale>
                                    <p:animScale>
                                      <p:cBhvr>
                                        <p:cTn id="39" dur="26">
                                          <p:stCondLst>
                                            <p:cond delay="1808"/>
                                          </p:stCondLst>
                                        </p:cTn>
                                        <p:tgtEl>
                                          <p:spTgt spid="12">
                                            <p:txEl>
                                              <p:pRg st="2" end="2"/>
                                            </p:txEl>
                                          </p:spTgt>
                                        </p:tgtEl>
                                      </p:cBhvr>
                                      <p:to x="100000" y="95000"/>
                                    </p:animScale>
                                    <p:animScale>
                                      <p:cBhvr>
                                        <p:cTn id="40" dur="166" decel="50000">
                                          <p:stCondLst>
                                            <p:cond delay="1834"/>
                                          </p:stCondLst>
                                        </p:cTn>
                                        <p:tgtEl>
                                          <p:spTgt spid="12">
                                            <p:txEl>
                                              <p:pRg st="2" end="2"/>
                                            </p:txEl>
                                          </p:spTgt>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12">
                                            <p:txEl>
                                              <p:pRg st="3" end="3"/>
                                            </p:txEl>
                                          </p:spTgt>
                                        </p:tgtEl>
                                        <p:attrNameLst>
                                          <p:attrName>style.visibility</p:attrName>
                                        </p:attrNameLst>
                                      </p:cBhvr>
                                      <p:to>
                                        <p:strVal val="visible"/>
                                      </p:to>
                                    </p:set>
                                    <p:animEffect transition="in" filter="wipe(down)">
                                      <p:cBhvr>
                                        <p:cTn id="43" dur="580">
                                          <p:stCondLst>
                                            <p:cond delay="0"/>
                                          </p:stCondLst>
                                        </p:cTn>
                                        <p:tgtEl>
                                          <p:spTgt spid="12">
                                            <p:txEl>
                                              <p:pRg st="3" end="3"/>
                                            </p:txEl>
                                          </p:spTgt>
                                        </p:tgtEl>
                                      </p:cBhvr>
                                    </p:animEffect>
                                    <p:anim calcmode="lin" valueType="num">
                                      <p:cBhvr>
                                        <p:cTn id="44" dur="1822" tmFilter="0,0; 0.14,0.36; 0.43,0.73; 0.71,0.91; 1.0,1.0">
                                          <p:stCondLst>
                                            <p:cond delay="0"/>
                                          </p:stCondLst>
                                        </p:cTn>
                                        <p:tgtEl>
                                          <p:spTgt spid="12">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xEl>
                                              <p:pRg st="3" end="3"/>
                                            </p:txEl>
                                          </p:spTgt>
                                        </p:tgtEl>
                                      </p:cBhvr>
                                      <p:to x="100000" y="60000"/>
                                    </p:animScale>
                                    <p:animScale>
                                      <p:cBhvr>
                                        <p:cTn id="50" dur="166" decel="50000">
                                          <p:stCondLst>
                                            <p:cond delay="676"/>
                                          </p:stCondLst>
                                        </p:cTn>
                                        <p:tgtEl>
                                          <p:spTgt spid="12">
                                            <p:txEl>
                                              <p:pRg st="3" end="3"/>
                                            </p:txEl>
                                          </p:spTgt>
                                        </p:tgtEl>
                                      </p:cBhvr>
                                      <p:to x="100000" y="100000"/>
                                    </p:animScale>
                                    <p:animScale>
                                      <p:cBhvr>
                                        <p:cTn id="51" dur="26">
                                          <p:stCondLst>
                                            <p:cond delay="1312"/>
                                          </p:stCondLst>
                                        </p:cTn>
                                        <p:tgtEl>
                                          <p:spTgt spid="12">
                                            <p:txEl>
                                              <p:pRg st="3" end="3"/>
                                            </p:txEl>
                                          </p:spTgt>
                                        </p:tgtEl>
                                      </p:cBhvr>
                                      <p:to x="100000" y="80000"/>
                                    </p:animScale>
                                    <p:animScale>
                                      <p:cBhvr>
                                        <p:cTn id="52" dur="166" decel="50000">
                                          <p:stCondLst>
                                            <p:cond delay="1338"/>
                                          </p:stCondLst>
                                        </p:cTn>
                                        <p:tgtEl>
                                          <p:spTgt spid="12">
                                            <p:txEl>
                                              <p:pRg st="3" end="3"/>
                                            </p:txEl>
                                          </p:spTgt>
                                        </p:tgtEl>
                                      </p:cBhvr>
                                      <p:to x="100000" y="100000"/>
                                    </p:animScale>
                                    <p:animScale>
                                      <p:cBhvr>
                                        <p:cTn id="53" dur="26">
                                          <p:stCondLst>
                                            <p:cond delay="1642"/>
                                          </p:stCondLst>
                                        </p:cTn>
                                        <p:tgtEl>
                                          <p:spTgt spid="12">
                                            <p:txEl>
                                              <p:pRg st="3" end="3"/>
                                            </p:txEl>
                                          </p:spTgt>
                                        </p:tgtEl>
                                      </p:cBhvr>
                                      <p:to x="100000" y="90000"/>
                                    </p:animScale>
                                    <p:animScale>
                                      <p:cBhvr>
                                        <p:cTn id="54" dur="166" decel="50000">
                                          <p:stCondLst>
                                            <p:cond delay="1668"/>
                                          </p:stCondLst>
                                        </p:cTn>
                                        <p:tgtEl>
                                          <p:spTgt spid="12">
                                            <p:txEl>
                                              <p:pRg st="3" end="3"/>
                                            </p:txEl>
                                          </p:spTgt>
                                        </p:tgtEl>
                                      </p:cBhvr>
                                      <p:to x="100000" y="100000"/>
                                    </p:animScale>
                                    <p:animScale>
                                      <p:cBhvr>
                                        <p:cTn id="55" dur="26">
                                          <p:stCondLst>
                                            <p:cond delay="1808"/>
                                          </p:stCondLst>
                                        </p:cTn>
                                        <p:tgtEl>
                                          <p:spTgt spid="12">
                                            <p:txEl>
                                              <p:pRg st="3" end="3"/>
                                            </p:txEl>
                                          </p:spTgt>
                                        </p:tgtEl>
                                      </p:cBhvr>
                                      <p:to x="100000" y="95000"/>
                                    </p:animScale>
                                    <p:animScale>
                                      <p:cBhvr>
                                        <p:cTn id="56" dur="166" decel="50000">
                                          <p:stCondLst>
                                            <p:cond delay="1834"/>
                                          </p:stCondLst>
                                        </p:cTn>
                                        <p:tgtEl>
                                          <p:spTgt spid="1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“G”</a:t>
            </a:r>
          </a:p>
        </p:txBody>
      </p:sp>
      <p:cxnSp>
        <p:nvCxnSpPr>
          <p:cNvPr id="9" name="Straight Connector 8"/>
          <p:cNvCxnSpPr/>
          <p:nvPr/>
        </p:nvCxnSpPr>
        <p:spPr>
          <a:xfrm flipV="1">
            <a:off x="889686" y="6339270"/>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0" y="-1"/>
            <a:ext cx="9144000" cy="6339271"/>
          </a:xfrm>
          <a:prstGeom prst="rect">
            <a:avLst/>
          </a:prstGeom>
        </p:spPr>
      </p:pic>
    </p:spTree>
    <p:extLst>
      <p:ext uri="{BB962C8B-B14F-4D97-AF65-F5344CB8AC3E}">
        <p14:creationId xmlns:p14="http://schemas.microsoft.com/office/powerpoint/2010/main" val="1913434807"/>
      </p:ext>
    </p:extLst>
  </p:cSld>
  <p:clrMapOvr>
    <a:overrideClrMapping bg1="lt1" tx1="dk1" bg2="lt2" tx2="dk2" accent1="accent1" accent2="accent2" accent3="accent3" accent4="accent4" accent5="accent5" accent6="accent6" hlink="hlink" folHlink="folHlink"/>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447800" y="166818"/>
            <a:ext cx="6526826" cy="1420813"/>
          </a:xfrm>
        </p:spPr>
        <p:txBody>
          <a:bodyPr rIns="132080">
            <a:normAutofit/>
          </a:bodyPr>
          <a:lstStyle/>
          <a:p>
            <a:pPr indent="0" algn="ctr" eaLnBrk="1" hangingPunct="1"/>
            <a:r>
              <a:rPr lang="en-US" sz="3600" b="1" dirty="0">
                <a:latin typeface="Open Sans" panose="020B0606030504020204" pitchFamily="34" charset="0"/>
                <a:ea typeface="Open Sans" panose="020B0606030504020204" pitchFamily="34" charset="0"/>
                <a:cs typeface="Open Sans" panose="020B0606030504020204" pitchFamily="34" charset="0"/>
              </a:rPr>
              <a:t>L</a:t>
            </a:r>
            <a:r>
              <a:rPr lang="en-US" sz="3600" dirty="0">
                <a:latin typeface="Open Sans" panose="020B0606030504020204" pitchFamily="34" charset="0"/>
                <a:ea typeface="Open Sans" panose="020B0606030504020204" pitchFamily="34" charset="0"/>
                <a:cs typeface="Open Sans" panose="020B0606030504020204" pitchFamily="34" charset="0"/>
              </a:rPr>
              <a:t>istening Nonjudgmentally</a:t>
            </a:r>
            <a:endParaRPr 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“L”</a:t>
            </a:r>
          </a:p>
        </p:txBody>
      </p:sp>
      <p:cxnSp>
        <p:nvCxnSpPr>
          <p:cNvPr id="9" name="Straight Connector 8"/>
          <p:cNvCxnSpPr/>
          <p:nvPr/>
        </p:nvCxnSpPr>
        <p:spPr>
          <a:xfrm flipV="1">
            <a:off x="889686" y="6339270"/>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stretch>
            <a:fillRect/>
          </a:stretch>
        </p:blipFill>
        <p:spPr>
          <a:xfrm>
            <a:off x="2185005" y="1219200"/>
            <a:ext cx="5663675" cy="4944285"/>
          </a:xfrm>
          <a:prstGeom prst="rect">
            <a:avLst/>
          </a:prstGeom>
        </p:spPr>
      </p:pic>
    </p:spTree>
    <p:extLst>
      <p:ext uri="{BB962C8B-B14F-4D97-AF65-F5344CB8AC3E}">
        <p14:creationId xmlns:p14="http://schemas.microsoft.com/office/powerpoint/2010/main" val="1270338460"/>
      </p:ext>
    </p:extLst>
  </p:cSld>
  <p:clrMapOvr>
    <a:overrideClrMapping bg1="lt1" tx1="dk1" bg2="lt2" tx2="dk2" accent1="accent1" accent2="accent2" accent3="accent3" accent4="accent4" accent5="accent5" accent6="accent6" hlink="hlink" folHlink="folHlink"/>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447800" y="166818"/>
            <a:ext cx="6526826" cy="1420813"/>
          </a:xfrm>
        </p:spPr>
        <p:txBody>
          <a:bodyPr rIns="132080">
            <a:normAutofit/>
          </a:bodyPr>
          <a:lstStyle/>
          <a:p>
            <a:pPr indent="0" algn="ctr" eaLnBrk="1" hangingPunct="1"/>
            <a:r>
              <a:rPr lang="en-US" sz="3600" b="1" dirty="0">
                <a:latin typeface="Open Sans" panose="020B0606030504020204" pitchFamily="34" charset="0"/>
                <a:ea typeface="Open Sans" panose="020B0606030504020204" pitchFamily="34" charset="0"/>
                <a:cs typeface="Open Sans" panose="020B0606030504020204" pitchFamily="34" charset="0"/>
              </a:rPr>
              <a:t>G</a:t>
            </a:r>
            <a:r>
              <a:rPr lang="en-US" sz="3600" dirty="0">
                <a:latin typeface="Open Sans" panose="020B0606030504020204" pitchFamily="34" charset="0"/>
                <a:ea typeface="Open Sans" panose="020B0606030504020204" pitchFamily="34" charset="0"/>
                <a:cs typeface="Open Sans" panose="020B0606030504020204" pitchFamily="34" charset="0"/>
              </a:rPr>
              <a:t>ive Reassurance and Information</a:t>
            </a:r>
            <a:endParaRPr 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“G”</a:t>
            </a:r>
          </a:p>
        </p:txBody>
      </p:sp>
      <p:cxnSp>
        <p:nvCxnSpPr>
          <p:cNvPr id="9" name="Straight Connector 8"/>
          <p:cNvCxnSpPr/>
          <p:nvPr/>
        </p:nvCxnSpPr>
        <p:spPr>
          <a:xfrm flipV="1">
            <a:off x="889686" y="6339270"/>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6" name="Rectangle 2"/>
          <p:cNvSpPr txBox="1">
            <a:spLocks noChangeArrowheads="1"/>
          </p:cNvSpPr>
          <p:nvPr/>
        </p:nvSpPr>
        <p:spPr>
          <a:xfrm>
            <a:off x="1244943" y="1654282"/>
            <a:ext cx="7543800" cy="4724400"/>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Treat the person with respect and dignity</a:t>
            </a:r>
          </a:p>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Understand that symptoms are an expression of distress or part of an illness</a:t>
            </a:r>
          </a:p>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Have realistic expectations</a:t>
            </a:r>
          </a:p>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Offer consistent emotional support and understanding</a:t>
            </a:r>
          </a:p>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Give the person hope for recovery</a:t>
            </a:r>
          </a:p>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Provide practical help</a:t>
            </a:r>
          </a:p>
          <a:p>
            <a:pPr>
              <a:buClr>
                <a:srgbClr val="6A3091"/>
              </a:buClr>
            </a:pPr>
            <a:r>
              <a:rPr lang="en-US" sz="2400" dirty="0">
                <a:latin typeface="Open Sans" panose="020B0606030504020204" pitchFamily="34" charset="0"/>
                <a:ea typeface="Open Sans" panose="020B0606030504020204" pitchFamily="34" charset="0"/>
                <a:cs typeface="Open Sans" panose="020B0606030504020204" pitchFamily="34" charset="0"/>
              </a:rPr>
              <a:t>Offer credible information</a:t>
            </a:r>
          </a:p>
        </p:txBody>
      </p:sp>
      <p:sp>
        <p:nvSpPr>
          <p:cNvPr id="7" name="Rectangle 6"/>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rot="5400000">
            <a:off x="-2696038" y="3136612"/>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“G”</a:t>
            </a:r>
          </a:p>
        </p:txBody>
      </p:sp>
    </p:spTree>
    <p:extLst>
      <p:ext uri="{BB962C8B-B14F-4D97-AF65-F5344CB8AC3E}">
        <p14:creationId xmlns:p14="http://schemas.microsoft.com/office/powerpoint/2010/main" val="213834971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ircle(in)">
                                      <p:cBhvr>
                                        <p:cTn id="7" dur="2000"/>
                                        <p:tgtEl>
                                          <p:spTgt spid="16">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circle(in)">
                                      <p:cBhvr>
                                        <p:cTn id="10" dur="2000"/>
                                        <p:tgtEl>
                                          <p:spTgt spid="16">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circle(in)">
                                      <p:cBhvr>
                                        <p:cTn id="13" dur="2000"/>
                                        <p:tgtEl>
                                          <p:spTgt spid="16">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circle(in)">
                                      <p:cBhvr>
                                        <p:cTn id="16" dur="2000"/>
                                        <p:tgtEl>
                                          <p:spTgt spid="16">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circle(in)">
                                      <p:cBhvr>
                                        <p:cTn id="19" dur="2000"/>
                                        <p:tgtEl>
                                          <p:spTgt spid="16">
                                            <p:txEl>
                                              <p:pRg st="4" end="4"/>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circle(in)">
                                      <p:cBhvr>
                                        <p:cTn id="22" dur="2000"/>
                                        <p:tgtEl>
                                          <p:spTgt spid="16">
                                            <p:txEl>
                                              <p:pRg st="5" end="5"/>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animEffect transition="in" filter="circle(in)">
                                      <p:cBhvr>
                                        <p:cTn id="25" dur="20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432411" y="197712"/>
            <a:ext cx="6526826" cy="1420813"/>
          </a:xfrm>
        </p:spPr>
        <p:txBody>
          <a:bodyPr rIns="132080">
            <a:normAutofit/>
          </a:bodyPr>
          <a:lstStyle/>
          <a:p>
            <a:pPr indent="0" algn="ctr" eaLnBrk="1" hangingPunct="1"/>
            <a:r>
              <a:rPr lang="en-US" sz="4000" b="1" dirty="0">
                <a:latin typeface="Open Sans" panose="020B0606030504020204" pitchFamily="34" charset="0"/>
                <a:ea typeface="Open Sans" panose="020B0606030504020204" pitchFamily="34" charset="0"/>
                <a:cs typeface="Open Sans" panose="020B0606030504020204" pitchFamily="34" charset="0"/>
              </a:rPr>
              <a:t>What Isn’t Supportive</a:t>
            </a:r>
            <a:br>
              <a:rPr lang="en-US" sz="4000" b="1" dirty="0">
                <a:latin typeface="Open Sans" panose="020B0606030504020204" pitchFamily="34" charset="0"/>
                <a:ea typeface="Open Sans" panose="020B0606030504020204" pitchFamily="34" charset="0"/>
                <a:cs typeface="Open Sans" panose="020B0606030504020204" pitchFamily="34" charset="0"/>
              </a:rPr>
            </a:br>
            <a:r>
              <a:rPr lang="en-US" sz="4000" dirty="0">
                <a:latin typeface="Open Sans" panose="020B0606030504020204" pitchFamily="34" charset="0"/>
                <a:ea typeface="Open Sans" panose="020B0606030504020204" pitchFamily="34" charset="0"/>
                <a:cs typeface="Open Sans" panose="020B0606030504020204" pitchFamily="34" charset="0"/>
              </a:rPr>
              <a:t>Do Not:</a:t>
            </a:r>
            <a:endParaRPr lang="en-US" sz="4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“G”</a:t>
            </a:r>
          </a:p>
        </p:txBody>
      </p:sp>
      <p:cxnSp>
        <p:nvCxnSpPr>
          <p:cNvPr id="9" name="Straight Connector 8"/>
          <p:cNvCxnSpPr/>
          <p:nvPr/>
        </p:nvCxnSpPr>
        <p:spPr>
          <a:xfrm flipV="1">
            <a:off x="894261" y="6325801"/>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a:xfrm>
            <a:off x="1159094" y="1580894"/>
            <a:ext cx="7391400" cy="5589587"/>
          </a:xfrm>
          <a:prstGeom prst="rect">
            <a:avLst/>
          </a:prstGeom>
        </p:spPr>
        <p:txBody>
          <a:bodyPr vert="horz" lIns="91440" tIns="45720" rIns="1320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
                <a:srgbClr val="6A3091"/>
              </a:buClr>
            </a:pPr>
            <a:r>
              <a:rPr lang="en-US" sz="2400" dirty="0">
                <a:latin typeface="Open Sans" panose="020B0606030504020204"/>
                <a:ea typeface="Open Sans Light" panose="020B0306030504020204" pitchFamily="34" charset="0"/>
                <a:cs typeface="Open Sans Light" panose="020B0306030504020204" pitchFamily="34" charset="0"/>
              </a:rPr>
              <a:t>Tell the person to “snap out of it”</a:t>
            </a:r>
          </a:p>
          <a:p>
            <a:pPr>
              <a:buClr>
                <a:srgbClr val="6A3091"/>
              </a:buClr>
            </a:pPr>
            <a:r>
              <a:rPr lang="en-US" sz="2400" dirty="0">
                <a:latin typeface="Open Sans" panose="020B0606030504020204"/>
                <a:ea typeface="Open Sans Light" panose="020B0306030504020204" pitchFamily="34" charset="0"/>
                <a:cs typeface="Open Sans Light" panose="020B0306030504020204" pitchFamily="34" charset="0"/>
              </a:rPr>
              <a:t>Act hostile or sarcastic</a:t>
            </a:r>
          </a:p>
          <a:p>
            <a:pPr>
              <a:buClr>
                <a:srgbClr val="6A3091"/>
              </a:buClr>
            </a:pPr>
            <a:r>
              <a:rPr lang="en-US" sz="2400" dirty="0">
                <a:latin typeface="Open Sans" panose="020B0606030504020204"/>
                <a:ea typeface="Open Sans Light" panose="020B0306030504020204" pitchFamily="34" charset="0"/>
                <a:cs typeface="Open Sans Light" panose="020B0306030504020204" pitchFamily="34" charset="0"/>
              </a:rPr>
              <a:t>Blame person for symptoms</a:t>
            </a:r>
          </a:p>
          <a:p>
            <a:pPr>
              <a:buClr>
                <a:srgbClr val="6A3091"/>
              </a:buClr>
            </a:pPr>
            <a:r>
              <a:rPr lang="en-US" sz="2400" dirty="0">
                <a:latin typeface="Open Sans" panose="020B0606030504020204"/>
                <a:ea typeface="Open Sans Light" panose="020B0306030504020204" pitchFamily="34" charset="0"/>
                <a:cs typeface="Open Sans Light" panose="020B0306030504020204" pitchFamily="34" charset="0"/>
              </a:rPr>
              <a:t>Adopt an overinvolved or overprotective attitude</a:t>
            </a:r>
          </a:p>
          <a:p>
            <a:pPr>
              <a:buClr>
                <a:srgbClr val="6A3091"/>
              </a:buClr>
            </a:pPr>
            <a:r>
              <a:rPr lang="en-US" sz="2400" dirty="0">
                <a:latin typeface="Open Sans" panose="020B0606030504020204"/>
                <a:ea typeface="Open Sans Light" panose="020B0306030504020204" pitchFamily="34" charset="0"/>
                <a:cs typeface="Open Sans Light" panose="020B0306030504020204" pitchFamily="34" charset="0"/>
              </a:rPr>
              <a:t>Nag the person to do what he or she normally would do</a:t>
            </a:r>
          </a:p>
          <a:p>
            <a:pPr>
              <a:buClr>
                <a:srgbClr val="6A3091"/>
              </a:buClr>
            </a:pPr>
            <a:r>
              <a:rPr lang="en-US" sz="2400" dirty="0">
                <a:latin typeface="Open Sans" panose="020B0606030504020204"/>
                <a:ea typeface="Open Sans Light" panose="020B0306030504020204" pitchFamily="34" charset="0"/>
                <a:cs typeface="Open Sans Light" panose="020B0306030504020204" pitchFamily="34" charset="0"/>
              </a:rPr>
              <a:t>Trivialize the person’s experiences</a:t>
            </a:r>
          </a:p>
          <a:p>
            <a:pPr>
              <a:buClr>
                <a:srgbClr val="6A3091"/>
              </a:buClr>
            </a:pPr>
            <a:r>
              <a:rPr lang="en-US" sz="2400" dirty="0">
                <a:latin typeface="Open Sans" panose="020B0606030504020204"/>
                <a:ea typeface="Open Sans Light" panose="020B0306030504020204" pitchFamily="34" charset="0"/>
                <a:cs typeface="Open Sans Light" panose="020B0306030504020204" pitchFamily="34" charset="0"/>
              </a:rPr>
              <a:t>Belittle or dismiss the person’s feelings</a:t>
            </a:r>
          </a:p>
          <a:p>
            <a:pPr>
              <a:buClr>
                <a:srgbClr val="6A3091"/>
              </a:buClr>
            </a:pPr>
            <a:r>
              <a:rPr lang="en-US" sz="2400" dirty="0">
                <a:latin typeface="Open Sans" panose="020B0606030504020204"/>
                <a:ea typeface="Open Sans Light" panose="020B0306030504020204" pitchFamily="34" charset="0"/>
                <a:cs typeface="Open Sans Light" panose="020B0306030504020204" pitchFamily="34" charset="0"/>
              </a:rPr>
              <a:t>Speak with a patronizing tone</a:t>
            </a:r>
          </a:p>
          <a:p>
            <a:pPr>
              <a:buClr>
                <a:srgbClr val="6A3091"/>
              </a:buClr>
            </a:pPr>
            <a:r>
              <a:rPr lang="en-US" sz="2400" dirty="0">
                <a:latin typeface="Open Sans" panose="020B0606030504020204"/>
                <a:ea typeface="Open Sans Light" panose="020B0306030504020204" pitchFamily="34" charset="0"/>
                <a:cs typeface="Open Sans Light" panose="020B0306030504020204" pitchFamily="34" charset="0"/>
              </a:rPr>
              <a:t>Try to “cure” the person</a:t>
            </a:r>
          </a:p>
        </p:txBody>
      </p:sp>
    </p:spTree>
    <p:extLst>
      <p:ext uri="{BB962C8B-B14F-4D97-AF65-F5344CB8AC3E}">
        <p14:creationId xmlns:p14="http://schemas.microsoft.com/office/powerpoint/2010/main" val="429246566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in)">
                                      <p:cBhvr>
                                        <p:cTn id="7" dur="2000"/>
                                        <p:tgtEl>
                                          <p:spTgt spid="1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circle(in)">
                                      <p:cBhvr>
                                        <p:cTn id="10" dur="2000"/>
                                        <p:tgtEl>
                                          <p:spTgt spid="1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circle(in)">
                                      <p:cBhvr>
                                        <p:cTn id="13" dur="2000"/>
                                        <p:tgtEl>
                                          <p:spTgt spid="13">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circle(in)">
                                      <p:cBhvr>
                                        <p:cTn id="16" dur="2000"/>
                                        <p:tgtEl>
                                          <p:spTgt spid="13">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Effect transition="in" filter="circle(in)">
                                      <p:cBhvr>
                                        <p:cTn id="19" dur="2000"/>
                                        <p:tgtEl>
                                          <p:spTgt spid="13">
                                            <p:txEl>
                                              <p:pRg st="4" end="4"/>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circle(in)">
                                      <p:cBhvr>
                                        <p:cTn id="22" dur="2000"/>
                                        <p:tgtEl>
                                          <p:spTgt spid="13">
                                            <p:txEl>
                                              <p:pRg st="5" end="5"/>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animEffect transition="in" filter="circle(in)">
                                      <p:cBhvr>
                                        <p:cTn id="25" dur="2000"/>
                                        <p:tgtEl>
                                          <p:spTgt spid="13">
                                            <p:txEl>
                                              <p:pRg st="6" end="6"/>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3">
                                            <p:txEl>
                                              <p:pRg st="7" end="7"/>
                                            </p:txEl>
                                          </p:spTgt>
                                        </p:tgtEl>
                                        <p:attrNameLst>
                                          <p:attrName>style.visibility</p:attrName>
                                        </p:attrNameLst>
                                      </p:cBhvr>
                                      <p:to>
                                        <p:strVal val="visible"/>
                                      </p:to>
                                    </p:set>
                                    <p:animEffect transition="in" filter="circle(in)">
                                      <p:cBhvr>
                                        <p:cTn id="28" dur="2000"/>
                                        <p:tgtEl>
                                          <p:spTgt spid="13">
                                            <p:txEl>
                                              <p:pRg st="7" end="7"/>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animEffect transition="in" filter="circle(in)">
                                      <p:cBhvr>
                                        <p:cTn id="31" dur="20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447800" y="166818"/>
            <a:ext cx="6526826" cy="1420813"/>
          </a:xfrm>
        </p:spPr>
        <p:txBody>
          <a:bodyPr rIns="132080">
            <a:normAutofit/>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E</a:t>
            </a:r>
            <a:r>
              <a:rPr lang="en-US" sz="4000" dirty="0">
                <a:latin typeface="Open Sans" panose="020B0606030504020204" pitchFamily="34" charset="0"/>
                <a:ea typeface="Open Sans" panose="020B0606030504020204" pitchFamily="34" charset="0"/>
                <a:cs typeface="Open Sans" panose="020B0606030504020204" pitchFamily="34" charset="0"/>
              </a:rPr>
              <a:t>ncourage Appropriate</a:t>
            </a:r>
            <a:br>
              <a:rPr lang="en-US" sz="4000" dirty="0">
                <a:latin typeface="Open Sans" panose="020B0606030504020204" pitchFamily="34" charset="0"/>
                <a:ea typeface="Open Sans" panose="020B0606030504020204" pitchFamily="34" charset="0"/>
                <a:cs typeface="Open Sans" panose="020B0606030504020204" pitchFamily="34" charset="0"/>
              </a:rPr>
            </a:br>
            <a:r>
              <a:rPr lang="en-US" sz="4000" dirty="0">
                <a:latin typeface="Open Sans" panose="020B0606030504020204" pitchFamily="34" charset="0"/>
                <a:ea typeface="Open Sans" panose="020B0606030504020204" pitchFamily="34" charset="0"/>
                <a:cs typeface="Open Sans" panose="020B0606030504020204" pitchFamily="34" charset="0"/>
              </a:rPr>
              <a:t>Professional Help</a:t>
            </a:r>
          </a:p>
        </p:txBody>
      </p:sp>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“E”</a:t>
            </a:r>
          </a:p>
        </p:txBody>
      </p:sp>
      <p:cxnSp>
        <p:nvCxnSpPr>
          <p:cNvPr id="9" name="Straight Connector 8"/>
          <p:cNvCxnSpPr/>
          <p:nvPr/>
        </p:nvCxnSpPr>
        <p:spPr>
          <a:xfrm flipV="1">
            <a:off x="889686" y="6343492"/>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2" name="Rectangle 2"/>
          <p:cNvSpPr>
            <a:spLocks/>
          </p:cNvSpPr>
          <p:nvPr/>
        </p:nvSpPr>
        <p:spPr bwMode="auto">
          <a:xfrm>
            <a:off x="1447800" y="1600200"/>
            <a:ext cx="7315200" cy="4622800"/>
          </a:xfrm>
          <a:prstGeom prst="rect">
            <a:avLst/>
          </a:prstGeom>
          <a:noFill/>
          <a:ln w="9525">
            <a:noFill/>
            <a:miter lim="800000"/>
            <a:headEnd/>
            <a:tailEnd/>
          </a:ln>
        </p:spPr>
        <p:txBody>
          <a:bodyPr lIns="0" tIns="0" rIns="40639" bIns="0"/>
          <a:lstStyle/>
          <a:p>
            <a:pPr marL="457200" indent="-457200">
              <a:spcBef>
                <a:spcPts val="1550"/>
              </a:spcBef>
              <a:buClr>
                <a:srgbClr val="6A3091"/>
              </a:buClr>
              <a:buSzPct val="100000"/>
              <a:buFont typeface="Arial" pitchFamily="34" charset="0"/>
              <a:buChar cha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Types of Professionals</a:t>
            </a:r>
          </a:p>
          <a:p>
            <a:pPr marL="1143000" lvl="2" indent="-400050">
              <a:spcBef>
                <a:spcPts val="600"/>
              </a:spcBef>
              <a:buClr>
                <a:srgbClr val="6A3091"/>
              </a:buClr>
              <a:buSzPct val="120000"/>
              <a:buFont typeface="Courier New" panose="02070309020205020404" pitchFamily="49" charset="0"/>
              <a:buChar char="o"/>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Doctors (primary care physicians)</a:t>
            </a:r>
          </a:p>
          <a:p>
            <a:pPr marL="1143000" lvl="2" indent="-400050">
              <a:spcBef>
                <a:spcPts val="600"/>
              </a:spcBef>
              <a:buClr>
                <a:srgbClr val="6A3091"/>
              </a:buClr>
              <a:buSzPct val="120000"/>
              <a:buFont typeface="Courier New" panose="02070309020205020404" pitchFamily="49" charset="0"/>
              <a:buChar char="o"/>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Psychiatrists  </a:t>
            </a:r>
          </a:p>
          <a:p>
            <a:pPr marL="1143000" lvl="2" indent="-400050">
              <a:spcBef>
                <a:spcPts val="600"/>
              </a:spcBef>
              <a:buClr>
                <a:srgbClr val="6A3091"/>
              </a:buClr>
              <a:buSzPct val="120000"/>
              <a:buFont typeface="Courier New" panose="02070309020205020404" pitchFamily="49" charset="0"/>
              <a:buChar char="o"/>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Social workers, counselors, and other mental health professionals</a:t>
            </a:r>
          </a:p>
          <a:p>
            <a:pPr marL="1143000" lvl="2" indent="-400050">
              <a:spcBef>
                <a:spcPts val="600"/>
              </a:spcBef>
              <a:buClr>
                <a:srgbClr val="6A3091"/>
              </a:buClr>
              <a:buSzPct val="120000"/>
              <a:buFont typeface="Courier New" panose="02070309020205020404" pitchFamily="49" charset="0"/>
              <a:buChar char="o"/>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Certified peer specialists</a:t>
            </a:r>
          </a:p>
          <a:p>
            <a:pPr marL="457200" indent="-457200">
              <a:spcBef>
                <a:spcPts val="1550"/>
              </a:spcBef>
              <a:buClr>
                <a:srgbClr val="6A3091"/>
              </a:buClr>
              <a:buSzPct val="100000"/>
              <a:buFont typeface="Arial" pitchFamily="34" charset="0"/>
              <a:buChar cha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Types of Professional Help</a:t>
            </a:r>
          </a:p>
          <a:p>
            <a:pPr marL="1143000" lvl="2" indent="-400050">
              <a:spcBef>
                <a:spcPts val="600"/>
              </a:spcBef>
              <a:buClr>
                <a:srgbClr val="6A3091"/>
              </a:buClr>
              <a:buSzPct val="120000"/>
              <a:buFont typeface="Courier New" panose="02070309020205020404" pitchFamily="49" charset="0"/>
              <a:buChar char="o"/>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“Talk” therapies</a:t>
            </a:r>
          </a:p>
          <a:p>
            <a:pPr marL="1143000" lvl="2" indent="-400050">
              <a:spcBef>
                <a:spcPts val="600"/>
              </a:spcBef>
              <a:buClr>
                <a:srgbClr val="6A3091"/>
              </a:buClr>
              <a:buSzPct val="120000"/>
              <a:buFont typeface="Courier New" panose="02070309020205020404" pitchFamily="49" charset="0"/>
              <a:buChar char="o"/>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Medication</a:t>
            </a:r>
          </a:p>
          <a:p>
            <a:pPr marL="1143000" lvl="2" indent="-400050">
              <a:spcBef>
                <a:spcPts val="600"/>
              </a:spcBef>
              <a:buClr>
                <a:srgbClr val="6A3091"/>
              </a:buClr>
              <a:buSzPct val="120000"/>
              <a:buFont typeface="Courier New" panose="02070309020205020404" pitchFamily="49" charset="0"/>
              <a:buChar char="o"/>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Other professional supports</a:t>
            </a:r>
          </a:p>
        </p:txBody>
      </p:sp>
    </p:spTree>
    <p:extLst>
      <p:ext uri="{BB962C8B-B14F-4D97-AF65-F5344CB8AC3E}">
        <p14:creationId xmlns:p14="http://schemas.microsoft.com/office/powerpoint/2010/main" val="38096750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xEl>
                                              <p:pRg st="0" end="0"/>
                                            </p:txEl>
                                          </p:spTgt>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animEffect transition="in" filter="fade">
                                      <p:cBhvr>
                                        <p:cTn id="9" dur="1000"/>
                                        <p:tgtEl>
                                          <p:spTgt spid="12">
                                            <p:txEl>
                                              <p:pRg st="1" end="1"/>
                                            </p:txEl>
                                          </p:spTgt>
                                        </p:tgtEl>
                                      </p:cBhvr>
                                    </p:animEffect>
                                    <p:anim calcmode="lin" valueType="num">
                                      <p:cBhvr>
                                        <p:cTn id="1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1"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1000"/>
                                        <p:tgtEl>
                                          <p:spTgt spid="12">
                                            <p:txEl>
                                              <p:pRg st="3" end="3"/>
                                            </p:txEl>
                                          </p:spTgt>
                                        </p:tgtEl>
                                      </p:cBhvr>
                                    </p:animEffect>
                                    <p:anim calcmode="lin" valueType="num">
                                      <p:cBhvr>
                                        <p:cTn id="20"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fade">
                                      <p:cBhvr>
                                        <p:cTn id="24" dur="1000"/>
                                        <p:tgtEl>
                                          <p:spTgt spid="12">
                                            <p:txEl>
                                              <p:pRg st="4" end="4"/>
                                            </p:txEl>
                                          </p:spTgt>
                                        </p:tgtEl>
                                      </p:cBhvr>
                                    </p:animEffect>
                                    <p:anim calcmode="lin" valueType="num">
                                      <p:cBhvr>
                                        <p:cTn id="25"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
                                            <p:txEl>
                                              <p:pRg st="5" end="5"/>
                                            </p:txEl>
                                          </p:spTgt>
                                        </p:tgtEl>
                                        <p:attrNameLst>
                                          <p:attrName>style.visibility</p:attrName>
                                        </p:attrNameLst>
                                      </p:cBhvr>
                                      <p:to>
                                        <p:strVal val="visible"/>
                                      </p:to>
                                    </p:set>
                                  </p:childTnLst>
                                </p:cTn>
                              </p:par>
                              <p:par>
                                <p:cTn id="31" presetID="42" presetClass="entr" presetSubtype="0" fill="hold" grpId="0" nodeType="withEffect">
                                  <p:stCondLst>
                                    <p:cond delay="0"/>
                                  </p:stCondLst>
                                  <p:childTnLst>
                                    <p:set>
                                      <p:cBhvr>
                                        <p:cTn id="32" dur="1" fill="hold">
                                          <p:stCondLst>
                                            <p:cond delay="0"/>
                                          </p:stCondLst>
                                        </p:cTn>
                                        <p:tgtEl>
                                          <p:spTgt spid="12">
                                            <p:txEl>
                                              <p:pRg st="6" end="6"/>
                                            </p:txEl>
                                          </p:spTgt>
                                        </p:tgtEl>
                                        <p:attrNameLst>
                                          <p:attrName>style.visibility</p:attrName>
                                        </p:attrNameLst>
                                      </p:cBhvr>
                                      <p:to>
                                        <p:strVal val="visible"/>
                                      </p:to>
                                    </p:set>
                                    <p:animEffect transition="in" filter="fade">
                                      <p:cBhvr>
                                        <p:cTn id="33" dur="1000"/>
                                        <p:tgtEl>
                                          <p:spTgt spid="12">
                                            <p:txEl>
                                              <p:pRg st="6" end="6"/>
                                            </p:txEl>
                                          </p:spTgt>
                                        </p:tgtEl>
                                      </p:cBhvr>
                                    </p:animEffect>
                                    <p:anim calcmode="lin" valueType="num">
                                      <p:cBhvr>
                                        <p:cTn id="34"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
                                            <p:txEl>
                                              <p:pRg st="7" end="7"/>
                                            </p:txEl>
                                          </p:spTgt>
                                        </p:tgtEl>
                                        <p:attrNameLst>
                                          <p:attrName>style.visibility</p:attrName>
                                        </p:attrNameLst>
                                      </p:cBhvr>
                                      <p:to>
                                        <p:strVal val="visible"/>
                                      </p:to>
                                    </p:set>
                                    <p:animEffect transition="in" filter="fade">
                                      <p:cBhvr>
                                        <p:cTn id="38" dur="1000"/>
                                        <p:tgtEl>
                                          <p:spTgt spid="12">
                                            <p:txEl>
                                              <p:pRg st="7" end="7"/>
                                            </p:txEl>
                                          </p:spTgt>
                                        </p:tgtEl>
                                      </p:cBhvr>
                                    </p:animEffect>
                                    <p:anim calcmode="lin" valueType="num">
                                      <p:cBhvr>
                                        <p:cTn id="39"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xEl>
                                              <p:pRg st="8" end="8"/>
                                            </p:txEl>
                                          </p:spTgt>
                                        </p:tgtEl>
                                        <p:attrNameLst>
                                          <p:attrName>style.visibility</p:attrName>
                                        </p:attrNameLst>
                                      </p:cBhvr>
                                      <p:to>
                                        <p:strVal val="visible"/>
                                      </p:to>
                                    </p:set>
                                    <p:animEffect transition="in" filter="fade">
                                      <p:cBhvr>
                                        <p:cTn id="43" dur="1000"/>
                                        <p:tgtEl>
                                          <p:spTgt spid="12">
                                            <p:txEl>
                                              <p:pRg st="8" end="8"/>
                                            </p:txEl>
                                          </p:spTgt>
                                        </p:tgtEl>
                                      </p:cBhvr>
                                    </p:animEffect>
                                    <p:anim calcmode="lin" valueType="num">
                                      <p:cBhvr>
                                        <p:cTn id="44"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1214" y="228600"/>
            <a:ext cx="6721571" cy="4480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5"/>
          <p:cNvSpPr txBox="1">
            <a:spLocks noChangeArrowheads="1"/>
          </p:cNvSpPr>
          <p:nvPr/>
        </p:nvSpPr>
        <p:spPr bwMode="auto">
          <a:xfrm>
            <a:off x="0" y="4856163"/>
            <a:ext cx="9143999"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dirty="0">
                <a:latin typeface="+mn-lt"/>
                <a:ea typeface="+mn-ea"/>
              </a:rPr>
              <a:t>Help</a:t>
            </a:r>
            <a:r>
              <a:rPr lang="en-US" dirty="0">
                <a:latin typeface="+mn-lt"/>
              </a:rPr>
              <a:t> &amp; Information available 24/7 every day</a:t>
            </a:r>
          </a:p>
          <a:p>
            <a:pPr algn="ctr">
              <a:spcBef>
                <a:spcPct val="0"/>
              </a:spcBef>
              <a:buFontTx/>
              <a:buNone/>
            </a:pPr>
            <a:r>
              <a:rPr lang="en-US" sz="6600" dirty="0">
                <a:latin typeface="+mn-lt"/>
              </a:rPr>
              <a:t>800-510-9132</a:t>
            </a:r>
          </a:p>
          <a:p>
            <a:pPr algn="ctr">
              <a:spcBef>
                <a:spcPct val="0"/>
              </a:spcBef>
              <a:buFontTx/>
              <a:buNone/>
            </a:pPr>
            <a:endParaRPr lang="en-US" dirty="0"/>
          </a:p>
        </p:txBody>
      </p:sp>
    </p:spTree>
    <p:extLst>
      <p:ext uri="{BB962C8B-B14F-4D97-AF65-F5344CB8AC3E}">
        <p14:creationId xmlns:p14="http://schemas.microsoft.com/office/powerpoint/2010/main" val="3228473581"/>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447800" y="166818"/>
            <a:ext cx="6526826" cy="1420813"/>
          </a:xfrm>
        </p:spPr>
        <p:txBody>
          <a:bodyPr rIns="132080">
            <a:normAutofit/>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E</a:t>
            </a:r>
            <a:r>
              <a:rPr lang="en-US" sz="4000" dirty="0">
                <a:latin typeface="Open Sans" panose="020B0606030504020204" pitchFamily="34" charset="0"/>
                <a:ea typeface="Open Sans" panose="020B0606030504020204" pitchFamily="34" charset="0"/>
                <a:cs typeface="Open Sans" panose="020B0606030504020204" pitchFamily="34" charset="0"/>
              </a:rPr>
              <a:t>ncourage Self-Help and Other Support Strategies</a:t>
            </a:r>
          </a:p>
        </p:txBody>
      </p:sp>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ACTION PLAN: “E”</a:t>
            </a:r>
          </a:p>
        </p:txBody>
      </p:sp>
      <p:cxnSp>
        <p:nvCxnSpPr>
          <p:cNvPr id="9" name="Straight Connector 8"/>
          <p:cNvCxnSpPr/>
          <p:nvPr/>
        </p:nvCxnSpPr>
        <p:spPr>
          <a:xfrm flipV="1">
            <a:off x="889686" y="6343492"/>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1" name="Text Box 3"/>
          <p:cNvSpPr txBox="1">
            <a:spLocks noChangeArrowheads="1"/>
          </p:cNvSpPr>
          <p:nvPr/>
        </p:nvSpPr>
        <p:spPr bwMode="auto">
          <a:xfrm>
            <a:off x="1524000" y="1676400"/>
            <a:ext cx="7162800" cy="4462760"/>
          </a:xfrm>
          <a:prstGeom prst="rect">
            <a:avLst/>
          </a:prstGeom>
          <a:noFill/>
          <a:ln w="9525">
            <a:noFill/>
            <a:miter lim="800000"/>
            <a:headEnd/>
            <a:tailEnd/>
          </a:ln>
        </p:spPr>
        <p:txBody>
          <a:bodyPr wrap="square">
            <a:spAutoFit/>
          </a:bodyPr>
          <a:lstStyle/>
          <a:p>
            <a:pPr lvl="1" indent="-457200">
              <a:spcBef>
                <a:spcPts val="1800"/>
              </a:spcBef>
              <a:buClr>
                <a:srgbClr val="6A3091"/>
              </a:buClr>
              <a:buFont typeface="Arial" pitchFamily="34" charset="0"/>
              <a:buChar char="•"/>
            </a:pPr>
            <a:r>
              <a:rPr lang="en-AU" sz="3200" dirty="0">
                <a:solidFill>
                  <a:schemeClr val="tx1"/>
                </a:solidFill>
                <a:latin typeface="Open Sans" panose="020B0606030504020204"/>
                <a:ea typeface="Open Sans Light" panose="020B0306030504020204" pitchFamily="34" charset="0"/>
                <a:cs typeface="Open Sans Light" panose="020B0306030504020204" pitchFamily="34" charset="0"/>
              </a:rPr>
              <a:t>Exercise</a:t>
            </a:r>
          </a:p>
          <a:p>
            <a:pPr lvl="1" indent="-457200">
              <a:spcBef>
                <a:spcPts val="1800"/>
              </a:spcBef>
              <a:buClr>
                <a:srgbClr val="6A3091"/>
              </a:buClr>
              <a:buFont typeface="Arial" pitchFamily="34" charset="0"/>
              <a:buChar char="•"/>
            </a:pPr>
            <a:r>
              <a:rPr lang="en-AU" sz="3200" dirty="0">
                <a:solidFill>
                  <a:schemeClr val="tx1"/>
                </a:solidFill>
                <a:latin typeface="Open Sans" panose="020B0606030504020204"/>
                <a:ea typeface="Open Sans Light" panose="020B0306030504020204" pitchFamily="34" charset="0"/>
                <a:cs typeface="Open Sans Light" panose="020B0306030504020204" pitchFamily="34" charset="0"/>
              </a:rPr>
              <a:t>Relaxation and Meditation</a:t>
            </a:r>
          </a:p>
          <a:p>
            <a:pPr lvl="1" indent="-457200">
              <a:spcBef>
                <a:spcPts val="1800"/>
              </a:spcBef>
              <a:buClr>
                <a:srgbClr val="6A3091"/>
              </a:buClr>
              <a:buFont typeface="Arial" pitchFamily="34" charset="0"/>
              <a:buChar char="•"/>
            </a:pPr>
            <a:r>
              <a:rPr lang="en-AU" sz="3200" dirty="0">
                <a:solidFill>
                  <a:schemeClr val="tx1"/>
                </a:solidFill>
                <a:latin typeface="Open Sans" panose="020B0606030504020204"/>
                <a:ea typeface="Open Sans Light" panose="020B0306030504020204" pitchFamily="34" charset="0"/>
                <a:cs typeface="Open Sans Light" panose="020B0306030504020204" pitchFamily="34" charset="0"/>
              </a:rPr>
              <a:t>Peer support groups</a:t>
            </a:r>
          </a:p>
          <a:p>
            <a:pPr lvl="1" indent="-457200">
              <a:spcBef>
                <a:spcPts val="1800"/>
              </a:spcBef>
              <a:buClr>
                <a:srgbClr val="6A3091"/>
              </a:buClr>
              <a:buFont typeface="Arial" pitchFamily="34" charset="0"/>
              <a:buChar char="•"/>
            </a:pPr>
            <a:r>
              <a:rPr lang="en-AU" sz="3200" dirty="0">
                <a:solidFill>
                  <a:schemeClr val="tx1"/>
                </a:solidFill>
                <a:latin typeface="Open Sans" panose="020B0606030504020204"/>
                <a:ea typeface="Open Sans Light" panose="020B0306030504020204" pitchFamily="34" charset="0"/>
                <a:cs typeface="Open Sans Light" panose="020B0306030504020204" pitchFamily="34" charset="0"/>
              </a:rPr>
              <a:t>Self-help books based on cognitive behavioral therapy (CBT)</a:t>
            </a:r>
          </a:p>
          <a:p>
            <a:pPr lvl="1" indent="-457200">
              <a:spcBef>
                <a:spcPts val="1800"/>
              </a:spcBef>
              <a:buClr>
                <a:srgbClr val="6A3091"/>
              </a:buClr>
              <a:buFont typeface="Arial" pitchFamily="34" charset="0"/>
              <a:buChar char="•"/>
            </a:pPr>
            <a:r>
              <a:rPr lang="en-AU" sz="3200" dirty="0">
                <a:solidFill>
                  <a:schemeClr val="tx1"/>
                </a:solidFill>
                <a:latin typeface="Open Sans" panose="020B0606030504020204"/>
                <a:ea typeface="Open Sans Light" panose="020B0306030504020204" pitchFamily="34" charset="0"/>
                <a:cs typeface="Open Sans Light" panose="020B0306030504020204" pitchFamily="34" charset="0"/>
              </a:rPr>
              <a:t>Family, friends, faith, and other social networks</a:t>
            </a:r>
            <a:endParaRPr lang="en-AU" sz="3200" dirty="0">
              <a:solidFill>
                <a:srgbClr val="0000FF"/>
              </a:solidFill>
              <a:latin typeface="Open Sans" panose="020B0606030504020204"/>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38351475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additive="base">
                                        <p:cTn id="2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2466"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3600" y="4953000"/>
            <a:ext cx="170021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1"/>
          <p:cNvSpPr txBox="1">
            <a:spLocks noChangeArrowheads="1"/>
          </p:cNvSpPr>
          <p:nvPr/>
        </p:nvSpPr>
        <p:spPr bwMode="auto">
          <a:xfrm>
            <a:off x="381000" y="2632452"/>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eaLnBrk="0" fontAlgn="base" hangingPunct="0">
              <a:spcBef>
                <a:spcPct val="0"/>
              </a:spcBef>
              <a:spcAft>
                <a:spcPct val="0"/>
              </a:spcAft>
              <a:buFontTx/>
              <a:buNone/>
            </a:pPr>
            <a:r>
              <a:rPr lang="en-US" b="1" dirty="0">
                <a:solidFill>
                  <a:srgbClr val="D16349"/>
                </a:solidFill>
                <a:latin typeface="+mn-lt"/>
              </a:rPr>
              <a:t>For more information, please contact:</a:t>
            </a:r>
          </a:p>
          <a:p>
            <a:pPr defTabSz="457200" eaLnBrk="0" fontAlgn="base" hangingPunct="0">
              <a:spcBef>
                <a:spcPct val="0"/>
              </a:spcBef>
              <a:spcAft>
                <a:spcPct val="0"/>
              </a:spcAft>
              <a:buFontTx/>
              <a:buNone/>
            </a:pPr>
            <a:endParaRPr lang="en-US" b="1" dirty="0">
              <a:solidFill>
                <a:srgbClr val="D16349"/>
              </a:solidFill>
              <a:latin typeface="+mn-lt"/>
            </a:endParaRPr>
          </a:p>
          <a:p>
            <a:pPr defTabSz="457200" eaLnBrk="0" fontAlgn="base" hangingPunct="0">
              <a:spcBef>
                <a:spcPct val="0"/>
              </a:spcBef>
              <a:spcAft>
                <a:spcPct val="0"/>
              </a:spcAft>
              <a:buNone/>
            </a:pPr>
            <a:r>
              <a:rPr lang="en-US" dirty="0">
                <a:latin typeface="+mn-lt"/>
              </a:rPr>
              <a:t>James Osborn, LPA, LCAS </a:t>
            </a:r>
          </a:p>
          <a:p>
            <a:pPr defTabSz="457200" eaLnBrk="0" fontAlgn="base" hangingPunct="0">
              <a:spcBef>
                <a:spcPct val="0"/>
              </a:spcBef>
              <a:spcAft>
                <a:spcPct val="0"/>
              </a:spcAft>
              <a:buNone/>
            </a:pPr>
            <a:r>
              <a:rPr lang="en-US" dirty="0">
                <a:latin typeface="+mn-lt"/>
              </a:rPr>
              <a:t>Director of Community Education and Outreach</a:t>
            </a:r>
          </a:p>
          <a:p>
            <a:pPr defTabSz="457200" eaLnBrk="0" fontAlgn="base" hangingPunct="0">
              <a:spcBef>
                <a:spcPct val="0"/>
              </a:spcBef>
              <a:spcAft>
                <a:spcPct val="0"/>
              </a:spcAft>
              <a:buNone/>
            </a:pPr>
            <a:r>
              <a:rPr lang="en-US" dirty="0">
                <a:latin typeface="+mn-lt"/>
              </a:rPr>
              <a:t>(919) 651-8440</a:t>
            </a:r>
          </a:p>
          <a:p>
            <a:pPr defTabSz="457200" eaLnBrk="0" fontAlgn="base" hangingPunct="0">
              <a:spcBef>
                <a:spcPct val="0"/>
              </a:spcBef>
              <a:spcAft>
                <a:spcPct val="0"/>
              </a:spcAft>
              <a:buFontTx/>
              <a:buNone/>
            </a:pPr>
            <a:r>
              <a:rPr lang="en-US" dirty="0">
                <a:solidFill>
                  <a:prstClr val="black"/>
                </a:solidFill>
                <a:latin typeface="+mn-lt"/>
                <a:hlinkClick r:id="rId5"/>
              </a:rPr>
              <a:t>josborn@AllianceBHC.org</a:t>
            </a:r>
            <a:endParaRPr lang="en-US" dirty="0">
              <a:solidFill>
                <a:prstClr val="black"/>
              </a:solidFill>
              <a:latin typeface="+mn-lt"/>
            </a:endParaRPr>
          </a:p>
        </p:txBody>
      </p:sp>
    </p:spTree>
    <p:extLst>
      <p:ext uri="{BB962C8B-B14F-4D97-AF65-F5344CB8AC3E}">
        <p14:creationId xmlns:p14="http://schemas.microsoft.com/office/powerpoint/2010/main" val="51561558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889686" cy="6858000"/>
          </a:xfrm>
          <a:prstGeom prst="rect">
            <a:avLst/>
          </a:prstGeom>
          <a:solidFill>
            <a:srgbClr val="6A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flipV="1">
            <a:off x="889686" y="6356865"/>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3810000" y="1447800"/>
            <a:ext cx="4302344" cy="4290051"/>
          </a:xfrm>
          <a:prstGeom prst="rect">
            <a:avLst/>
          </a:prstGeom>
        </p:spPr>
      </p:pic>
      <p:sp>
        <p:nvSpPr>
          <p:cNvPr id="13" name="Rectangle 2"/>
          <p:cNvSpPr txBox="1">
            <a:spLocks noChangeArrowheads="1"/>
          </p:cNvSpPr>
          <p:nvPr/>
        </p:nvSpPr>
        <p:spPr>
          <a:xfrm>
            <a:off x="1447800" y="0"/>
            <a:ext cx="5239677" cy="4495800"/>
          </a:xfrm>
          <a:prstGeom prst="rect">
            <a:avLst/>
          </a:prstGeom>
        </p:spPr>
        <p:txBody>
          <a:bodyPr vert="horz" lIns="91440" tIns="45720" rIns="13208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Clr>
                <a:srgbClr val="6A3091"/>
              </a:buClr>
              <a:buNone/>
            </a:pPr>
            <a:r>
              <a:rPr lang="en-US" sz="4400" b="1" dirty="0">
                <a:solidFill>
                  <a:schemeClr val="accent3">
                    <a:shade val="75000"/>
                  </a:schemeClr>
                </a:solidFill>
                <a:latin typeface="Open Sans" panose="020B0606030504020204" pitchFamily="34" charset="0"/>
                <a:ea typeface="Open Sans" panose="020B0606030504020204" pitchFamily="34" charset="0"/>
                <a:cs typeface="Open Sans" panose="020B0606030504020204" pitchFamily="34" charset="0"/>
              </a:rPr>
              <a:t>Check Your </a:t>
            </a:r>
            <a:r>
              <a:rPr lang="en-US" sz="6600" b="1" dirty="0">
                <a:solidFill>
                  <a:schemeClr val="accent3">
                    <a:shade val="75000"/>
                  </a:schemeClr>
                </a:solidFill>
                <a:latin typeface="Open Sans" panose="020B0606030504020204" pitchFamily="34" charset="0"/>
                <a:ea typeface="Open Sans" panose="020B0606030504020204" pitchFamily="34" charset="0"/>
                <a:cs typeface="Open Sans" panose="020B0606030504020204" pitchFamily="34" charset="0"/>
              </a:rPr>
              <a:t>OIL</a:t>
            </a:r>
          </a:p>
          <a:p>
            <a:pPr>
              <a:lnSpc>
                <a:spcPct val="200000"/>
              </a:lnSpc>
              <a:buClr>
                <a:srgbClr val="6A3091"/>
              </a:buClr>
            </a:pPr>
            <a:r>
              <a:rPr lang="en-US" sz="4400" dirty="0">
                <a:latin typeface="Open Sans" panose="020B0606030504020204" pitchFamily="34" charset="0"/>
                <a:ea typeface="Open Sans" panose="020B0606030504020204" pitchFamily="34" charset="0"/>
                <a:cs typeface="Open Sans" panose="020B0606030504020204" pitchFamily="34" charset="0"/>
              </a:rPr>
              <a:t>Occupation</a:t>
            </a:r>
          </a:p>
          <a:p>
            <a:pPr>
              <a:lnSpc>
                <a:spcPct val="200000"/>
              </a:lnSpc>
              <a:buClr>
                <a:srgbClr val="6A3091"/>
              </a:buClr>
            </a:pPr>
            <a:r>
              <a:rPr lang="en-US" sz="4400" dirty="0">
                <a:latin typeface="Open Sans" panose="020B0606030504020204" pitchFamily="34" charset="0"/>
                <a:ea typeface="Open Sans" panose="020B0606030504020204" pitchFamily="34" charset="0"/>
                <a:cs typeface="Open Sans" panose="020B0606030504020204" pitchFamily="34" charset="0"/>
              </a:rPr>
              <a:t>Interpersonal</a:t>
            </a:r>
          </a:p>
          <a:p>
            <a:pPr>
              <a:lnSpc>
                <a:spcPct val="200000"/>
              </a:lnSpc>
              <a:buClr>
                <a:srgbClr val="6A3091"/>
              </a:buClr>
            </a:pPr>
            <a:r>
              <a:rPr lang="en-US" sz="4400" dirty="0">
                <a:latin typeface="Open Sans" panose="020B0606030504020204" pitchFamily="34" charset="0"/>
                <a:ea typeface="Open Sans" panose="020B0606030504020204" pitchFamily="34" charset="0"/>
                <a:cs typeface="Open Sans" panose="020B0606030504020204" pitchFamily="34" charset="0"/>
              </a:rPr>
              <a:t>Living</a:t>
            </a:r>
          </a:p>
        </p:txBody>
      </p:sp>
    </p:spTree>
    <p:extLst>
      <p:ext uri="{BB962C8B-B14F-4D97-AF65-F5344CB8AC3E}">
        <p14:creationId xmlns:p14="http://schemas.microsoft.com/office/powerpoint/2010/main" val="2113014680"/>
      </p:ext>
    </p:extLst>
  </p:cSld>
  <p:clrMapOvr>
    <a:overrideClrMapping bg1="lt1" tx1="dk1" bg2="lt2" tx2="dk2" accent1="accent1" accent2="accent2" accent3="accent3" accent4="accent4" accent5="accent5" accent6="accent6" hlink="hlink" folHlink="folHlink"/>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flipV="1">
            <a:off x="889686" y="6356865"/>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1311494" y="600892"/>
            <a:ext cx="6848826" cy="832492"/>
          </a:xfrm>
          <a:prstGeom prst="rect">
            <a:avLst/>
          </a:prstGeom>
        </p:spPr>
        <p:txBody>
          <a:bodyPr vert="horz" lIns="91440" tIns="45720" rIns="13208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Font typeface="Arial" panose="020B0604020202020204" pitchFamily="34" charset="0"/>
              <a:buNone/>
            </a:pPr>
            <a:r>
              <a:rPr lang="en-US" sz="4000" b="1" dirty="0">
                <a:solidFill>
                  <a:schemeClr val="accent3">
                    <a:shade val="75000"/>
                  </a:schemeClr>
                </a:solidFill>
                <a:latin typeface="Open Sans" panose="020B0606030504020204" pitchFamily="34" charset="0"/>
                <a:ea typeface="Open Sans" panose="020B0606030504020204" pitchFamily="34" charset="0"/>
                <a:cs typeface="Open Sans" panose="020B0606030504020204" pitchFamily="34" charset="0"/>
              </a:rPr>
              <a:t>Depression: Signs and Symptoms</a:t>
            </a:r>
          </a:p>
          <a:p>
            <a:pPr>
              <a:spcBef>
                <a:spcPts val="0"/>
              </a:spcBef>
              <a:buFont typeface="Arial" panose="020B0604020202020204" pitchFamily="34" charset="0"/>
              <a:buNone/>
            </a:pPr>
            <a:endParaRPr lang="en-US" sz="4000" b="1" dirty="0">
              <a:solidFill>
                <a:srgbClr val="33271D"/>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buFont typeface="Arial" panose="020B0604020202020204" pitchFamily="34" charset="0"/>
              <a:buNone/>
            </a:pPr>
            <a:br>
              <a:rPr lang="en-US" sz="4000" dirty="0">
                <a:latin typeface="Open Sans Light" panose="020B0306030504020204" pitchFamily="34" charset="0"/>
                <a:ea typeface="Open Sans Light" panose="020B0306030504020204" pitchFamily="34" charset="0"/>
                <a:cs typeface="Open Sans Light" panose="020B0306030504020204" pitchFamily="34" charset="0"/>
              </a:rPr>
            </a:br>
            <a:endParaRPr lang="en-US" sz="4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Box 2"/>
          <p:cNvSpPr txBox="1"/>
          <p:nvPr/>
        </p:nvSpPr>
        <p:spPr>
          <a:xfrm>
            <a:off x="1356548" y="1506408"/>
            <a:ext cx="3734436" cy="4524315"/>
          </a:xfrm>
          <a:prstGeom prst="rect">
            <a:avLst/>
          </a:prstGeom>
          <a:noFill/>
        </p:spPr>
        <p:txBody>
          <a:bodyPr wrap="square" rtlCol="0">
            <a:spAutoFit/>
          </a:bodyPr>
          <a:lstStyle/>
          <a:p>
            <a:pPr>
              <a:spcBef>
                <a:spcPts val="0"/>
              </a:spcBef>
              <a:buFont typeface="Arial" panose="020B0604020202020204" pitchFamily="34" charset="0"/>
              <a:buNone/>
            </a:pPr>
            <a:r>
              <a:rPr lang="en-US" sz="2400" u="sng" dirty="0">
                <a:solidFill>
                  <a:srgbClr val="6A3091"/>
                </a:solidFill>
                <a:latin typeface="Open Sans" panose="020B0606030504020204"/>
                <a:ea typeface="Open Sans" panose="020B0606030504020204" pitchFamily="34" charset="0"/>
                <a:cs typeface="Open Sans" panose="020B0606030504020204" pitchFamily="34" charset="0"/>
              </a:rPr>
              <a:t>Physical</a:t>
            </a:r>
          </a:p>
          <a:p>
            <a:pPr marL="285750" indent="-285750">
              <a:spcBef>
                <a:spcPts val="0"/>
              </a:spcBef>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Fatigue</a:t>
            </a:r>
          </a:p>
          <a:p>
            <a:pPr marL="285750" indent="-285750">
              <a:spcBef>
                <a:spcPts val="0"/>
              </a:spcBef>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Lack of energy</a:t>
            </a:r>
          </a:p>
          <a:p>
            <a:pPr marL="285750" indent="-285750">
              <a:spcBef>
                <a:spcPts val="0"/>
              </a:spcBef>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Sleeping too much or too little</a:t>
            </a:r>
          </a:p>
          <a:p>
            <a:pPr marL="285750" indent="-285750">
              <a:spcBef>
                <a:spcPts val="0"/>
              </a:spcBef>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Overeating or loss of appetite</a:t>
            </a:r>
          </a:p>
          <a:p>
            <a:pPr marL="285750" indent="-285750">
              <a:spcBef>
                <a:spcPts val="0"/>
              </a:spcBef>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Constipation</a:t>
            </a:r>
          </a:p>
          <a:p>
            <a:pPr marL="285750" indent="-285750">
              <a:spcBef>
                <a:spcPts val="0"/>
              </a:spcBef>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Weight loss or gain</a:t>
            </a:r>
          </a:p>
          <a:p>
            <a:pPr marL="285750" indent="-285750">
              <a:spcBef>
                <a:spcPts val="0"/>
              </a:spcBef>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Headaches</a:t>
            </a:r>
          </a:p>
          <a:p>
            <a:pPr marL="285750" indent="-285750">
              <a:spcBef>
                <a:spcPts val="0"/>
              </a:spcBef>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Irregular menstrual cycle</a:t>
            </a:r>
          </a:p>
          <a:p>
            <a:pPr marL="285750" indent="-285750">
              <a:spcBef>
                <a:spcPts val="0"/>
              </a:spcBef>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Loss of sexual desire</a:t>
            </a:r>
          </a:p>
          <a:p>
            <a:pPr marL="285750" indent="-285750">
              <a:spcBef>
                <a:spcPts val="0"/>
              </a:spcBef>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Unexplained aches and pains</a:t>
            </a:r>
            <a:endParaRPr lang="en-US" sz="2400" dirty="0">
              <a:latin typeface="Open Sans" panose="020B0606030504020204"/>
            </a:endParaRPr>
          </a:p>
        </p:txBody>
      </p:sp>
      <p:sp>
        <p:nvSpPr>
          <p:cNvPr id="5" name="TextBox 4"/>
          <p:cNvSpPr txBox="1"/>
          <p:nvPr/>
        </p:nvSpPr>
        <p:spPr>
          <a:xfrm>
            <a:off x="5090984" y="1541799"/>
            <a:ext cx="3336325" cy="4154984"/>
          </a:xfrm>
          <a:prstGeom prst="rect">
            <a:avLst/>
          </a:prstGeom>
          <a:noFill/>
        </p:spPr>
        <p:txBody>
          <a:bodyPr wrap="square" rtlCol="0">
            <a:spAutoFit/>
          </a:bodyPr>
          <a:lstStyle/>
          <a:p>
            <a:pPr>
              <a:spcBef>
                <a:spcPts val="0"/>
              </a:spcBef>
              <a:buFont typeface="Wingdings 2" pitchFamily="18" charset="2"/>
              <a:buNone/>
            </a:pPr>
            <a:r>
              <a:rPr lang="en-US" sz="2400" u="sng" dirty="0">
                <a:solidFill>
                  <a:srgbClr val="6A3091"/>
                </a:solidFill>
                <a:latin typeface="Open Sans" panose="020B0606030504020204"/>
                <a:ea typeface="Open Sans" panose="020B0606030504020204" pitchFamily="34" charset="0"/>
                <a:cs typeface="Open Sans" panose="020B0606030504020204" pitchFamily="34" charset="0"/>
              </a:rPr>
              <a:t>Behavioral</a:t>
            </a:r>
          </a:p>
          <a:p>
            <a:pPr marL="285750" indent="-285750">
              <a:spcBef>
                <a:spcPts val="0"/>
              </a:spcBef>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Crying spells</a:t>
            </a:r>
          </a:p>
          <a:p>
            <a:pPr marL="285750" indent="-285750">
              <a:spcBef>
                <a:spcPts val="0"/>
              </a:spcBef>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Withdrawal from others</a:t>
            </a:r>
          </a:p>
          <a:p>
            <a:pPr marL="285750" indent="-285750">
              <a:spcBef>
                <a:spcPts val="0"/>
              </a:spcBef>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Neglect of responsibilities</a:t>
            </a:r>
          </a:p>
          <a:p>
            <a:pPr marL="285750" indent="-285750">
              <a:spcBef>
                <a:spcPts val="0"/>
              </a:spcBef>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Loss of interest in personal appearance</a:t>
            </a:r>
          </a:p>
          <a:p>
            <a:pPr marL="285750" indent="-285750">
              <a:spcBef>
                <a:spcPts val="0"/>
              </a:spcBef>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Loss of motivation</a:t>
            </a:r>
          </a:p>
          <a:p>
            <a:pPr marL="285750" indent="-285750">
              <a:spcBef>
                <a:spcPts val="0"/>
              </a:spcBef>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Slow movement</a:t>
            </a:r>
          </a:p>
          <a:p>
            <a:pPr marL="285750" indent="-285750">
              <a:spcBef>
                <a:spcPts val="0"/>
              </a:spcBef>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Use of drugs and alcohol</a:t>
            </a:r>
          </a:p>
          <a:p>
            <a:endParaRPr lang="en-US" sz="2400" dirty="0"/>
          </a:p>
        </p:txBody>
      </p:sp>
    </p:spTree>
    <p:extLst>
      <p:ext uri="{BB962C8B-B14F-4D97-AF65-F5344CB8AC3E}">
        <p14:creationId xmlns:p14="http://schemas.microsoft.com/office/powerpoint/2010/main" val="141377045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80">
                                          <p:stCondLst>
                                            <p:cond delay="0"/>
                                          </p:stCondLst>
                                        </p:cTn>
                                        <p:tgtEl>
                                          <p:spTgt spid="3">
                                            <p:txEl>
                                              <p:pRg st="1" end="1"/>
                                            </p:txEl>
                                          </p:spTgt>
                                        </p:tgtEl>
                                      </p:cBhvr>
                                    </p:animEffect>
                                    <p:anim calcmode="lin" valueType="num">
                                      <p:cBhvr>
                                        <p:cTn id="1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1" end="1"/>
                                            </p:txEl>
                                          </p:spTgt>
                                        </p:tgtEl>
                                      </p:cBhvr>
                                      <p:to x="100000" y="60000"/>
                                    </p:animScale>
                                    <p:animScale>
                                      <p:cBhvr>
                                        <p:cTn id="22" dur="166" decel="50000">
                                          <p:stCondLst>
                                            <p:cond delay="676"/>
                                          </p:stCondLst>
                                        </p:cTn>
                                        <p:tgtEl>
                                          <p:spTgt spid="3">
                                            <p:txEl>
                                              <p:pRg st="1" end="1"/>
                                            </p:txEl>
                                          </p:spTgt>
                                        </p:tgtEl>
                                      </p:cBhvr>
                                      <p:to x="100000" y="100000"/>
                                    </p:animScale>
                                    <p:animScale>
                                      <p:cBhvr>
                                        <p:cTn id="23" dur="26">
                                          <p:stCondLst>
                                            <p:cond delay="1312"/>
                                          </p:stCondLst>
                                        </p:cTn>
                                        <p:tgtEl>
                                          <p:spTgt spid="3">
                                            <p:txEl>
                                              <p:pRg st="1" end="1"/>
                                            </p:txEl>
                                          </p:spTgt>
                                        </p:tgtEl>
                                      </p:cBhvr>
                                      <p:to x="100000" y="80000"/>
                                    </p:animScale>
                                    <p:animScale>
                                      <p:cBhvr>
                                        <p:cTn id="24" dur="166" decel="50000">
                                          <p:stCondLst>
                                            <p:cond delay="1338"/>
                                          </p:stCondLst>
                                        </p:cTn>
                                        <p:tgtEl>
                                          <p:spTgt spid="3">
                                            <p:txEl>
                                              <p:pRg st="1" end="1"/>
                                            </p:txEl>
                                          </p:spTgt>
                                        </p:tgtEl>
                                      </p:cBhvr>
                                      <p:to x="100000" y="100000"/>
                                    </p:animScale>
                                    <p:animScale>
                                      <p:cBhvr>
                                        <p:cTn id="25" dur="26">
                                          <p:stCondLst>
                                            <p:cond delay="1642"/>
                                          </p:stCondLst>
                                        </p:cTn>
                                        <p:tgtEl>
                                          <p:spTgt spid="3">
                                            <p:txEl>
                                              <p:pRg st="1" end="1"/>
                                            </p:txEl>
                                          </p:spTgt>
                                        </p:tgtEl>
                                      </p:cBhvr>
                                      <p:to x="100000" y="90000"/>
                                    </p:animScale>
                                    <p:animScale>
                                      <p:cBhvr>
                                        <p:cTn id="26" dur="166" decel="50000">
                                          <p:stCondLst>
                                            <p:cond delay="1668"/>
                                          </p:stCondLst>
                                        </p:cTn>
                                        <p:tgtEl>
                                          <p:spTgt spid="3">
                                            <p:txEl>
                                              <p:pRg st="1" end="1"/>
                                            </p:txEl>
                                          </p:spTgt>
                                        </p:tgtEl>
                                      </p:cBhvr>
                                      <p:to x="100000" y="100000"/>
                                    </p:animScale>
                                    <p:animScale>
                                      <p:cBhvr>
                                        <p:cTn id="27" dur="26">
                                          <p:stCondLst>
                                            <p:cond delay="1808"/>
                                          </p:stCondLst>
                                        </p:cTn>
                                        <p:tgtEl>
                                          <p:spTgt spid="3">
                                            <p:txEl>
                                              <p:pRg st="1" end="1"/>
                                            </p:txEl>
                                          </p:spTgt>
                                        </p:tgtEl>
                                      </p:cBhvr>
                                      <p:to x="100000" y="95000"/>
                                    </p:animScale>
                                    <p:animScale>
                                      <p:cBhvr>
                                        <p:cTn id="28" dur="166" decel="50000">
                                          <p:stCondLst>
                                            <p:cond delay="1834"/>
                                          </p:stCondLst>
                                        </p:cTn>
                                        <p:tgtEl>
                                          <p:spTgt spid="3">
                                            <p:txEl>
                                              <p:pRg st="1" end="1"/>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80">
                                          <p:stCondLst>
                                            <p:cond delay="0"/>
                                          </p:stCondLst>
                                        </p:cTn>
                                        <p:tgtEl>
                                          <p:spTgt spid="3">
                                            <p:txEl>
                                              <p:pRg st="2" end="2"/>
                                            </p:txEl>
                                          </p:spTgt>
                                        </p:tgtEl>
                                      </p:cBhvr>
                                    </p:animEffect>
                                    <p:anim calcmode="lin" valueType="num">
                                      <p:cBhvr>
                                        <p:cTn id="3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2" end="2"/>
                                            </p:txEl>
                                          </p:spTgt>
                                        </p:tgtEl>
                                      </p:cBhvr>
                                      <p:to x="100000" y="60000"/>
                                    </p:animScale>
                                    <p:animScale>
                                      <p:cBhvr>
                                        <p:cTn id="38" dur="166" decel="50000">
                                          <p:stCondLst>
                                            <p:cond delay="676"/>
                                          </p:stCondLst>
                                        </p:cTn>
                                        <p:tgtEl>
                                          <p:spTgt spid="3">
                                            <p:txEl>
                                              <p:pRg st="2" end="2"/>
                                            </p:txEl>
                                          </p:spTgt>
                                        </p:tgtEl>
                                      </p:cBhvr>
                                      <p:to x="100000" y="100000"/>
                                    </p:animScale>
                                    <p:animScale>
                                      <p:cBhvr>
                                        <p:cTn id="39" dur="26">
                                          <p:stCondLst>
                                            <p:cond delay="1312"/>
                                          </p:stCondLst>
                                        </p:cTn>
                                        <p:tgtEl>
                                          <p:spTgt spid="3">
                                            <p:txEl>
                                              <p:pRg st="2" end="2"/>
                                            </p:txEl>
                                          </p:spTgt>
                                        </p:tgtEl>
                                      </p:cBhvr>
                                      <p:to x="100000" y="80000"/>
                                    </p:animScale>
                                    <p:animScale>
                                      <p:cBhvr>
                                        <p:cTn id="40" dur="166" decel="50000">
                                          <p:stCondLst>
                                            <p:cond delay="1338"/>
                                          </p:stCondLst>
                                        </p:cTn>
                                        <p:tgtEl>
                                          <p:spTgt spid="3">
                                            <p:txEl>
                                              <p:pRg st="2" end="2"/>
                                            </p:txEl>
                                          </p:spTgt>
                                        </p:tgtEl>
                                      </p:cBhvr>
                                      <p:to x="100000" y="100000"/>
                                    </p:animScale>
                                    <p:animScale>
                                      <p:cBhvr>
                                        <p:cTn id="41" dur="26">
                                          <p:stCondLst>
                                            <p:cond delay="1642"/>
                                          </p:stCondLst>
                                        </p:cTn>
                                        <p:tgtEl>
                                          <p:spTgt spid="3">
                                            <p:txEl>
                                              <p:pRg st="2" end="2"/>
                                            </p:txEl>
                                          </p:spTgt>
                                        </p:tgtEl>
                                      </p:cBhvr>
                                      <p:to x="100000" y="90000"/>
                                    </p:animScale>
                                    <p:animScale>
                                      <p:cBhvr>
                                        <p:cTn id="42" dur="166" decel="50000">
                                          <p:stCondLst>
                                            <p:cond delay="1668"/>
                                          </p:stCondLst>
                                        </p:cTn>
                                        <p:tgtEl>
                                          <p:spTgt spid="3">
                                            <p:txEl>
                                              <p:pRg st="2" end="2"/>
                                            </p:txEl>
                                          </p:spTgt>
                                        </p:tgtEl>
                                      </p:cBhvr>
                                      <p:to x="100000" y="100000"/>
                                    </p:animScale>
                                    <p:animScale>
                                      <p:cBhvr>
                                        <p:cTn id="43" dur="26">
                                          <p:stCondLst>
                                            <p:cond delay="1808"/>
                                          </p:stCondLst>
                                        </p:cTn>
                                        <p:tgtEl>
                                          <p:spTgt spid="3">
                                            <p:txEl>
                                              <p:pRg st="2" end="2"/>
                                            </p:txEl>
                                          </p:spTgt>
                                        </p:tgtEl>
                                      </p:cBhvr>
                                      <p:to x="100000" y="95000"/>
                                    </p:animScale>
                                    <p:animScale>
                                      <p:cBhvr>
                                        <p:cTn id="44" dur="166" decel="50000">
                                          <p:stCondLst>
                                            <p:cond delay="1834"/>
                                          </p:stCondLst>
                                        </p:cTn>
                                        <p:tgtEl>
                                          <p:spTgt spid="3">
                                            <p:txEl>
                                              <p:pRg st="2" end="2"/>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wipe(down)">
                                      <p:cBhvr>
                                        <p:cTn id="47" dur="580">
                                          <p:stCondLst>
                                            <p:cond delay="0"/>
                                          </p:stCondLst>
                                        </p:cTn>
                                        <p:tgtEl>
                                          <p:spTgt spid="3">
                                            <p:txEl>
                                              <p:pRg st="3" end="3"/>
                                            </p:txEl>
                                          </p:spTgt>
                                        </p:tgtEl>
                                      </p:cBhvr>
                                    </p:animEffect>
                                    <p:anim calcmode="lin" valueType="num">
                                      <p:cBhvr>
                                        <p:cTn id="4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3" end="3"/>
                                            </p:txEl>
                                          </p:spTgt>
                                        </p:tgtEl>
                                      </p:cBhvr>
                                      <p:to x="100000" y="60000"/>
                                    </p:animScale>
                                    <p:animScale>
                                      <p:cBhvr>
                                        <p:cTn id="54" dur="166" decel="50000">
                                          <p:stCondLst>
                                            <p:cond delay="676"/>
                                          </p:stCondLst>
                                        </p:cTn>
                                        <p:tgtEl>
                                          <p:spTgt spid="3">
                                            <p:txEl>
                                              <p:pRg st="3" end="3"/>
                                            </p:txEl>
                                          </p:spTgt>
                                        </p:tgtEl>
                                      </p:cBhvr>
                                      <p:to x="100000" y="100000"/>
                                    </p:animScale>
                                    <p:animScale>
                                      <p:cBhvr>
                                        <p:cTn id="55" dur="26">
                                          <p:stCondLst>
                                            <p:cond delay="1312"/>
                                          </p:stCondLst>
                                        </p:cTn>
                                        <p:tgtEl>
                                          <p:spTgt spid="3">
                                            <p:txEl>
                                              <p:pRg st="3" end="3"/>
                                            </p:txEl>
                                          </p:spTgt>
                                        </p:tgtEl>
                                      </p:cBhvr>
                                      <p:to x="100000" y="80000"/>
                                    </p:animScale>
                                    <p:animScale>
                                      <p:cBhvr>
                                        <p:cTn id="56" dur="166" decel="50000">
                                          <p:stCondLst>
                                            <p:cond delay="1338"/>
                                          </p:stCondLst>
                                        </p:cTn>
                                        <p:tgtEl>
                                          <p:spTgt spid="3">
                                            <p:txEl>
                                              <p:pRg st="3" end="3"/>
                                            </p:txEl>
                                          </p:spTgt>
                                        </p:tgtEl>
                                      </p:cBhvr>
                                      <p:to x="100000" y="100000"/>
                                    </p:animScale>
                                    <p:animScale>
                                      <p:cBhvr>
                                        <p:cTn id="57" dur="26">
                                          <p:stCondLst>
                                            <p:cond delay="1642"/>
                                          </p:stCondLst>
                                        </p:cTn>
                                        <p:tgtEl>
                                          <p:spTgt spid="3">
                                            <p:txEl>
                                              <p:pRg st="3" end="3"/>
                                            </p:txEl>
                                          </p:spTgt>
                                        </p:tgtEl>
                                      </p:cBhvr>
                                      <p:to x="100000" y="90000"/>
                                    </p:animScale>
                                    <p:animScale>
                                      <p:cBhvr>
                                        <p:cTn id="58" dur="166" decel="50000">
                                          <p:stCondLst>
                                            <p:cond delay="1668"/>
                                          </p:stCondLst>
                                        </p:cTn>
                                        <p:tgtEl>
                                          <p:spTgt spid="3">
                                            <p:txEl>
                                              <p:pRg st="3" end="3"/>
                                            </p:txEl>
                                          </p:spTgt>
                                        </p:tgtEl>
                                      </p:cBhvr>
                                      <p:to x="100000" y="100000"/>
                                    </p:animScale>
                                    <p:animScale>
                                      <p:cBhvr>
                                        <p:cTn id="59" dur="26">
                                          <p:stCondLst>
                                            <p:cond delay="1808"/>
                                          </p:stCondLst>
                                        </p:cTn>
                                        <p:tgtEl>
                                          <p:spTgt spid="3">
                                            <p:txEl>
                                              <p:pRg st="3" end="3"/>
                                            </p:txEl>
                                          </p:spTgt>
                                        </p:tgtEl>
                                      </p:cBhvr>
                                      <p:to x="100000" y="95000"/>
                                    </p:animScale>
                                    <p:animScale>
                                      <p:cBhvr>
                                        <p:cTn id="60" dur="166" decel="50000">
                                          <p:stCondLst>
                                            <p:cond delay="1834"/>
                                          </p:stCondLst>
                                        </p:cTn>
                                        <p:tgtEl>
                                          <p:spTgt spid="3">
                                            <p:txEl>
                                              <p:pRg st="3" end="3"/>
                                            </p:txEl>
                                          </p:spTgt>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Effect transition="in" filter="wipe(down)">
                                      <p:cBhvr>
                                        <p:cTn id="63" dur="580">
                                          <p:stCondLst>
                                            <p:cond delay="0"/>
                                          </p:stCondLst>
                                        </p:cTn>
                                        <p:tgtEl>
                                          <p:spTgt spid="3">
                                            <p:txEl>
                                              <p:pRg st="4" end="4"/>
                                            </p:txEl>
                                          </p:spTgt>
                                        </p:tgtEl>
                                      </p:cBhvr>
                                    </p:animEffect>
                                    <p:anim calcmode="lin" valueType="num">
                                      <p:cBhvr>
                                        <p:cTn id="6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3">
                                            <p:txEl>
                                              <p:pRg st="4" end="4"/>
                                            </p:txEl>
                                          </p:spTgt>
                                        </p:tgtEl>
                                      </p:cBhvr>
                                      <p:to x="100000" y="60000"/>
                                    </p:animScale>
                                    <p:animScale>
                                      <p:cBhvr>
                                        <p:cTn id="70" dur="166" decel="50000">
                                          <p:stCondLst>
                                            <p:cond delay="676"/>
                                          </p:stCondLst>
                                        </p:cTn>
                                        <p:tgtEl>
                                          <p:spTgt spid="3">
                                            <p:txEl>
                                              <p:pRg st="4" end="4"/>
                                            </p:txEl>
                                          </p:spTgt>
                                        </p:tgtEl>
                                      </p:cBhvr>
                                      <p:to x="100000" y="100000"/>
                                    </p:animScale>
                                    <p:animScale>
                                      <p:cBhvr>
                                        <p:cTn id="71" dur="26">
                                          <p:stCondLst>
                                            <p:cond delay="1312"/>
                                          </p:stCondLst>
                                        </p:cTn>
                                        <p:tgtEl>
                                          <p:spTgt spid="3">
                                            <p:txEl>
                                              <p:pRg st="4" end="4"/>
                                            </p:txEl>
                                          </p:spTgt>
                                        </p:tgtEl>
                                      </p:cBhvr>
                                      <p:to x="100000" y="80000"/>
                                    </p:animScale>
                                    <p:animScale>
                                      <p:cBhvr>
                                        <p:cTn id="72" dur="166" decel="50000">
                                          <p:stCondLst>
                                            <p:cond delay="1338"/>
                                          </p:stCondLst>
                                        </p:cTn>
                                        <p:tgtEl>
                                          <p:spTgt spid="3">
                                            <p:txEl>
                                              <p:pRg st="4" end="4"/>
                                            </p:txEl>
                                          </p:spTgt>
                                        </p:tgtEl>
                                      </p:cBhvr>
                                      <p:to x="100000" y="100000"/>
                                    </p:animScale>
                                    <p:animScale>
                                      <p:cBhvr>
                                        <p:cTn id="73" dur="26">
                                          <p:stCondLst>
                                            <p:cond delay="1642"/>
                                          </p:stCondLst>
                                        </p:cTn>
                                        <p:tgtEl>
                                          <p:spTgt spid="3">
                                            <p:txEl>
                                              <p:pRg st="4" end="4"/>
                                            </p:txEl>
                                          </p:spTgt>
                                        </p:tgtEl>
                                      </p:cBhvr>
                                      <p:to x="100000" y="90000"/>
                                    </p:animScale>
                                    <p:animScale>
                                      <p:cBhvr>
                                        <p:cTn id="74" dur="166" decel="50000">
                                          <p:stCondLst>
                                            <p:cond delay="1668"/>
                                          </p:stCondLst>
                                        </p:cTn>
                                        <p:tgtEl>
                                          <p:spTgt spid="3">
                                            <p:txEl>
                                              <p:pRg st="4" end="4"/>
                                            </p:txEl>
                                          </p:spTgt>
                                        </p:tgtEl>
                                      </p:cBhvr>
                                      <p:to x="100000" y="100000"/>
                                    </p:animScale>
                                    <p:animScale>
                                      <p:cBhvr>
                                        <p:cTn id="75" dur="26">
                                          <p:stCondLst>
                                            <p:cond delay="1808"/>
                                          </p:stCondLst>
                                        </p:cTn>
                                        <p:tgtEl>
                                          <p:spTgt spid="3">
                                            <p:txEl>
                                              <p:pRg st="4" end="4"/>
                                            </p:txEl>
                                          </p:spTgt>
                                        </p:tgtEl>
                                      </p:cBhvr>
                                      <p:to x="100000" y="95000"/>
                                    </p:animScale>
                                    <p:animScale>
                                      <p:cBhvr>
                                        <p:cTn id="76" dur="166" decel="50000">
                                          <p:stCondLst>
                                            <p:cond delay="1834"/>
                                          </p:stCondLst>
                                        </p:cTn>
                                        <p:tgtEl>
                                          <p:spTgt spid="3">
                                            <p:txEl>
                                              <p:pRg st="4" end="4"/>
                                            </p:txEl>
                                          </p:spTgt>
                                        </p:tgtEl>
                                      </p:cBhvr>
                                      <p:to x="100000" y="100000"/>
                                    </p:animScale>
                                  </p:childTnLst>
                                </p:cTn>
                              </p:par>
                              <p:par>
                                <p:cTn id="77" presetID="26" presetClass="entr" presetSubtype="0" fill="hold" nodeType="with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wipe(down)">
                                      <p:cBhvr>
                                        <p:cTn id="79" dur="580">
                                          <p:stCondLst>
                                            <p:cond delay="0"/>
                                          </p:stCondLst>
                                        </p:cTn>
                                        <p:tgtEl>
                                          <p:spTgt spid="3">
                                            <p:txEl>
                                              <p:pRg st="5" end="5"/>
                                            </p:txEl>
                                          </p:spTgt>
                                        </p:tgtEl>
                                      </p:cBhvr>
                                    </p:animEffect>
                                    <p:anim calcmode="lin" valueType="num">
                                      <p:cBhvr>
                                        <p:cTn id="8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5" end="5"/>
                                            </p:txEl>
                                          </p:spTgt>
                                        </p:tgtEl>
                                      </p:cBhvr>
                                      <p:to x="100000" y="60000"/>
                                    </p:animScale>
                                    <p:animScale>
                                      <p:cBhvr>
                                        <p:cTn id="86" dur="166" decel="50000">
                                          <p:stCondLst>
                                            <p:cond delay="676"/>
                                          </p:stCondLst>
                                        </p:cTn>
                                        <p:tgtEl>
                                          <p:spTgt spid="3">
                                            <p:txEl>
                                              <p:pRg st="5" end="5"/>
                                            </p:txEl>
                                          </p:spTgt>
                                        </p:tgtEl>
                                      </p:cBhvr>
                                      <p:to x="100000" y="100000"/>
                                    </p:animScale>
                                    <p:animScale>
                                      <p:cBhvr>
                                        <p:cTn id="87" dur="26">
                                          <p:stCondLst>
                                            <p:cond delay="1312"/>
                                          </p:stCondLst>
                                        </p:cTn>
                                        <p:tgtEl>
                                          <p:spTgt spid="3">
                                            <p:txEl>
                                              <p:pRg st="5" end="5"/>
                                            </p:txEl>
                                          </p:spTgt>
                                        </p:tgtEl>
                                      </p:cBhvr>
                                      <p:to x="100000" y="80000"/>
                                    </p:animScale>
                                    <p:animScale>
                                      <p:cBhvr>
                                        <p:cTn id="88" dur="166" decel="50000">
                                          <p:stCondLst>
                                            <p:cond delay="1338"/>
                                          </p:stCondLst>
                                        </p:cTn>
                                        <p:tgtEl>
                                          <p:spTgt spid="3">
                                            <p:txEl>
                                              <p:pRg st="5" end="5"/>
                                            </p:txEl>
                                          </p:spTgt>
                                        </p:tgtEl>
                                      </p:cBhvr>
                                      <p:to x="100000" y="100000"/>
                                    </p:animScale>
                                    <p:animScale>
                                      <p:cBhvr>
                                        <p:cTn id="89" dur="26">
                                          <p:stCondLst>
                                            <p:cond delay="1642"/>
                                          </p:stCondLst>
                                        </p:cTn>
                                        <p:tgtEl>
                                          <p:spTgt spid="3">
                                            <p:txEl>
                                              <p:pRg st="5" end="5"/>
                                            </p:txEl>
                                          </p:spTgt>
                                        </p:tgtEl>
                                      </p:cBhvr>
                                      <p:to x="100000" y="90000"/>
                                    </p:animScale>
                                    <p:animScale>
                                      <p:cBhvr>
                                        <p:cTn id="90" dur="166" decel="50000">
                                          <p:stCondLst>
                                            <p:cond delay="1668"/>
                                          </p:stCondLst>
                                        </p:cTn>
                                        <p:tgtEl>
                                          <p:spTgt spid="3">
                                            <p:txEl>
                                              <p:pRg st="5" end="5"/>
                                            </p:txEl>
                                          </p:spTgt>
                                        </p:tgtEl>
                                      </p:cBhvr>
                                      <p:to x="100000" y="100000"/>
                                    </p:animScale>
                                    <p:animScale>
                                      <p:cBhvr>
                                        <p:cTn id="91" dur="26">
                                          <p:stCondLst>
                                            <p:cond delay="1808"/>
                                          </p:stCondLst>
                                        </p:cTn>
                                        <p:tgtEl>
                                          <p:spTgt spid="3">
                                            <p:txEl>
                                              <p:pRg st="5" end="5"/>
                                            </p:txEl>
                                          </p:spTgt>
                                        </p:tgtEl>
                                      </p:cBhvr>
                                      <p:to x="100000" y="95000"/>
                                    </p:animScale>
                                    <p:animScale>
                                      <p:cBhvr>
                                        <p:cTn id="92" dur="166" decel="50000">
                                          <p:stCondLst>
                                            <p:cond delay="1834"/>
                                          </p:stCondLst>
                                        </p:cTn>
                                        <p:tgtEl>
                                          <p:spTgt spid="3">
                                            <p:txEl>
                                              <p:pRg st="5" end="5"/>
                                            </p:txEl>
                                          </p:spTgt>
                                        </p:tgtEl>
                                      </p:cBhvr>
                                      <p:to x="100000" y="100000"/>
                                    </p:animScale>
                                  </p:childTnLst>
                                </p:cTn>
                              </p:par>
                              <p:par>
                                <p:cTn id="93" presetID="26" presetClass="entr" presetSubtype="0" fill="hold" nodeType="withEffect">
                                  <p:stCondLst>
                                    <p:cond delay="0"/>
                                  </p:stCondLst>
                                  <p:childTnLst>
                                    <p:set>
                                      <p:cBhvr>
                                        <p:cTn id="94" dur="1" fill="hold">
                                          <p:stCondLst>
                                            <p:cond delay="0"/>
                                          </p:stCondLst>
                                        </p:cTn>
                                        <p:tgtEl>
                                          <p:spTgt spid="3">
                                            <p:txEl>
                                              <p:pRg st="6" end="6"/>
                                            </p:txEl>
                                          </p:spTgt>
                                        </p:tgtEl>
                                        <p:attrNameLst>
                                          <p:attrName>style.visibility</p:attrName>
                                        </p:attrNameLst>
                                      </p:cBhvr>
                                      <p:to>
                                        <p:strVal val="visible"/>
                                      </p:to>
                                    </p:set>
                                    <p:animEffect transition="in" filter="wipe(down)">
                                      <p:cBhvr>
                                        <p:cTn id="95" dur="580">
                                          <p:stCondLst>
                                            <p:cond delay="0"/>
                                          </p:stCondLst>
                                        </p:cTn>
                                        <p:tgtEl>
                                          <p:spTgt spid="3">
                                            <p:txEl>
                                              <p:pRg st="6" end="6"/>
                                            </p:txEl>
                                          </p:spTgt>
                                        </p:tgtEl>
                                      </p:cBhvr>
                                    </p:animEffect>
                                    <p:anim calcmode="lin" valueType="num">
                                      <p:cBhvr>
                                        <p:cTn id="9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3">
                                            <p:txEl>
                                              <p:pRg st="6" end="6"/>
                                            </p:txEl>
                                          </p:spTgt>
                                        </p:tgtEl>
                                      </p:cBhvr>
                                      <p:to x="100000" y="60000"/>
                                    </p:animScale>
                                    <p:animScale>
                                      <p:cBhvr>
                                        <p:cTn id="102" dur="166" decel="50000">
                                          <p:stCondLst>
                                            <p:cond delay="676"/>
                                          </p:stCondLst>
                                        </p:cTn>
                                        <p:tgtEl>
                                          <p:spTgt spid="3">
                                            <p:txEl>
                                              <p:pRg st="6" end="6"/>
                                            </p:txEl>
                                          </p:spTgt>
                                        </p:tgtEl>
                                      </p:cBhvr>
                                      <p:to x="100000" y="100000"/>
                                    </p:animScale>
                                    <p:animScale>
                                      <p:cBhvr>
                                        <p:cTn id="103" dur="26">
                                          <p:stCondLst>
                                            <p:cond delay="1312"/>
                                          </p:stCondLst>
                                        </p:cTn>
                                        <p:tgtEl>
                                          <p:spTgt spid="3">
                                            <p:txEl>
                                              <p:pRg st="6" end="6"/>
                                            </p:txEl>
                                          </p:spTgt>
                                        </p:tgtEl>
                                      </p:cBhvr>
                                      <p:to x="100000" y="80000"/>
                                    </p:animScale>
                                    <p:animScale>
                                      <p:cBhvr>
                                        <p:cTn id="104" dur="166" decel="50000">
                                          <p:stCondLst>
                                            <p:cond delay="1338"/>
                                          </p:stCondLst>
                                        </p:cTn>
                                        <p:tgtEl>
                                          <p:spTgt spid="3">
                                            <p:txEl>
                                              <p:pRg st="6" end="6"/>
                                            </p:txEl>
                                          </p:spTgt>
                                        </p:tgtEl>
                                      </p:cBhvr>
                                      <p:to x="100000" y="100000"/>
                                    </p:animScale>
                                    <p:animScale>
                                      <p:cBhvr>
                                        <p:cTn id="105" dur="26">
                                          <p:stCondLst>
                                            <p:cond delay="1642"/>
                                          </p:stCondLst>
                                        </p:cTn>
                                        <p:tgtEl>
                                          <p:spTgt spid="3">
                                            <p:txEl>
                                              <p:pRg st="6" end="6"/>
                                            </p:txEl>
                                          </p:spTgt>
                                        </p:tgtEl>
                                      </p:cBhvr>
                                      <p:to x="100000" y="90000"/>
                                    </p:animScale>
                                    <p:animScale>
                                      <p:cBhvr>
                                        <p:cTn id="106" dur="166" decel="50000">
                                          <p:stCondLst>
                                            <p:cond delay="1668"/>
                                          </p:stCondLst>
                                        </p:cTn>
                                        <p:tgtEl>
                                          <p:spTgt spid="3">
                                            <p:txEl>
                                              <p:pRg st="6" end="6"/>
                                            </p:txEl>
                                          </p:spTgt>
                                        </p:tgtEl>
                                      </p:cBhvr>
                                      <p:to x="100000" y="100000"/>
                                    </p:animScale>
                                    <p:animScale>
                                      <p:cBhvr>
                                        <p:cTn id="107" dur="26">
                                          <p:stCondLst>
                                            <p:cond delay="1808"/>
                                          </p:stCondLst>
                                        </p:cTn>
                                        <p:tgtEl>
                                          <p:spTgt spid="3">
                                            <p:txEl>
                                              <p:pRg st="6" end="6"/>
                                            </p:txEl>
                                          </p:spTgt>
                                        </p:tgtEl>
                                      </p:cBhvr>
                                      <p:to x="100000" y="95000"/>
                                    </p:animScale>
                                    <p:animScale>
                                      <p:cBhvr>
                                        <p:cTn id="108" dur="166" decel="50000">
                                          <p:stCondLst>
                                            <p:cond delay="1834"/>
                                          </p:stCondLst>
                                        </p:cTn>
                                        <p:tgtEl>
                                          <p:spTgt spid="3">
                                            <p:txEl>
                                              <p:pRg st="6" end="6"/>
                                            </p:txEl>
                                          </p:spTgt>
                                        </p:tgtEl>
                                      </p:cBhvr>
                                      <p:to x="100000" y="100000"/>
                                    </p:animScale>
                                  </p:childTnLst>
                                </p:cTn>
                              </p:par>
                              <p:par>
                                <p:cTn id="109" presetID="26" presetClass="entr" presetSubtype="0" fill="hold" nodeType="withEffect">
                                  <p:stCondLst>
                                    <p:cond delay="0"/>
                                  </p:stCondLst>
                                  <p:childTnLst>
                                    <p:set>
                                      <p:cBhvr>
                                        <p:cTn id="110" dur="1" fill="hold">
                                          <p:stCondLst>
                                            <p:cond delay="0"/>
                                          </p:stCondLst>
                                        </p:cTn>
                                        <p:tgtEl>
                                          <p:spTgt spid="3">
                                            <p:txEl>
                                              <p:pRg st="7" end="7"/>
                                            </p:txEl>
                                          </p:spTgt>
                                        </p:tgtEl>
                                        <p:attrNameLst>
                                          <p:attrName>style.visibility</p:attrName>
                                        </p:attrNameLst>
                                      </p:cBhvr>
                                      <p:to>
                                        <p:strVal val="visible"/>
                                      </p:to>
                                    </p:set>
                                    <p:animEffect transition="in" filter="wipe(down)">
                                      <p:cBhvr>
                                        <p:cTn id="111" dur="580">
                                          <p:stCondLst>
                                            <p:cond delay="0"/>
                                          </p:stCondLst>
                                        </p:cTn>
                                        <p:tgtEl>
                                          <p:spTgt spid="3">
                                            <p:txEl>
                                              <p:pRg st="7" end="7"/>
                                            </p:txEl>
                                          </p:spTgt>
                                        </p:tgtEl>
                                      </p:cBhvr>
                                    </p:animEffect>
                                    <p:anim calcmode="lin" valueType="num">
                                      <p:cBhvr>
                                        <p:cTn id="11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3">
                                            <p:txEl>
                                              <p:pRg st="7" end="7"/>
                                            </p:txEl>
                                          </p:spTgt>
                                        </p:tgtEl>
                                      </p:cBhvr>
                                      <p:to x="100000" y="60000"/>
                                    </p:animScale>
                                    <p:animScale>
                                      <p:cBhvr>
                                        <p:cTn id="118" dur="166" decel="50000">
                                          <p:stCondLst>
                                            <p:cond delay="676"/>
                                          </p:stCondLst>
                                        </p:cTn>
                                        <p:tgtEl>
                                          <p:spTgt spid="3">
                                            <p:txEl>
                                              <p:pRg st="7" end="7"/>
                                            </p:txEl>
                                          </p:spTgt>
                                        </p:tgtEl>
                                      </p:cBhvr>
                                      <p:to x="100000" y="100000"/>
                                    </p:animScale>
                                    <p:animScale>
                                      <p:cBhvr>
                                        <p:cTn id="119" dur="26">
                                          <p:stCondLst>
                                            <p:cond delay="1312"/>
                                          </p:stCondLst>
                                        </p:cTn>
                                        <p:tgtEl>
                                          <p:spTgt spid="3">
                                            <p:txEl>
                                              <p:pRg st="7" end="7"/>
                                            </p:txEl>
                                          </p:spTgt>
                                        </p:tgtEl>
                                      </p:cBhvr>
                                      <p:to x="100000" y="80000"/>
                                    </p:animScale>
                                    <p:animScale>
                                      <p:cBhvr>
                                        <p:cTn id="120" dur="166" decel="50000">
                                          <p:stCondLst>
                                            <p:cond delay="1338"/>
                                          </p:stCondLst>
                                        </p:cTn>
                                        <p:tgtEl>
                                          <p:spTgt spid="3">
                                            <p:txEl>
                                              <p:pRg st="7" end="7"/>
                                            </p:txEl>
                                          </p:spTgt>
                                        </p:tgtEl>
                                      </p:cBhvr>
                                      <p:to x="100000" y="100000"/>
                                    </p:animScale>
                                    <p:animScale>
                                      <p:cBhvr>
                                        <p:cTn id="121" dur="26">
                                          <p:stCondLst>
                                            <p:cond delay="1642"/>
                                          </p:stCondLst>
                                        </p:cTn>
                                        <p:tgtEl>
                                          <p:spTgt spid="3">
                                            <p:txEl>
                                              <p:pRg st="7" end="7"/>
                                            </p:txEl>
                                          </p:spTgt>
                                        </p:tgtEl>
                                      </p:cBhvr>
                                      <p:to x="100000" y="90000"/>
                                    </p:animScale>
                                    <p:animScale>
                                      <p:cBhvr>
                                        <p:cTn id="122" dur="166" decel="50000">
                                          <p:stCondLst>
                                            <p:cond delay="1668"/>
                                          </p:stCondLst>
                                        </p:cTn>
                                        <p:tgtEl>
                                          <p:spTgt spid="3">
                                            <p:txEl>
                                              <p:pRg st="7" end="7"/>
                                            </p:txEl>
                                          </p:spTgt>
                                        </p:tgtEl>
                                      </p:cBhvr>
                                      <p:to x="100000" y="100000"/>
                                    </p:animScale>
                                    <p:animScale>
                                      <p:cBhvr>
                                        <p:cTn id="123" dur="26">
                                          <p:stCondLst>
                                            <p:cond delay="1808"/>
                                          </p:stCondLst>
                                        </p:cTn>
                                        <p:tgtEl>
                                          <p:spTgt spid="3">
                                            <p:txEl>
                                              <p:pRg st="7" end="7"/>
                                            </p:txEl>
                                          </p:spTgt>
                                        </p:tgtEl>
                                      </p:cBhvr>
                                      <p:to x="100000" y="95000"/>
                                    </p:animScale>
                                    <p:animScale>
                                      <p:cBhvr>
                                        <p:cTn id="124" dur="166" decel="50000">
                                          <p:stCondLst>
                                            <p:cond delay="1834"/>
                                          </p:stCondLst>
                                        </p:cTn>
                                        <p:tgtEl>
                                          <p:spTgt spid="3">
                                            <p:txEl>
                                              <p:pRg st="7" end="7"/>
                                            </p:txEl>
                                          </p:spTgt>
                                        </p:tgtEl>
                                      </p:cBhvr>
                                      <p:to x="100000" y="100000"/>
                                    </p:animScale>
                                  </p:childTnLst>
                                </p:cTn>
                              </p:par>
                              <p:par>
                                <p:cTn id="125" presetID="26" presetClass="entr" presetSubtype="0" fill="hold" nodeType="withEffect">
                                  <p:stCondLst>
                                    <p:cond delay="0"/>
                                  </p:stCondLst>
                                  <p:childTnLst>
                                    <p:set>
                                      <p:cBhvr>
                                        <p:cTn id="126" dur="1" fill="hold">
                                          <p:stCondLst>
                                            <p:cond delay="0"/>
                                          </p:stCondLst>
                                        </p:cTn>
                                        <p:tgtEl>
                                          <p:spTgt spid="3">
                                            <p:txEl>
                                              <p:pRg st="8" end="8"/>
                                            </p:txEl>
                                          </p:spTgt>
                                        </p:tgtEl>
                                        <p:attrNameLst>
                                          <p:attrName>style.visibility</p:attrName>
                                        </p:attrNameLst>
                                      </p:cBhvr>
                                      <p:to>
                                        <p:strVal val="visible"/>
                                      </p:to>
                                    </p:set>
                                    <p:animEffect transition="in" filter="wipe(down)">
                                      <p:cBhvr>
                                        <p:cTn id="127" dur="580">
                                          <p:stCondLst>
                                            <p:cond delay="0"/>
                                          </p:stCondLst>
                                        </p:cTn>
                                        <p:tgtEl>
                                          <p:spTgt spid="3">
                                            <p:txEl>
                                              <p:pRg st="8" end="8"/>
                                            </p:txEl>
                                          </p:spTgt>
                                        </p:tgtEl>
                                      </p:cBhvr>
                                    </p:animEffect>
                                    <p:anim calcmode="lin" valueType="num">
                                      <p:cBhvr>
                                        <p:cTn id="128"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3">
                                            <p:txEl>
                                              <p:pRg st="8" end="8"/>
                                            </p:txEl>
                                          </p:spTgt>
                                        </p:tgtEl>
                                      </p:cBhvr>
                                      <p:to x="100000" y="60000"/>
                                    </p:animScale>
                                    <p:animScale>
                                      <p:cBhvr>
                                        <p:cTn id="134" dur="166" decel="50000">
                                          <p:stCondLst>
                                            <p:cond delay="676"/>
                                          </p:stCondLst>
                                        </p:cTn>
                                        <p:tgtEl>
                                          <p:spTgt spid="3">
                                            <p:txEl>
                                              <p:pRg st="8" end="8"/>
                                            </p:txEl>
                                          </p:spTgt>
                                        </p:tgtEl>
                                      </p:cBhvr>
                                      <p:to x="100000" y="100000"/>
                                    </p:animScale>
                                    <p:animScale>
                                      <p:cBhvr>
                                        <p:cTn id="135" dur="26">
                                          <p:stCondLst>
                                            <p:cond delay="1312"/>
                                          </p:stCondLst>
                                        </p:cTn>
                                        <p:tgtEl>
                                          <p:spTgt spid="3">
                                            <p:txEl>
                                              <p:pRg st="8" end="8"/>
                                            </p:txEl>
                                          </p:spTgt>
                                        </p:tgtEl>
                                      </p:cBhvr>
                                      <p:to x="100000" y="80000"/>
                                    </p:animScale>
                                    <p:animScale>
                                      <p:cBhvr>
                                        <p:cTn id="136" dur="166" decel="50000">
                                          <p:stCondLst>
                                            <p:cond delay="1338"/>
                                          </p:stCondLst>
                                        </p:cTn>
                                        <p:tgtEl>
                                          <p:spTgt spid="3">
                                            <p:txEl>
                                              <p:pRg st="8" end="8"/>
                                            </p:txEl>
                                          </p:spTgt>
                                        </p:tgtEl>
                                      </p:cBhvr>
                                      <p:to x="100000" y="100000"/>
                                    </p:animScale>
                                    <p:animScale>
                                      <p:cBhvr>
                                        <p:cTn id="137" dur="26">
                                          <p:stCondLst>
                                            <p:cond delay="1642"/>
                                          </p:stCondLst>
                                        </p:cTn>
                                        <p:tgtEl>
                                          <p:spTgt spid="3">
                                            <p:txEl>
                                              <p:pRg st="8" end="8"/>
                                            </p:txEl>
                                          </p:spTgt>
                                        </p:tgtEl>
                                      </p:cBhvr>
                                      <p:to x="100000" y="90000"/>
                                    </p:animScale>
                                    <p:animScale>
                                      <p:cBhvr>
                                        <p:cTn id="138" dur="166" decel="50000">
                                          <p:stCondLst>
                                            <p:cond delay="1668"/>
                                          </p:stCondLst>
                                        </p:cTn>
                                        <p:tgtEl>
                                          <p:spTgt spid="3">
                                            <p:txEl>
                                              <p:pRg st="8" end="8"/>
                                            </p:txEl>
                                          </p:spTgt>
                                        </p:tgtEl>
                                      </p:cBhvr>
                                      <p:to x="100000" y="100000"/>
                                    </p:animScale>
                                    <p:animScale>
                                      <p:cBhvr>
                                        <p:cTn id="139" dur="26">
                                          <p:stCondLst>
                                            <p:cond delay="1808"/>
                                          </p:stCondLst>
                                        </p:cTn>
                                        <p:tgtEl>
                                          <p:spTgt spid="3">
                                            <p:txEl>
                                              <p:pRg st="8" end="8"/>
                                            </p:txEl>
                                          </p:spTgt>
                                        </p:tgtEl>
                                      </p:cBhvr>
                                      <p:to x="100000" y="95000"/>
                                    </p:animScale>
                                    <p:animScale>
                                      <p:cBhvr>
                                        <p:cTn id="140" dur="166" decel="50000">
                                          <p:stCondLst>
                                            <p:cond delay="1834"/>
                                          </p:stCondLst>
                                        </p:cTn>
                                        <p:tgtEl>
                                          <p:spTgt spid="3">
                                            <p:txEl>
                                              <p:pRg st="8" end="8"/>
                                            </p:txEl>
                                          </p:spTgt>
                                        </p:tgtEl>
                                      </p:cBhvr>
                                      <p:to x="100000" y="100000"/>
                                    </p:animScale>
                                  </p:childTnLst>
                                </p:cTn>
                              </p:par>
                              <p:par>
                                <p:cTn id="141" presetID="26" presetClass="entr" presetSubtype="0" fill="hold" nodeType="withEffect">
                                  <p:stCondLst>
                                    <p:cond delay="0"/>
                                  </p:stCondLst>
                                  <p:childTnLst>
                                    <p:set>
                                      <p:cBhvr>
                                        <p:cTn id="142" dur="1" fill="hold">
                                          <p:stCondLst>
                                            <p:cond delay="0"/>
                                          </p:stCondLst>
                                        </p:cTn>
                                        <p:tgtEl>
                                          <p:spTgt spid="3">
                                            <p:txEl>
                                              <p:pRg st="9" end="9"/>
                                            </p:txEl>
                                          </p:spTgt>
                                        </p:tgtEl>
                                        <p:attrNameLst>
                                          <p:attrName>style.visibility</p:attrName>
                                        </p:attrNameLst>
                                      </p:cBhvr>
                                      <p:to>
                                        <p:strVal val="visible"/>
                                      </p:to>
                                    </p:set>
                                    <p:animEffect transition="in" filter="wipe(down)">
                                      <p:cBhvr>
                                        <p:cTn id="143" dur="580">
                                          <p:stCondLst>
                                            <p:cond delay="0"/>
                                          </p:stCondLst>
                                        </p:cTn>
                                        <p:tgtEl>
                                          <p:spTgt spid="3">
                                            <p:txEl>
                                              <p:pRg st="9" end="9"/>
                                            </p:txEl>
                                          </p:spTgt>
                                        </p:tgtEl>
                                      </p:cBhvr>
                                    </p:animEffect>
                                    <p:anim calcmode="lin" valueType="num">
                                      <p:cBhvr>
                                        <p:cTn id="144"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3">
                                            <p:txEl>
                                              <p:pRg st="9" end="9"/>
                                            </p:txEl>
                                          </p:spTgt>
                                        </p:tgtEl>
                                      </p:cBhvr>
                                      <p:to x="100000" y="60000"/>
                                    </p:animScale>
                                    <p:animScale>
                                      <p:cBhvr>
                                        <p:cTn id="150" dur="166" decel="50000">
                                          <p:stCondLst>
                                            <p:cond delay="676"/>
                                          </p:stCondLst>
                                        </p:cTn>
                                        <p:tgtEl>
                                          <p:spTgt spid="3">
                                            <p:txEl>
                                              <p:pRg st="9" end="9"/>
                                            </p:txEl>
                                          </p:spTgt>
                                        </p:tgtEl>
                                      </p:cBhvr>
                                      <p:to x="100000" y="100000"/>
                                    </p:animScale>
                                    <p:animScale>
                                      <p:cBhvr>
                                        <p:cTn id="151" dur="26">
                                          <p:stCondLst>
                                            <p:cond delay="1312"/>
                                          </p:stCondLst>
                                        </p:cTn>
                                        <p:tgtEl>
                                          <p:spTgt spid="3">
                                            <p:txEl>
                                              <p:pRg st="9" end="9"/>
                                            </p:txEl>
                                          </p:spTgt>
                                        </p:tgtEl>
                                      </p:cBhvr>
                                      <p:to x="100000" y="80000"/>
                                    </p:animScale>
                                    <p:animScale>
                                      <p:cBhvr>
                                        <p:cTn id="152" dur="166" decel="50000">
                                          <p:stCondLst>
                                            <p:cond delay="1338"/>
                                          </p:stCondLst>
                                        </p:cTn>
                                        <p:tgtEl>
                                          <p:spTgt spid="3">
                                            <p:txEl>
                                              <p:pRg st="9" end="9"/>
                                            </p:txEl>
                                          </p:spTgt>
                                        </p:tgtEl>
                                      </p:cBhvr>
                                      <p:to x="100000" y="100000"/>
                                    </p:animScale>
                                    <p:animScale>
                                      <p:cBhvr>
                                        <p:cTn id="153" dur="26">
                                          <p:stCondLst>
                                            <p:cond delay="1642"/>
                                          </p:stCondLst>
                                        </p:cTn>
                                        <p:tgtEl>
                                          <p:spTgt spid="3">
                                            <p:txEl>
                                              <p:pRg st="9" end="9"/>
                                            </p:txEl>
                                          </p:spTgt>
                                        </p:tgtEl>
                                      </p:cBhvr>
                                      <p:to x="100000" y="90000"/>
                                    </p:animScale>
                                    <p:animScale>
                                      <p:cBhvr>
                                        <p:cTn id="154" dur="166" decel="50000">
                                          <p:stCondLst>
                                            <p:cond delay="1668"/>
                                          </p:stCondLst>
                                        </p:cTn>
                                        <p:tgtEl>
                                          <p:spTgt spid="3">
                                            <p:txEl>
                                              <p:pRg st="9" end="9"/>
                                            </p:txEl>
                                          </p:spTgt>
                                        </p:tgtEl>
                                      </p:cBhvr>
                                      <p:to x="100000" y="100000"/>
                                    </p:animScale>
                                    <p:animScale>
                                      <p:cBhvr>
                                        <p:cTn id="155" dur="26">
                                          <p:stCondLst>
                                            <p:cond delay="1808"/>
                                          </p:stCondLst>
                                        </p:cTn>
                                        <p:tgtEl>
                                          <p:spTgt spid="3">
                                            <p:txEl>
                                              <p:pRg st="9" end="9"/>
                                            </p:txEl>
                                          </p:spTgt>
                                        </p:tgtEl>
                                      </p:cBhvr>
                                      <p:to x="100000" y="95000"/>
                                    </p:animScale>
                                    <p:animScale>
                                      <p:cBhvr>
                                        <p:cTn id="156" dur="166" decel="50000">
                                          <p:stCondLst>
                                            <p:cond delay="1834"/>
                                          </p:stCondLst>
                                        </p:cTn>
                                        <p:tgtEl>
                                          <p:spTgt spid="3">
                                            <p:txEl>
                                              <p:pRg st="9" end="9"/>
                                            </p:txEl>
                                          </p:spTgt>
                                        </p:tgtEl>
                                      </p:cBhvr>
                                      <p:to x="100000" y="100000"/>
                                    </p:animScale>
                                  </p:childTnLst>
                                </p:cTn>
                              </p:par>
                              <p:par>
                                <p:cTn id="157" presetID="26" presetClass="entr" presetSubtype="0" fill="hold" nodeType="withEffect">
                                  <p:stCondLst>
                                    <p:cond delay="0"/>
                                  </p:stCondLst>
                                  <p:childTnLst>
                                    <p:set>
                                      <p:cBhvr>
                                        <p:cTn id="158" dur="1" fill="hold">
                                          <p:stCondLst>
                                            <p:cond delay="0"/>
                                          </p:stCondLst>
                                        </p:cTn>
                                        <p:tgtEl>
                                          <p:spTgt spid="3">
                                            <p:txEl>
                                              <p:pRg st="10" end="10"/>
                                            </p:txEl>
                                          </p:spTgt>
                                        </p:tgtEl>
                                        <p:attrNameLst>
                                          <p:attrName>style.visibility</p:attrName>
                                        </p:attrNameLst>
                                      </p:cBhvr>
                                      <p:to>
                                        <p:strVal val="visible"/>
                                      </p:to>
                                    </p:set>
                                    <p:animEffect transition="in" filter="wipe(down)">
                                      <p:cBhvr>
                                        <p:cTn id="159" dur="580">
                                          <p:stCondLst>
                                            <p:cond delay="0"/>
                                          </p:stCondLst>
                                        </p:cTn>
                                        <p:tgtEl>
                                          <p:spTgt spid="3">
                                            <p:txEl>
                                              <p:pRg st="10" end="10"/>
                                            </p:txEl>
                                          </p:spTgt>
                                        </p:tgtEl>
                                      </p:cBhvr>
                                    </p:animEffect>
                                    <p:anim calcmode="lin" valueType="num">
                                      <p:cBhvr>
                                        <p:cTn id="160"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65" dur="26">
                                          <p:stCondLst>
                                            <p:cond delay="650"/>
                                          </p:stCondLst>
                                        </p:cTn>
                                        <p:tgtEl>
                                          <p:spTgt spid="3">
                                            <p:txEl>
                                              <p:pRg st="10" end="10"/>
                                            </p:txEl>
                                          </p:spTgt>
                                        </p:tgtEl>
                                      </p:cBhvr>
                                      <p:to x="100000" y="60000"/>
                                    </p:animScale>
                                    <p:animScale>
                                      <p:cBhvr>
                                        <p:cTn id="166" dur="166" decel="50000">
                                          <p:stCondLst>
                                            <p:cond delay="676"/>
                                          </p:stCondLst>
                                        </p:cTn>
                                        <p:tgtEl>
                                          <p:spTgt spid="3">
                                            <p:txEl>
                                              <p:pRg st="10" end="10"/>
                                            </p:txEl>
                                          </p:spTgt>
                                        </p:tgtEl>
                                      </p:cBhvr>
                                      <p:to x="100000" y="100000"/>
                                    </p:animScale>
                                    <p:animScale>
                                      <p:cBhvr>
                                        <p:cTn id="167" dur="26">
                                          <p:stCondLst>
                                            <p:cond delay="1312"/>
                                          </p:stCondLst>
                                        </p:cTn>
                                        <p:tgtEl>
                                          <p:spTgt spid="3">
                                            <p:txEl>
                                              <p:pRg st="10" end="10"/>
                                            </p:txEl>
                                          </p:spTgt>
                                        </p:tgtEl>
                                      </p:cBhvr>
                                      <p:to x="100000" y="80000"/>
                                    </p:animScale>
                                    <p:animScale>
                                      <p:cBhvr>
                                        <p:cTn id="168" dur="166" decel="50000">
                                          <p:stCondLst>
                                            <p:cond delay="1338"/>
                                          </p:stCondLst>
                                        </p:cTn>
                                        <p:tgtEl>
                                          <p:spTgt spid="3">
                                            <p:txEl>
                                              <p:pRg st="10" end="10"/>
                                            </p:txEl>
                                          </p:spTgt>
                                        </p:tgtEl>
                                      </p:cBhvr>
                                      <p:to x="100000" y="100000"/>
                                    </p:animScale>
                                    <p:animScale>
                                      <p:cBhvr>
                                        <p:cTn id="169" dur="26">
                                          <p:stCondLst>
                                            <p:cond delay="1642"/>
                                          </p:stCondLst>
                                        </p:cTn>
                                        <p:tgtEl>
                                          <p:spTgt spid="3">
                                            <p:txEl>
                                              <p:pRg st="10" end="10"/>
                                            </p:txEl>
                                          </p:spTgt>
                                        </p:tgtEl>
                                      </p:cBhvr>
                                      <p:to x="100000" y="90000"/>
                                    </p:animScale>
                                    <p:animScale>
                                      <p:cBhvr>
                                        <p:cTn id="170" dur="166" decel="50000">
                                          <p:stCondLst>
                                            <p:cond delay="1668"/>
                                          </p:stCondLst>
                                        </p:cTn>
                                        <p:tgtEl>
                                          <p:spTgt spid="3">
                                            <p:txEl>
                                              <p:pRg st="10" end="10"/>
                                            </p:txEl>
                                          </p:spTgt>
                                        </p:tgtEl>
                                      </p:cBhvr>
                                      <p:to x="100000" y="100000"/>
                                    </p:animScale>
                                    <p:animScale>
                                      <p:cBhvr>
                                        <p:cTn id="171" dur="26">
                                          <p:stCondLst>
                                            <p:cond delay="1808"/>
                                          </p:stCondLst>
                                        </p:cTn>
                                        <p:tgtEl>
                                          <p:spTgt spid="3">
                                            <p:txEl>
                                              <p:pRg st="10" end="10"/>
                                            </p:txEl>
                                          </p:spTgt>
                                        </p:tgtEl>
                                      </p:cBhvr>
                                      <p:to x="100000" y="95000"/>
                                    </p:animScale>
                                    <p:animScale>
                                      <p:cBhvr>
                                        <p:cTn id="172" dur="166" decel="50000">
                                          <p:stCondLst>
                                            <p:cond delay="1834"/>
                                          </p:stCondLst>
                                        </p:cTn>
                                        <p:tgtEl>
                                          <p:spTgt spid="3">
                                            <p:txEl>
                                              <p:pRg st="10" end="10"/>
                                            </p:txEl>
                                          </p:spTgt>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26" presetClass="entr" presetSubtype="0" fill="hold" nodeType="clickEffect">
                                  <p:stCondLst>
                                    <p:cond delay="0"/>
                                  </p:stCondLst>
                                  <p:childTnLst>
                                    <p:set>
                                      <p:cBhvr>
                                        <p:cTn id="176" dur="1" fill="hold">
                                          <p:stCondLst>
                                            <p:cond delay="0"/>
                                          </p:stCondLst>
                                        </p:cTn>
                                        <p:tgtEl>
                                          <p:spTgt spid="5">
                                            <p:txEl>
                                              <p:pRg st="1" end="1"/>
                                            </p:txEl>
                                          </p:spTgt>
                                        </p:tgtEl>
                                        <p:attrNameLst>
                                          <p:attrName>style.visibility</p:attrName>
                                        </p:attrNameLst>
                                      </p:cBhvr>
                                      <p:to>
                                        <p:strVal val="visible"/>
                                      </p:to>
                                    </p:set>
                                    <p:animEffect transition="in" filter="wipe(down)">
                                      <p:cBhvr>
                                        <p:cTn id="177" dur="580">
                                          <p:stCondLst>
                                            <p:cond delay="0"/>
                                          </p:stCondLst>
                                        </p:cTn>
                                        <p:tgtEl>
                                          <p:spTgt spid="5">
                                            <p:txEl>
                                              <p:pRg st="1" end="1"/>
                                            </p:txEl>
                                          </p:spTgt>
                                        </p:tgtEl>
                                      </p:cBhvr>
                                    </p:animEffect>
                                    <p:anim calcmode="lin" valueType="num">
                                      <p:cBhvr>
                                        <p:cTn id="178"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183" dur="26">
                                          <p:stCondLst>
                                            <p:cond delay="650"/>
                                          </p:stCondLst>
                                        </p:cTn>
                                        <p:tgtEl>
                                          <p:spTgt spid="5">
                                            <p:txEl>
                                              <p:pRg st="1" end="1"/>
                                            </p:txEl>
                                          </p:spTgt>
                                        </p:tgtEl>
                                      </p:cBhvr>
                                      <p:to x="100000" y="60000"/>
                                    </p:animScale>
                                    <p:animScale>
                                      <p:cBhvr>
                                        <p:cTn id="184" dur="166" decel="50000">
                                          <p:stCondLst>
                                            <p:cond delay="676"/>
                                          </p:stCondLst>
                                        </p:cTn>
                                        <p:tgtEl>
                                          <p:spTgt spid="5">
                                            <p:txEl>
                                              <p:pRg st="1" end="1"/>
                                            </p:txEl>
                                          </p:spTgt>
                                        </p:tgtEl>
                                      </p:cBhvr>
                                      <p:to x="100000" y="100000"/>
                                    </p:animScale>
                                    <p:animScale>
                                      <p:cBhvr>
                                        <p:cTn id="185" dur="26">
                                          <p:stCondLst>
                                            <p:cond delay="1312"/>
                                          </p:stCondLst>
                                        </p:cTn>
                                        <p:tgtEl>
                                          <p:spTgt spid="5">
                                            <p:txEl>
                                              <p:pRg st="1" end="1"/>
                                            </p:txEl>
                                          </p:spTgt>
                                        </p:tgtEl>
                                      </p:cBhvr>
                                      <p:to x="100000" y="80000"/>
                                    </p:animScale>
                                    <p:animScale>
                                      <p:cBhvr>
                                        <p:cTn id="186" dur="166" decel="50000">
                                          <p:stCondLst>
                                            <p:cond delay="1338"/>
                                          </p:stCondLst>
                                        </p:cTn>
                                        <p:tgtEl>
                                          <p:spTgt spid="5">
                                            <p:txEl>
                                              <p:pRg st="1" end="1"/>
                                            </p:txEl>
                                          </p:spTgt>
                                        </p:tgtEl>
                                      </p:cBhvr>
                                      <p:to x="100000" y="100000"/>
                                    </p:animScale>
                                    <p:animScale>
                                      <p:cBhvr>
                                        <p:cTn id="187" dur="26">
                                          <p:stCondLst>
                                            <p:cond delay="1642"/>
                                          </p:stCondLst>
                                        </p:cTn>
                                        <p:tgtEl>
                                          <p:spTgt spid="5">
                                            <p:txEl>
                                              <p:pRg st="1" end="1"/>
                                            </p:txEl>
                                          </p:spTgt>
                                        </p:tgtEl>
                                      </p:cBhvr>
                                      <p:to x="100000" y="90000"/>
                                    </p:animScale>
                                    <p:animScale>
                                      <p:cBhvr>
                                        <p:cTn id="188" dur="166" decel="50000">
                                          <p:stCondLst>
                                            <p:cond delay="1668"/>
                                          </p:stCondLst>
                                        </p:cTn>
                                        <p:tgtEl>
                                          <p:spTgt spid="5">
                                            <p:txEl>
                                              <p:pRg st="1" end="1"/>
                                            </p:txEl>
                                          </p:spTgt>
                                        </p:tgtEl>
                                      </p:cBhvr>
                                      <p:to x="100000" y="100000"/>
                                    </p:animScale>
                                    <p:animScale>
                                      <p:cBhvr>
                                        <p:cTn id="189" dur="26">
                                          <p:stCondLst>
                                            <p:cond delay="1808"/>
                                          </p:stCondLst>
                                        </p:cTn>
                                        <p:tgtEl>
                                          <p:spTgt spid="5">
                                            <p:txEl>
                                              <p:pRg st="1" end="1"/>
                                            </p:txEl>
                                          </p:spTgt>
                                        </p:tgtEl>
                                      </p:cBhvr>
                                      <p:to x="100000" y="95000"/>
                                    </p:animScale>
                                    <p:animScale>
                                      <p:cBhvr>
                                        <p:cTn id="190" dur="166" decel="50000">
                                          <p:stCondLst>
                                            <p:cond delay="1834"/>
                                          </p:stCondLst>
                                        </p:cTn>
                                        <p:tgtEl>
                                          <p:spTgt spid="5">
                                            <p:txEl>
                                              <p:pRg st="1" end="1"/>
                                            </p:txEl>
                                          </p:spTgt>
                                        </p:tgtEl>
                                      </p:cBhvr>
                                      <p:to x="100000" y="100000"/>
                                    </p:animScale>
                                  </p:childTnLst>
                                </p:cTn>
                              </p:par>
                              <p:par>
                                <p:cTn id="191" presetID="26" presetClass="entr" presetSubtype="0" fill="hold" nodeType="withEffect">
                                  <p:stCondLst>
                                    <p:cond delay="0"/>
                                  </p:stCondLst>
                                  <p:childTnLst>
                                    <p:set>
                                      <p:cBhvr>
                                        <p:cTn id="192" dur="1" fill="hold">
                                          <p:stCondLst>
                                            <p:cond delay="0"/>
                                          </p:stCondLst>
                                        </p:cTn>
                                        <p:tgtEl>
                                          <p:spTgt spid="5">
                                            <p:txEl>
                                              <p:pRg st="2" end="2"/>
                                            </p:txEl>
                                          </p:spTgt>
                                        </p:tgtEl>
                                        <p:attrNameLst>
                                          <p:attrName>style.visibility</p:attrName>
                                        </p:attrNameLst>
                                      </p:cBhvr>
                                      <p:to>
                                        <p:strVal val="visible"/>
                                      </p:to>
                                    </p:set>
                                    <p:animEffect transition="in" filter="wipe(down)">
                                      <p:cBhvr>
                                        <p:cTn id="193" dur="580">
                                          <p:stCondLst>
                                            <p:cond delay="0"/>
                                          </p:stCondLst>
                                        </p:cTn>
                                        <p:tgtEl>
                                          <p:spTgt spid="5">
                                            <p:txEl>
                                              <p:pRg st="2" end="2"/>
                                            </p:txEl>
                                          </p:spTgt>
                                        </p:tgtEl>
                                      </p:cBhvr>
                                    </p:animEffect>
                                    <p:anim calcmode="lin" valueType="num">
                                      <p:cBhvr>
                                        <p:cTn id="194"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199" dur="26">
                                          <p:stCondLst>
                                            <p:cond delay="650"/>
                                          </p:stCondLst>
                                        </p:cTn>
                                        <p:tgtEl>
                                          <p:spTgt spid="5">
                                            <p:txEl>
                                              <p:pRg st="2" end="2"/>
                                            </p:txEl>
                                          </p:spTgt>
                                        </p:tgtEl>
                                      </p:cBhvr>
                                      <p:to x="100000" y="60000"/>
                                    </p:animScale>
                                    <p:animScale>
                                      <p:cBhvr>
                                        <p:cTn id="200" dur="166" decel="50000">
                                          <p:stCondLst>
                                            <p:cond delay="676"/>
                                          </p:stCondLst>
                                        </p:cTn>
                                        <p:tgtEl>
                                          <p:spTgt spid="5">
                                            <p:txEl>
                                              <p:pRg st="2" end="2"/>
                                            </p:txEl>
                                          </p:spTgt>
                                        </p:tgtEl>
                                      </p:cBhvr>
                                      <p:to x="100000" y="100000"/>
                                    </p:animScale>
                                    <p:animScale>
                                      <p:cBhvr>
                                        <p:cTn id="201" dur="26">
                                          <p:stCondLst>
                                            <p:cond delay="1312"/>
                                          </p:stCondLst>
                                        </p:cTn>
                                        <p:tgtEl>
                                          <p:spTgt spid="5">
                                            <p:txEl>
                                              <p:pRg st="2" end="2"/>
                                            </p:txEl>
                                          </p:spTgt>
                                        </p:tgtEl>
                                      </p:cBhvr>
                                      <p:to x="100000" y="80000"/>
                                    </p:animScale>
                                    <p:animScale>
                                      <p:cBhvr>
                                        <p:cTn id="202" dur="166" decel="50000">
                                          <p:stCondLst>
                                            <p:cond delay="1338"/>
                                          </p:stCondLst>
                                        </p:cTn>
                                        <p:tgtEl>
                                          <p:spTgt spid="5">
                                            <p:txEl>
                                              <p:pRg st="2" end="2"/>
                                            </p:txEl>
                                          </p:spTgt>
                                        </p:tgtEl>
                                      </p:cBhvr>
                                      <p:to x="100000" y="100000"/>
                                    </p:animScale>
                                    <p:animScale>
                                      <p:cBhvr>
                                        <p:cTn id="203" dur="26">
                                          <p:stCondLst>
                                            <p:cond delay="1642"/>
                                          </p:stCondLst>
                                        </p:cTn>
                                        <p:tgtEl>
                                          <p:spTgt spid="5">
                                            <p:txEl>
                                              <p:pRg st="2" end="2"/>
                                            </p:txEl>
                                          </p:spTgt>
                                        </p:tgtEl>
                                      </p:cBhvr>
                                      <p:to x="100000" y="90000"/>
                                    </p:animScale>
                                    <p:animScale>
                                      <p:cBhvr>
                                        <p:cTn id="204" dur="166" decel="50000">
                                          <p:stCondLst>
                                            <p:cond delay="1668"/>
                                          </p:stCondLst>
                                        </p:cTn>
                                        <p:tgtEl>
                                          <p:spTgt spid="5">
                                            <p:txEl>
                                              <p:pRg st="2" end="2"/>
                                            </p:txEl>
                                          </p:spTgt>
                                        </p:tgtEl>
                                      </p:cBhvr>
                                      <p:to x="100000" y="100000"/>
                                    </p:animScale>
                                    <p:animScale>
                                      <p:cBhvr>
                                        <p:cTn id="205" dur="26">
                                          <p:stCondLst>
                                            <p:cond delay="1808"/>
                                          </p:stCondLst>
                                        </p:cTn>
                                        <p:tgtEl>
                                          <p:spTgt spid="5">
                                            <p:txEl>
                                              <p:pRg st="2" end="2"/>
                                            </p:txEl>
                                          </p:spTgt>
                                        </p:tgtEl>
                                      </p:cBhvr>
                                      <p:to x="100000" y="95000"/>
                                    </p:animScale>
                                    <p:animScale>
                                      <p:cBhvr>
                                        <p:cTn id="206" dur="166" decel="50000">
                                          <p:stCondLst>
                                            <p:cond delay="1834"/>
                                          </p:stCondLst>
                                        </p:cTn>
                                        <p:tgtEl>
                                          <p:spTgt spid="5">
                                            <p:txEl>
                                              <p:pRg st="2" end="2"/>
                                            </p:txEl>
                                          </p:spTgt>
                                        </p:tgtEl>
                                      </p:cBhvr>
                                      <p:to x="100000" y="100000"/>
                                    </p:animScale>
                                  </p:childTnLst>
                                </p:cTn>
                              </p:par>
                              <p:par>
                                <p:cTn id="207" presetID="26" presetClass="entr" presetSubtype="0" fill="hold" nodeType="withEffect">
                                  <p:stCondLst>
                                    <p:cond delay="0"/>
                                  </p:stCondLst>
                                  <p:childTnLst>
                                    <p:set>
                                      <p:cBhvr>
                                        <p:cTn id="208" dur="1" fill="hold">
                                          <p:stCondLst>
                                            <p:cond delay="0"/>
                                          </p:stCondLst>
                                        </p:cTn>
                                        <p:tgtEl>
                                          <p:spTgt spid="5">
                                            <p:txEl>
                                              <p:pRg st="3" end="3"/>
                                            </p:txEl>
                                          </p:spTgt>
                                        </p:tgtEl>
                                        <p:attrNameLst>
                                          <p:attrName>style.visibility</p:attrName>
                                        </p:attrNameLst>
                                      </p:cBhvr>
                                      <p:to>
                                        <p:strVal val="visible"/>
                                      </p:to>
                                    </p:set>
                                    <p:animEffect transition="in" filter="wipe(down)">
                                      <p:cBhvr>
                                        <p:cTn id="209" dur="580">
                                          <p:stCondLst>
                                            <p:cond delay="0"/>
                                          </p:stCondLst>
                                        </p:cTn>
                                        <p:tgtEl>
                                          <p:spTgt spid="5">
                                            <p:txEl>
                                              <p:pRg st="3" end="3"/>
                                            </p:txEl>
                                          </p:spTgt>
                                        </p:tgtEl>
                                      </p:cBhvr>
                                    </p:animEffect>
                                    <p:anim calcmode="lin" valueType="num">
                                      <p:cBhvr>
                                        <p:cTn id="210"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211"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212"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213"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214"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215" dur="26">
                                          <p:stCondLst>
                                            <p:cond delay="650"/>
                                          </p:stCondLst>
                                        </p:cTn>
                                        <p:tgtEl>
                                          <p:spTgt spid="5">
                                            <p:txEl>
                                              <p:pRg st="3" end="3"/>
                                            </p:txEl>
                                          </p:spTgt>
                                        </p:tgtEl>
                                      </p:cBhvr>
                                      <p:to x="100000" y="60000"/>
                                    </p:animScale>
                                    <p:animScale>
                                      <p:cBhvr>
                                        <p:cTn id="216" dur="166" decel="50000">
                                          <p:stCondLst>
                                            <p:cond delay="676"/>
                                          </p:stCondLst>
                                        </p:cTn>
                                        <p:tgtEl>
                                          <p:spTgt spid="5">
                                            <p:txEl>
                                              <p:pRg st="3" end="3"/>
                                            </p:txEl>
                                          </p:spTgt>
                                        </p:tgtEl>
                                      </p:cBhvr>
                                      <p:to x="100000" y="100000"/>
                                    </p:animScale>
                                    <p:animScale>
                                      <p:cBhvr>
                                        <p:cTn id="217" dur="26">
                                          <p:stCondLst>
                                            <p:cond delay="1312"/>
                                          </p:stCondLst>
                                        </p:cTn>
                                        <p:tgtEl>
                                          <p:spTgt spid="5">
                                            <p:txEl>
                                              <p:pRg st="3" end="3"/>
                                            </p:txEl>
                                          </p:spTgt>
                                        </p:tgtEl>
                                      </p:cBhvr>
                                      <p:to x="100000" y="80000"/>
                                    </p:animScale>
                                    <p:animScale>
                                      <p:cBhvr>
                                        <p:cTn id="218" dur="166" decel="50000">
                                          <p:stCondLst>
                                            <p:cond delay="1338"/>
                                          </p:stCondLst>
                                        </p:cTn>
                                        <p:tgtEl>
                                          <p:spTgt spid="5">
                                            <p:txEl>
                                              <p:pRg st="3" end="3"/>
                                            </p:txEl>
                                          </p:spTgt>
                                        </p:tgtEl>
                                      </p:cBhvr>
                                      <p:to x="100000" y="100000"/>
                                    </p:animScale>
                                    <p:animScale>
                                      <p:cBhvr>
                                        <p:cTn id="219" dur="26">
                                          <p:stCondLst>
                                            <p:cond delay="1642"/>
                                          </p:stCondLst>
                                        </p:cTn>
                                        <p:tgtEl>
                                          <p:spTgt spid="5">
                                            <p:txEl>
                                              <p:pRg st="3" end="3"/>
                                            </p:txEl>
                                          </p:spTgt>
                                        </p:tgtEl>
                                      </p:cBhvr>
                                      <p:to x="100000" y="90000"/>
                                    </p:animScale>
                                    <p:animScale>
                                      <p:cBhvr>
                                        <p:cTn id="220" dur="166" decel="50000">
                                          <p:stCondLst>
                                            <p:cond delay="1668"/>
                                          </p:stCondLst>
                                        </p:cTn>
                                        <p:tgtEl>
                                          <p:spTgt spid="5">
                                            <p:txEl>
                                              <p:pRg st="3" end="3"/>
                                            </p:txEl>
                                          </p:spTgt>
                                        </p:tgtEl>
                                      </p:cBhvr>
                                      <p:to x="100000" y="100000"/>
                                    </p:animScale>
                                    <p:animScale>
                                      <p:cBhvr>
                                        <p:cTn id="221" dur="26">
                                          <p:stCondLst>
                                            <p:cond delay="1808"/>
                                          </p:stCondLst>
                                        </p:cTn>
                                        <p:tgtEl>
                                          <p:spTgt spid="5">
                                            <p:txEl>
                                              <p:pRg st="3" end="3"/>
                                            </p:txEl>
                                          </p:spTgt>
                                        </p:tgtEl>
                                      </p:cBhvr>
                                      <p:to x="100000" y="95000"/>
                                    </p:animScale>
                                    <p:animScale>
                                      <p:cBhvr>
                                        <p:cTn id="222" dur="166" decel="50000">
                                          <p:stCondLst>
                                            <p:cond delay="1834"/>
                                          </p:stCondLst>
                                        </p:cTn>
                                        <p:tgtEl>
                                          <p:spTgt spid="5">
                                            <p:txEl>
                                              <p:pRg st="3" end="3"/>
                                            </p:txEl>
                                          </p:spTgt>
                                        </p:tgtEl>
                                      </p:cBhvr>
                                      <p:to x="100000" y="100000"/>
                                    </p:animScale>
                                  </p:childTnLst>
                                </p:cTn>
                              </p:par>
                              <p:par>
                                <p:cTn id="223" presetID="26" presetClass="entr" presetSubtype="0" fill="hold" nodeType="withEffect">
                                  <p:stCondLst>
                                    <p:cond delay="0"/>
                                  </p:stCondLst>
                                  <p:childTnLst>
                                    <p:set>
                                      <p:cBhvr>
                                        <p:cTn id="224" dur="1" fill="hold">
                                          <p:stCondLst>
                                            <p:cond delay="0"/>
                                          </p:stCondLst>
                                        </p:cTn>
                                        <p:tgtEl>
                                          <p:spTgt spid="5">
                                            <p:txEl>
                                              <p:pRg st="4" end="4"/>
                                            </p:txEl>
                                          </p:spTgt>
                                        </p:tgtEl>
                                        <p:attrNameLst>
                                          <p:attrName>style.visibility</p:attrName>
                                        </p:attrNameLst>
                                      </p:cBhvr>
                                      <p:to>
                                        <p:strVal val="visible"/>
                                      </p:to>
                                    </p:set>
                                    <p:animEffect transition="in" filter="wipe(down)">
                                      <p:cBhvr>
                                        <p:cTn id="225" dur="580">
                                          <p:stCondLst>
                                            <p:cond delay="0"/>
                                          </p:stCondLst>
                                        </p:cTn>
                                        <p:tgtEl>
                                          <p:spTgt spid="5">
                                            <p:txEl>
                                              <p:pRg st="4" end="4"/>
                                            </p:txEl>
                                          </p:spTgt>
                                        </p:tgtEl>
                                      </p:cBhvr>
                                    </p:animEffect>
                                    <p:anim calcmode="lin" valueType="num">
                                      <p:cBhvr>
                                        <p:cTn id="226"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227"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228"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229"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230"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231" dur="26">
                                          <p:stCondLst>
                                            <p:cond delay="650"/>
                                          </p:stCondLst>
                                        </p:cTn>
                                        <p:tgtEl>
                                          <p:spTgt spid="5">
                                            <p:txEl>
                                              <p:pRg st="4" end="4"/>
                                            </p:txEl>
                                          </p:spTgt>
                                        </p:tgtEl>
                                      </p:cBhvr>
                                      <p:to x="100000" y="60000"/>
                                    </p:animScale>
                                    <p:animScale>
                                      <p:cBhvr>
                                        <p:cTn id="232" dur="166" decel="50000">
                                          <p:stCondLst>
                                            <p:cond delay="676"/>
                                          </p:stCondLst>
                                        </p:cTn>
                                        <p:tgtEl>
                                          <p:spTgt spid="5">
                                            <p:txEl>
                                              <p:pRg st="4" end="4"/>
                                            </p:txEl>
                                          </p:spTgt>
                                        </p:tgtEl>
                                      </p:cBhvr>
                                      <p:to x="100000" y="100000"/>
                                    </p:animScale>
                                    <p:animScale>
                                      <p:cBhvr>
                                        <p:cTn id="233" dur="26">
                                          <p:stCondLst>
                                            <p:cond delay="1312"/>
                                          </p:stCondLst>
                                        </p:cTn>
                                        <p:tgtEl>
                                          <p:spTgt spid="5">
                                            <p:txEl>
                                              <p:pRg st="4" end="4"/>
                                            </p:txEl>
                                          </p:spTgt>
                                        </p:tgtEl>
                                      </p:cBhvr>
                                      <p:to x="100000" y="80000"/>
                                    </p:animScale>
                                    <p:animScale>
                                      <p:cBhvr>
                                        <p:cTn id="234" dur="166" decel="50000">
                                          <p:stCondLst>
                                            <p:cond delay="1338"/>
                                          </p:stCondLst>
                                        </p:cTn>
                                        <p:tgtEl>
                                          <p:spTgt spid="5">
                                            <p:txEl>
                                              <p:pRg st="4" end="4"/>
                                            </p:txEl>
                                          </p:spTgt>
                                        </p:tgtEl>
                                      </p:cBhvr>
                                      <p:to x="100000" y="100000"/>
                                    </p:animScale>
                                    <p:animScale>
                                      <p:cBhvr>
                                        <p:cTn id="235" dur="26">
                                          <p:stCondLst>
                                            <p:cond delay="1642"/>
                                          </p:stCondLst>
                                        </p:cTn>
                                        <p:tgtEl>
                                          <p:spTgt spid="5">
                                            <p:txEl>
                                              <p:pRg st="4" end="4"/>
                                            </p:txEl>
                                          </p:spTgt>
                                        </p:tgtEl>
                                      </p:cBhvr>
                                      <p:to x="100000" y="90000"/>
                                    </p:animScale>
                                    <p:animScale>
                                      <p:cBhvr>
                                        <p:cTn id="236" dur="166" decel="50000">
                                          <p:stCondLst>
                                            <p:cond delay="1668"/>
                                          </p:stCondLst>
                                        </p:cTn>
                                        <p:tgtEl>
                                          <p:spTgt spid="5">
                                            <p:txEl>
                                              <p:pRg st="4" end="4"/>
                                            </p:txEl>
                                          </p:spTgt>
                                        </p:tgtEl>
                                      </p:cBhvr>
                                      <p:to x="100000" y="100000"/>
                                    </p:animScale>
                                    <p:animScale>
                                      <p:cBhvr>
                                        <p:cTn id="237" dur="26">
                                          <p:stCondLst>
                                            <p:cond delay="1808"/>
                                          </p:stCondLst>
                                        </p:cTn>
                                        <p:tgtEl>
                                          <p:spTgt spid="5">
                                            <p:txEl>
                                              <p:pRg st="4" end="4"/>
                                            </p:txEl>
                                          </p:spTgt>
                                        </p:tgtEl>
                                      </p:cBhvr>
                                      <p:to x="100000" y="95000"/>
                                    </p:animScale>
                                    <p:animScale>
                                      <p:cBhvr>
                                        <p:cTn id="238" dur="166" decel="50000">
                                          <p:stCondLst>
                                            <p:cond delay="1834"/>
                                          </p:stCondLst>
                                        </p:cTn>
                                        <p:tgtEl>
                                          <p:spTgt spid="5">
                                            <p:txEl>
                                              <p:pRg st="4" end="4"/>
                                            </p:txEl>
                                          </p:spTgt>
                                        </p:tgtEl>
                                      </p:cBhvr>
                                      <p:to x="100000" y="100000"/>
                                    </p:animScale>
                                  </p:childTnLst>
                                </p:cTn>
                              </p:par>
                              <p:par>
                                <p:cTn id="239" presetID="26" presetClass="entr" presetSubtype="0" fill="hold" nodeType="withEffect">
                                  <p:stCondLst>
                                    <p:cond delay="0"/>
                                  </p:stCondLst>
                                  <p:childTnLst>
                                    <p:set>
                                      <p:cBhvr>
                                        <p:cTn id="240" dur="1" fill="hold">
                                          <p:stCondLst>
                                            <p:cond delay="0"/>
                                          </p:stCondLst>
                                        </p:cTn>
                                        <p:tgtEl>
                                          <p:spTgt spid="5">
                                            <p:txEl>
                                              <p:pRg st="5" end="5"/>
                                            </p:txEl>
                                          </p:spTgt>
                                        </p:tgtEl>
                                        <p:attrNameLst>
                                          <p:attrName>style.visibility</p:attrName>
                                        </p:attrNameLst>
                                      </p:cBhvr>
                                      <p:to>
                                        <p:strVal val="visible"/>
                                      </p:to>
                                    </p:set>
                                    <p:animEffect transition="in" filter="wipe(down)">
                                      <p:cBhvr>
                                        <p:cTn id="241" dur="580">
                                          <p:stCondLst>
                                            <p:cond delay="0"/>
                                          </p:stCondLst>
                                        </p:cTn>
                                        <p:tgtEl>
                                          <p:spTgt spid="5">
                                            <p:txEl>
                                              <p:pRg st="5" end="5"/>
                                            </p:txEl>
                                          </p:spTgt>
                                        </p:tgtEl>
                                      </p:cBhvr>
                                    </p:animEffect>
                                    <p:anim calcmode="lin" valueType="num">
                                      <p:cBhvr>
                                        <p:cTn id="242"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243"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244"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245"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246"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247" dur="26">
                                          <p:stCondLst>
                                            <p:cond delay="650"/>
                                          </p:stCondLst>
                                        </p:cTn>
                                        <p:tgtEl>
                                          <p:spTgt spid="5">
                                            <p:txEl>
                                              <p:pRg st="5" end="5"/>
                                            </p:txEl>
                                          </p:spTgt>
                                        </p:tgtEl>
                                      </p:cBhvr>
                                      <p:to x="100000" y="60000"/>
                                    </p:animScale>
                                    <p:animScale>
                                      <p:cBhvr>
                                        <p:cTn id="248" dur="166" decel="50000">
                                          <p:stCondLst>
                                            <p:cond delay="676"/>
                                          </p:stCondLst>
                                        </p:cTn>
                                        <p:tgtEl>
                                          <p:spTgt spid="5">
                                            <p:txEl>
                                              <p:pRg st="5" end="5"/>
                                            </p:txEl>
                                          </p:spTgt>
                                        </p:tgtEl>
                                      </p:cBhvr>
                                      <p:to x="100000" y="100000"/>
                                    </p:animScale>
                                    <p:animScale>
                                      <p:cBhvr>
                                        <p:cTn id="249" dur="26">
                                          <p:stCondLst>
                                            <p:cond delay="1312"/>
                                          </p:stCondLst>
                                        </p:cTn>
                                        <p:tgtEl>
                                          <p:spTgt spid="5">
                                            <p:txEl>
                                              <p:pRg st="5" end="5"/>
                                            </p:txEl>
                                          </p:spTgt>
                                        </p:tgtEl>
                                      </p:cBhvr>
                                      <p:to x="100000" y="80000"/>
                                    </p:animScale>
                                    <p:animScale>
                                      <p:cBhvr>
                                        <p:cTn id="250" dur="166" decel="50000">
                                          <p:stCondLst>
                                            <p:cond delay="1338"/>
                                          </p:stCondLst>
                                        </p:cTn>
                                        <p:tgtEl>
                                          <p:spTgt spid="5">
                                            <p:txEl>
                                              <p:pRg st="5" end="5"/>
                                            </p:txEl>
                                          </p:spTgt>
                                        </p:tgtEl>
                                      </p:cBhvr>
                                      <p:to x="100000" y="100000"/>
                                    </p:animScale>
                                    <p:animScale>
                                      <p:cBhvr>
                                        <p:cTn id="251" dur="26">
                                          <p:stCondLst>
                                            <p:cond delay="1642"/>
                                          </p:stCondLst>
                                        </p:cTn>
                                        <p:tgtEl>
                                          <p:spTgt spid="5">
                                            <p:txEl>
                                              <p:pRg st="5" end="5"/>
                                            </p:txEl>
                                          </p:spTgt>
                                        </p:tgtEl>
                                      </p:cBhvr>
                                      <p:to x="100000" y="90000"/>
                                    </p:animScale>
                                    <p:animScale>
                                      <p:cBhvr>
                                        <p:cTn id="252" dur="166" decel="50000">
                                          <p:stCondLst>
                                            <p:cond delay="1668"/>
                                          </p:stCondLst>
                                        </p:cTn>
                                        <p:tgtEl>
                                          <p:spTgt spid="5">
                                            <p:txEl>
                                              <p:pRg st="5" end="5"/>
                                            </p:txEl>
                                          </p:spTgt>
                                        </p:tgtEl>
                                      </p:cBhvr>
                                      <p:to x="100000" y="100000"/>
                                    </p:animScale>
                                    <p:animScale>
                                      <p:cBhvr>
                                        <p:cTn id="253" dur="26">
                                          <p:stCondLst>
                                            <p:cond delay="1808"/>
                                          </p:stCondLst>
                                        </p:cTn>
                                        <p:tgtEl>
                                          <p:spTgt spid="5">
                                            <p:txEl>
                                              <p:pRg st="5" end="5"/>
                                            </p:txEl>
                                          </p:spTgt>
                                        </p:tgtEl>
                                      </p:cBhvr>
                                      <p:to x="100000" y="95000"/>
                                    </p:animScale>
                                    <p:animScale>
                                      <p:cBhvr>
                                        <p:cTn id="254" dur="166" decel="50000">
                                          <p:stCondLst>
                                            <p:cond delay="1834"/>
                                          </p:stCondLst>
                                        </p:cTn>
                                        <p:tgtEl>
                                          <p:spTgt spid="5">
                                            <p:txEl>
                                              <p:pRg st="5" end="5"/>
                                            </p:txEl>
                                          </p:spTgt>
                                        </p:tgtEl>
                                      </p:cBhvr>
                                      <p:to x="100000" y="100000"/>
                                    </p:animScale>
                                  </p:childTnLst>
                                </p:cTn>
                              </p:par>
                              <p:par>
                                <p:cTn id="255" presetID="26" presetClass="entr" presetSubtype="0" fill="hold" nodeType="withEffect">
                                  <p:stCondLst>
                                    <p:cond delay="0"/>
                                  </p:stCondLst>
                                  <p:childTnLst>
                                    <p:set>
                                      <p:cBhvr>
                                        <p:cTn id="256" dur="1" fill="hold">
                                          <p:stCondLst>
                                            <p:cond delay="0"/>
                                          </p:stCondLst>
                                        </p:cTn>
                                        <p:tgtEl>
                                          <p:spTgt spid="5">
                                            <p:txEl>
                                              <p:pRg st="6" end="6"/>
                                            </p:txEl>
                                          </p:spTgt>
                                        </p:tgtEl>
                                        <p:attrNameLst>
                                          <p:attrName>style.visibility</p:attrName>
                                        </p:attrNameLst>
                                      </p:cBhvr>
                                      <p:to>
                                        <p:strVal val="visible"/>
                                      </p:to>
                                    </p:set>
                                    <p:animEffect transition="in" filter="wipe(down)">
                                      <p:cBhvr>
                                        <p:cTn id="257" dur="580">
                                          <p:stCondLst>
                                            <p:cond delay="0"/>
                                          </p:stCondLst>
                                        </p:cTn>
                                        <p:tgtEl>
                                          <p:spTgt spid="5">
                                            <p:txEl>
                                              <p:pRg st="6" end="6"/>
                                            </p:txEl>
                                          </p:spTgt>
                                        </p:tgtEl>
                                      </p:cBhvr>
                                    </p:animEffect>
                                    <p:anim calcmode="lin" valueType="num">
                                      <p:cBhvr>
                                        <p:cTn id="258"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259"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260"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261"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262"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263" dur="26">
                                          <p:stCondLst>
                                            <p:cond delay="650"/>
                                          </p:stCondLst>
                                        </p:cTn>
                                        <p:tgtEl>
                                          <p:spTgt spid="5">
                                            <p:txEl>
                                              <p:pRg st="6" end="6"/>
                                            </p:txEl>
                                          </p:spTgt>
                                        </p:tgtEl>
                                      </p:cBhvr>
                                      <p:to x="100000" y="60000"/>
                                    </p:animScale>
                                    <p:animScale>
                                      <p:cBhvr>
                                        <p:cTn id="264" dur="166" decel="50000">
                                          <p:stCondLst>
                                            <p:cond delay="676"/>
                                          </p:stCondLst>
                                        </p:cTn>
                                        <p:tgtEl>
                                          <p:spTgt spid="5">
                                            <p:txEl>
                                              <p:pRg st="6" end="6"/>
                                            </p:txEl>
                                          </p:spTgt>
                                        </p:tgtEl>
                                      </p:cBhvr>
                                      <p:to x="100000" y="100000"/>
                                    </p:animScale>
                                    <p:animScale>
                                      <p:cBhvr>
                                        <p:cTn id="265" dur="26">
                                          <p:stCondLst>
                                            <p:cond delay="1312"/>
                                          </p:stCondLst>
                                        </p:cTn>
                                        <p:tgtEl>
                                          <p:spTgt spid="5">
                                            <p:txEl>
                                              <p:pRg st="6" end="6"/>
                                            </p:txEl>
                                          </p:spTgt>
                                        </p:tgtEl>
                                      </p:cBhvr>
                                      <p:to x="100000" y="80000"/>
                                    </p:animScale>
                                    <p:animScale>
                                      <p:cBhvr>
                                        <p:cTn id="266" dur="166" decel="50000">
                                          <p:stCondLst>
                                            <p:cond delay="1338"/>
                                          </p:stCondLst>
                                        </p:cTn>
                                        <p:tgtEl>
                                          <p:spTgt spid="5">
                                            <p:txEl>
                                              <p:pRg st="6" end="6"/>
                                            </p:txEl>
                                          </p:spTgt>
                                        </p:tgtEl>
                                      </p:cBhvr>
                                      <p:to x="100000" y="100000"/>
                                    </p:animScale>
                                    <p:animScale>
                                      <p:cBhvr>
                                        <p:cTn id="267" dur="26">
                                          <p:stCondLst>
                                            <p:cond delay="1642"/>
                                          </p:stCondLst>
                                        </p:cTn>
                                        <p:tgtEl>
                                          <p:spTgt spid="5">
                                            <p:txEl>
                                              <p:pRg st="6" end="6"/>
                                            </p:txEl>
                                          </p:spTgt>
                                        </p:tgtEl>
                                      </p:cBhvr>
                                      <p:to x="100000" y="90000"/>
                                    </p:animScale>
                                    <p:animScale>
                                      <p:cBhvr>
                                        <p:cTn id="268" dur="166" decel="50000">
                                          <p:stCondLst>
                                            <p:cond delay="1668"/>
                                          </p:stCondLst>
                                        </p:cTn>
                                        <p:tgtEl>
                                          <p:spTgt spid="5">
                                            <p:txEl>
                                              <p:pRg st="6" end="6"/>
                                            </p:txEl>
                                          </p:spTgt>
                                        </p:tgtEl>
                                      </p:cBhvr>
                                      <p:to x="100000" y="100000"/>
                                    </p:animScale>
                                    <p:animScale>
                                      <p:cBhvr>
                                        <p:cTn id="269" dur="26">
                                          <p:stCondLst>
                                            <p:cond delay="1808"/>
                                          </p:stCondLst>
                                        </p:cTn>
                                        <p:tgtEl>
                                          <p:spTgt spid="5">
                                            <p:txEl>
                                              <p:pRg st="6" end="6"/>
                                            </p:txEl>
                                          </p:spTgt>
                                        </p:tgtEl>
                                      </p:cBhvr>
                                      <p:to x="100000" y="95000"/>
                                    </p:animScale>
                                    <p:animScale>
                                      <p:cBhvr>
                                        <p:cTn id="270" dur="166" decel="50000">
                                          <p:stCondLst>
                                            <p:cond delay="1834"/>
                                          </p:stCondLst>
                                        </p:cTn>
                                        <p:tgtEl>
                                          <p:spTgt spid="5">
                                            <p:txEl>
                                              <p:pRg st="6" end="6"/>
                                            </p:txEl>
                                          </p:spTgt>
                                        </p:tgtEl>
                                      </p:cBhvr>
                                      <p:to x="100000" y="100000"/>
                                    </p:animScale>
                                  </p:childTnLst>
                                </p:cTn>
                              </p:par>
                              <p:par>
                                <p:cTn id="271" presetID="26" presetClass="entr" presetSubtype="0" fill="hold" nodeType="withEffect">
                                  <p:stCondLst>
                                    <p:cond delay="0"/>
                                  </p:stCondLst>
                                  <p:childTnLst>
                                    <p:set>
                                      <p:cBhvr>
                                        <p:cTn id="272" dur="1" fill="hold">
                                          <p:stCondLst>
                                            <p:cond delay="0"/>
                                          </p:stCondLst>
                                        </p:cTn>
                                        <p:tgtEl>
                                          <p:spTgt spid="5">
                                            <p:txEl>
                                              <p:pRg st="7" end="7"/>
                                            </p:txEl>
                                          </p:spTgt>
                                        </p:tgtEl>
                                        <p:attrNameLst>
                                          <p:attrName>style.visibility</p:attrName>
                                        </p:attrNameLst>
                                      </p:cBhvr>
                                      <p:to>
                                        <p:strVal val="visible"/>
                                      </p:to>
                                    </p:set>
                                    <p:animEffect transition="in" filter="wipe(down)">
                                      <p:cBhvr>
                                        <p:cTn id="273" dur="580">
                                          <p:stCondLst>
                                            <p:cond delay="0"/>
                                          </p:stCondLst>
                                        </p:cTn>
                                        <p:tgtEl>
                                          <p:spTgt spid="5">
                                            <p:txEl>
                                              <p:pRg st="7" end="7"/>
                                            </p:txEl>
                                          </p:spTgt>
                                        </p:tgtEl>
                                      </p:cBhvr>
                                    </p:animEffect>
                                    <p:anim calcmode="lin" valueType="num">
                                      <p:cBhvr>
                                        <p:cTn id="274" dur="1822" tmFilter="0,0; 0.14,0.36; 0.43,0.73; 0.71,0.91; 1.0,1.0">
                                          <p:stCondLst>
                                            <p:cond delay="0"/>
                                          </p:stCondLst>
                                        </p:cTn>
                                        <p:tgtEl>
                                          <p:spTgt spid="5">
                                            <p:txEl>
                                              <p:pRg st="7" end="7"/>
                                            </p:txEl>
                                          </p:spTgt>
                                        </p:tgtEl>
                                        <p:attrNameLst>
                                          <p:attrName>ppt_x</p:attrName>
                                        </p:attrNameLst>
                                      </p:cBhvr>
                                      <p:tavLst>
                                        <p:tav tm="0">
                                          <p:val>
                                            <p:strVal val="#ppt_x-0.25"/>
                                          </p:val>
                                        </p:tav>
                                        <p:tav tm="100000">
                                          <p:val>
                                            <p:strVal val="#ppt_x"/>
                                          </p:val>
                                        </p:tav>
                                      </p:tavLst>
                                    </p:anim>
                                    <p:anim calcmode="lin" valueType="num">
                                      <p:cBhvr>
                                        <p:cTn id="275" dur="664" tmFilter="0.0,0.0; 0.25,0.07; 0.50,0.2; 0.75,0.467; 1.0,1.0">
                                          <p:stCondLst>
                                            <p:cond delay="0"/>
                                          </p:stCondLst>
                                        </p:cTn>
                                        <p:tgtEl>
                                          <p:spTgt spid="5">
                                            <p:txEl>
                                              <p:pRg st="7" end="7"/>
                                            </p:txEl>
                                          </p:spTgt>
                                        </p:tgtEl>
                                        <p:attrNameLst>
                                          <p:attrName>ppt_y</p:attrName>
                                        </p:attrNameLst>
                                      </p:cBhvr>
                                      <p:tavLst>
                                        <p:tav tm="0" fmla="#ppt_y-sin(pi*$)/3">
                                          <p:val>
                                            <p:fltVal val="0.5"/>
                                          </p:val>
                                        </p:tav>
                                        <p:tav tm="100000">
                                          <p:val>
                                            <p:fltVal val="1"/>
                                          </p:val>
                                        </p:tav>
                                      </p:tavLst>
                                    </p:anim>
                                    <p:anim calcmode="lin" valueType="num">
                                      <p:cBhvr>
                                        <p:cTn id="276" dur="664" tmFilter="0, 0; 0.125,0.2665; 0.25,0.4; 0.375,0.465; 0.5,0.5;  0.625,0.535; 0.75,0.6; 0.875,0.7335; 1,1">
                                          <p:stCondLst>
                                            <p:cond delay="664"/>
                                          </p:stCondLst>
                                        </p:cTn>
                                        <p:tgtEl>
                                          <p:spTgt spid="5">
                                            <p:txEl>
                                              <p:pRg st="7" end="7"/>
                                            </p:txEl>
                                          </p:spTgt>
                                        </p:tgtEl>
                                        <p:attrNameLst>
                                          <p:attrName>ppt_y</p:attrName>
                                        </p:attrNameLst>
                                      </p:cBhvr>
                                      <p:tavLst>
                                        <p:tav tm="0" fmla="#ppt_y-sin(pi*$)/9">
                                          <p:val>
                                            <p:fltVal val="0"/>
                                          </p:val>
                                        </p:tav>
                                        <p:tav tm="100000">
                                          <p:val>
                                            <p:fltVal val="1"/>
                                          </p:val>
                                        </p:tav>
                                      </p:tavLst>
                                    </p:anim>
                                    <p:anim calcmode="lin" valueType="num">
                                      <p:cBhvr>
                                        <p:cTn id="277" dur="332" tmFilter="0, 0; 0.125,0.2665; 0.25,0.4; 0.375,0.465; 0.5,0.5;  0.625,0.535; 0.75,0.6; 0.875,0.7335; 1,1">
                                          <p:stCondLst>
                                            <p:cond delay="1324"/>
                                          </p:stCondLst>
                                        </p:cTn>
                                        <p:tgtEl>
                                          <p:spTgt spid="5">
                                            <p:txEl>
                                              <p:pRg st="7" end="7"/>
                                            </p:txEl>
                                          </p:spTgt>
                                        </p:tgtEl>
                                        <p:attrNameLst>
                                          <p:attrName>ppt_y</p:attrName>
                                        </p:attrNameLst>
                                      </p:cBhvr>
                                      <p:tavLst>
                                        <p:tav tm="0" fmla="#ppt_y-sin(pi*$)/27">
                                          <p:val>
                                            <p:fltVal val="0"/>
                                          </p:val>
                                        </p:tav>
                                        <p:tav tm="100000">
                                          <p:val>
                                            <p:fltVal val="1"/>
                                          </p:val>
                                        </p:tav>
                                      </p:tavLst>
                                    </p:anim>
                                    <p:anim calcmode="lin" valueType="num">
                                      <p:cBhvr>
                                        <p:cTn id="278" dur="164" tmFilter="0, 0; 0.125,0.2665; 0.25,0.4; 0.375,0.465; 0.5,0.5;  0.625,0.535; 0.75,0.6; 0.875,0.7335; 1,1">
                                          <p:stCondLst>
                                            <p:cond delay="1656"/>
                                          </p:stCondLst>
                                        </p:cTn>
                                        <p:tgtEl>
                                          <p:spTgt spid="5">
                                            <p:txEl>
                                              <p:pRg st="7" end="7"/>
                                            </p:txEl>
                                          </p:spTgt>
                                        </p:tgtEl>
                                        <p:attrNameLst>
                                          <p:attrName>ppt_y</p:attrName>
                                        </p:attrNameLst>
                                      </p:cBhvr>
                                      <p:tavLst>
                                        <p:tav tm="0" fmla="#ppt_y-sin(pi*$)/81">
                                          <p:val>
                                            <p:fltVal val="0"/>
                                          </p:val>
                                        </p:tav>
                                        <p:tav tm="100000">
                                          <p:val>
                                            <p:fltVal val="1"/>
                                          </p:val>
                                        </p:tav>
                                      </p:tavLst>
                                    </p:anim>
                                    <p:animScale>
                                      <p:cBhvr>
                                        <p:cTn id="279" dur="26">
                                          <p:stCondLst>
                                            <p:cond delay="650"/>
                                          </p:stCondLst>
                                        </p:cTn>
                                        <p:tgtEl>
                                          <p:spTgt spid="5">
                                            <p:txEl>
                                              <p:pRg st="7" end="7"/>
                                            </p:txEl>
                                          </p:spTgt>
                                        </p:tgtEl>
                                      </p:cBhvr>
                                      <p:to x="100000" y="60000"/>
                                    </p:animScale>
                                    <p:animScale>
                                      <p:cBhvr>
                                        <p:cTn id="280" dur="166" decel="50000">
                                          <p:stCondLst>
                                            <p:cond delay="676"/>
                                          </p:stCondLst>
                                        </p:cTn>
                                        <p:tgtEl>
                                          <p:spTgt spid="5">
                                            <p:txEl>
                                              <p:pRg st="7" end="7"/>
                                            </p:txEl>
                                          </p:spTgt>
                                        </p:tgtEl>
                                      </p:cBhvr>
                                      <p:to x="100000" y="100000"/>
                                    </p:animScale>
                                    <p:animScale>
                                      <p:cBhvr>
                                        <p:cTn id="281" dur="26">
                                          <p:stCondLst>
                                            <p:cond delay="1312"/>
                                          </p:stCondLst>
                                        </p:cTn>
                                        <p:tgtEl>
                                          <p:spTgt spid="5">
                                            <p:txEl>
                                              <p:pRg st="7" end="7"/>
                                            </p:txEl>
                                          </p:spTgt>
                                        </p:tgtEl>
                                      </p:cBhvr>
                                      <p:to x="100000" y="80000"/>
                                    </p:animScale>
                                    <p:animScale>
                                      <p:cBhvr>
                                        <p:cTn id="282" dur="166" decel="50000">
                                          <p:stCondLst>
                                            <p:cond delay="1338"/>
                                          </p:stCondLst>
                                        </p:cTn>
                                        <p:tgtEl>
                                          <p:spTgt spid="5">
                                            <p:txEl>
                                              <p:pRg st="7" end="7"/>
                                            </p:txEl>
                                          </p:spTgt>
                                        </p:tgtEl>
                                      </p:cBhvr>
                                      <p:to x="100000" y="100000"/>
                                    </p:animScale>
                                    <p:animScale>
                                      <p:cBhvr>
                                        <p:cTn id="283" dur="26">
                                          <p:stCondLst>
                                            <p:cond delay="1642"/>
                                          </p:stCondLst>
                                        </p:cTn>
                                        <p:tgtEl>
                                          <p:spTgt spid="5">
                                            <p:txEl>
                                              <p:pRg st="7" end="7"/>
                                            </p:txEl>
                                          </p:spTgt>
                                        </p:tgtEl>
                                      </p:cBhvr>
                                      <p:to x="100000" y="90000"/>
                                    </p:animScale>
                                    <p:animScale>
                                      <p:cBhvr>
                                        <p:cTn id="284" dur="166" decel="50000">
                                          <p:stCondLst>
                                            <p:cond delay="1668"/>
                                          </p:stCondLst>
                                        </p:cTn>
                                        <p:tgtEl>
                                          <p:spTgt spid="5">
                                            <p:txEl>
                                              <p:pRg st="7" end="7"/>
                                            </p:txEl>
                                          </p:spTgt>
                                        </p:tgtEl>
                                      </p:cBhvr>
                                      <p:to x="100000" y="100000"/>
                                    </p:animScale>
                                    <p:animScale>
                                      <p:cBhvr>
                                        <p:cTn id="285" dur="26">
                                          <p:stCondLst>
                                            <p:cond delay="1808"/>
                                          </p:stCondLst>
                                        </p:cTn>
                                        <p:tgtEl>
                                          <p:spTgt spid="5">
                                            <p:txEl>
                                              <p:pRg st="7" end="7"/>
                                            </p:txEl>
                                          </p:spTgt>
                                        </p:tgtEl>
                                      </p:cBhvr>
                                      <p:to x="100000" y="95000"/>
                                    </p:animScale>
                                    <p:animScale>
                                      <p:cBhvr>
                                        <p:cTn id="286" dur="166" decel="50000">
                                          <p:stCondLst>
                                            <p:cond delay="1834"/>
                                          </p:stCondLst>
                                        </p:cTn>
                                        <p:tgtEl>
                                          <p:spTgt spid="5">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txBox="1">
            <a:spLocks noChangeArrowheads="1"/>
          </p:cNvSpPr>
          <p:nvPr/>
        </p:nvSpPr>
        <p:spPr>
          <a:xfrm>
            <a:off x="1204217" y="457200"/>
            <a:ext cx="6848826" cy="540400"/>
          </a:xfrm>
          <a:prstGeom prst="rect">
            <a:avLst/>
          </a:prstGeom>
        </p:spPr>
        <p:txBody>
          <a:bodyPr vert="horz" lIns="91440" tIns="45720" rIns="13208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2" pitchFamily="18" charset="2"/>
              <a:buNone/>
            </a:pPr>
            <a:r>
              <a:rPr lang="en-US" sz="4000" b="1" dirty="0">
                <a:solidFill>
                  <a:schemeClr val="accent3">
                    <a:shade val="75000"/>
                  </a:schemeClr>
                </a:solidFill>
                <a:latin typeface="Open Sans" panose="020B0606030504020204" pitchFamily="34" charset="0"/>
                <a:ea typeface="Open Sans" panose="020B0606030504020204" pitchFamily="34" charset="0"/>
                <a:cs typeface="Open Sans" panose="020B0606030504020204" pitchFamily="34" charset="0"/>
              </a:rPr>
              <a:t>Depression: Signs and Symptoms</a:t>
            </a:r>
          </a:p>
          <a:p>
            <a:pPr>
              <a:buFont typeface="Wingdings 2" pitchFamily="18" charset="2"/>
              <a:buNone/>
            </a:pPr>
            <a:endParaRPr lang="en-US" sz="3600" b="1" dirty="0">
              <a:solidFill>
                <a:srgbClr val="33271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p:cNvSpPr txBox="1"/>
          <p:nvPr/>
        </p:nvSpPr>
        <p:spPr>
          <a:xfrm>
            <a:off x="4539602" y="1696284"/>
            <a:ext cx="3750938"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Frequent self-criticism</a:t>
            </a:r>
          </a:p>
          <a:p>
            <a:pPr marL="285750" indent="-285750">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Self-blame</a:t>
            </a:r>
          </a:p>
          <a:p>
            <a:pPr marL="285750" indent="-285750">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Pessimism</a:t>
            </a:r>
          </a:p>
          <a:p>
            <a:pPr marL="285750" indent="-285750">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Impaired memory and concentration</a:t>
            </a:r>
          </a:p>
          <a:p>
            <a:pPr marL="285750" indent="-285750">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Indecisiveness and confusion</a:t>
            </a:r>
          </a:p>
          <a:p>
            <a:pPr marL="285750" indent="-285750">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Tendency to believe others see one in a negative light</a:t>
            </a:r>
          </a:p>
          <a:p>
            <a:pPr marL="285750" indent="-285750">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Thoughts of death and suicide</a:t>
            </a:r>
          </a:p>
          <a:p>
            <a:endParaRPr lang="en-US" sz="2400" dirty="0"/>
          </a:p>
        </p:txBody>
      </p:sp>
      <p:sp>
        <p:nvSpPr>
          <p:cNvPr id="3" name="TextBox 2"/>
          <p:cNvSpPr txBox="1"/>
          <p:nvPr/>
        </p:nvSpPr>
        <p:spPr>
          <a:xfrm>
            <a:off x="1499840" y="1207701"/>
            <a:ext cx="3039762" cy="4893647"/>
          </a:xfrm>
          <a:prstGeom prst="rect">
            <a:avLst/>
          </a:prstGeom>
          <a:noFill/>
        </p:spPr>
        <p:txBody>
          <a:bodyPr wrap="square" rtlCol="0">
            <a:spAutoFit/>
          </a:bodyPr>
          <a:lstStyle/>
          <a:p>
            <a:pPr>
              <a:buFont typeface="Wingdings 2" pitchFamily="18" charset="2"/>
              <a:buNone/>
            </a:pPr>
            <a:r>
              <a:rPr lang="en-US" sz="2400" u="sng" dirty="0">
                <a:solidFill>
                  <a:srgbClr val="6A3091"/>
                </a:solidFill>
                <a:latin typeface="Open Sans" panose="020B0606030504020204"/>
                <a:ea typeface="Open Sans" panose="020B0606030504020204" pitchFamily="34" charset="0"/>
                <a:cs typeface="Open Sans" panose="020B0606030504020204" pitchFamily="34" charset="0"/>
              </a:rPr>
              <a:t>Psychological</a:t>
            </a:r>
          </a:p>
          <a:p>
            <a:pPr marL="285750" indent="-285750">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Sadness</a:t>
            </a:r>
          </a:p>
          <a:p>
            <a:pPr marL="285750" indent="-285750">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Anxiety</a:t>
            </a:r>
          </a:p>
          <a:p>
            <a:pPr marL="285750" indent="-285750">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Guilt</a:t>
            </a:r>
          </a:p>
          <a:p>
            <a:pPr marL="285750" indent="-285750">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Anger</a:t>
            </a:r>
          </a:p>
          <a:p>
            <a:pPr marL="285750" indent="-285750">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Mood swings</a:t>
            </a:r>
          </a:p>
          <a:p>
            <a:pPr marL="285750" indent="-285750">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Lack of emotional responsiveness</a:t>
            </a:r>
          </a:p>
          <a:p>
            <a:pPr marL="285750" indent="-285750">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Feelings of helplessness</a:t>
            </a:r>
          </a:p>
          <a:p>
            <a:pPr marL="285750" indent="-285750">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Hopelessness</a:t>
            </a:r>
          </a:p>
          <a:p>
            <a:pPr marL="285750" indent="-285750">
              <a:buFont typeface="Arial" panose="020B0604020202020204" pitchFamily="34" charset="0"/>
              <a:buChar char="•"/>
            </a:pPr>
            <a:r>
              <a:rPr lang="en-US" sz="2400" dirty="0">
                <a:latin typeface="Open Sans" panose="020B0606030504020204"/>
                <a:ea typeface="Open Sans Light" panose="020B0306030504020204" pitchFamily="34" charset="0"/>
                <a:cs typeface="Open Sans Light" panose="020B0306030504020204" pitchFamily="34" charset="0"/>
              </a:rPr>
              <a:t>Irritability</a:t>
            </a:r>
          </a:p>
          <a:p>
            <a:endParaRPr lang="en-US" sz="2400" dirty="0"/>
          </a:p>
        </p:txBody>
      </p:sp>
    </p:spTree>
    <p:extLst>
      <p:ext uri="{BB962C8B-B14F-4D97-AF65-F5344CB8AC3E}">
        <p14:creationId xmlns:p14="http://schemas.microsoft.com/office/powerpoint/2010/main" val="131372789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 calcmode="lin" valueType="num">
                                      <p:cBhvr additive="base">
                                        <p:cTn id="4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 calcmode="lin" valueType="num">
                                      <p:cBhvr additive="base">
                                        <p:cTn id="4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2" end="2"/>
                                            </p:txEl>
                                          </p:spTgt>
                                        </p:tgtEl>
                                        <p:attrNameLst>
                                          <p:attrName>style.visibility</p:attrName>
                                        </p:attrNameLst>
                                      </p:cBhvr>
                                      <p:to>
                                        <p:strVal val="visible"/>
                                      </p:to>
                                    </p:set>
                                    <p:anim calcmode="lin" valueType="num">
                                      <p:cBhvr additive="base">
                                        <p:cTn id="5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3" end="3"/>
                                            </p:txEl>
                                          </p:spTgt>
                                        </p:tgtEl>
                                        <p:attrNameLst>
                                          <p:attrName>style.visibility</p:attrName>
                                        </p:attrNameLst>
                                      </p:cBhvr>
                                      <p:to>
                                        <p:strVal val="visible"/>
                                      </p:to>
                                    </p:set>
                                    <p:anim calcmode="lin" valueType="num">
                                      <p:cBhvr additive="base">
                                        <p:cTn id="5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4" end="4"/>
                                            </p:txEl>
                                          </p:spTgt>
                                        </p:tgtEl>
                                        <p:attrNameLst>
                                          <p:attrName>style.visibility</p:attrName>
                                        </p:attrNameLst>
                                      </p:cBhvr>
                                      <p:to>
                                        <p:strVal val="visible"/>
                                      </p:to>
                                    </p:set>
                                    <p:anim calcmode="lin" valueType="num">
                                      <p:cBhvr additive="base">
                                        <p:cTn id="6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
                                            <p:txEl>
                                              <p:pRg st="5" end="5"/>
                                            </p:txEl>
                                          </p:spTgt>
                                        </p:tgtEl>
                                        <p:attrNameLst>
                                          <p:attrName>style.visibility</p:attrName>
                                        </p:attrNameLst>
                                      </p:cBhvr>
                                      <p:to>
                                        <p:strVal val="visible"/>
                                      </p:to>
                                    </p:set>
                                    <p:anim calcmode="lin" valueType="num">
                                      <p:cBhvr additive="base">
                                        <p:cTn id="6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
                                            <p:txEl>
                                              <p:pRg st="6" end="6"/>
                                            </p:txEl>
                                          </p:spTgt>
                                        </p:tgtEl>
                                        <p:attrNameLst>
                                          <p:attrName>style.visibility</p:attrName>
                                        </p:attrNameLst>
                                      </p:cBhvr>
                                      <p:to>
                                        <p:strVal val="visible"/>
                                      </p:to>
                                    </p:set>
                                    <p:anim calcmode="lin" valueType="num">
                                      <p:cBhvr additive="base">
                                        <p:cTn id="6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 name="Rectangle 2"/>
          <p:cNvSpPr txBox="1">
            <a:spLocks noChangeArrowheads="1"/>
          </p:cNvSpPr>
          <p:nvPr/>
        </p:nvSpPr>
        <p:spPr>
          <a:xfrm>
            <a:off x="1204217" y="457200"/>
            <a:ext cx="6848826" cy="540400"/>
          </a:xfrm>
          <a:prstGeom prst="rect">
            <a:avLst/>
          </a:prstGeom>
        </p:spPr>
        <p:txBody>
          <a:bodyPr vert="horz" lIns="91440" tIns="45720" rIns="13208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2" pitchFamily="18" charset="2"/>
              <a:buNone/>
            </a:pPr>
            <a:r>
              <a:rPr lang="en-US" sz="4000" b="1" dirty="0">
                <a:solidFill>
                  <a:schemeClr val="accent3">
                    <a:shade val="75000"/>
                  </a:schemeClr>
                </a:solidFill>
                <a:latin typeface="Open Sans" panose="020B0606030504020204" pitchFamily="34" charset="0"/>
                <a:ea typeface="Open Sans" panose="020B0606030504020204" pitchFamily="34" charset="0"/>
                <a:cs typeface="Open Sans" panose="020B0606030504020204" pitchFamily="34" charset="0"/>
              </a:rPr>
              <a:t>Video - Pain of Depression</a:t>
            </a:r>
          </a:p>
          <a:p>
            <a:pPr>
              <a:buFont typeface="Wingdings 2" pitchFamily="18" charset="2"/>
              <a:buNone/>
            </a:pPr>
            <a:endParaRPr lang="en-US" sz="3600" b="1" dirty="0">
              <a:solidFill>
                <a:srgbClr val="33271D"/>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5"/>
          <a:stretch>
            <a:fillRect/>
          </a:stretch>
        </p:blipFill>
        <p:spPr>
          <a:xfrm>
            <a:off x="2737890" y="1219200"/>
            <a:ext cx="3781480" cy="5041973"/>
          </a:xfrm>
          <a:prstGeom prst="rect">
            <a:avLst/>
          </a:prstGeom>
        </p:spPr>
      </p:pic>
    </p:spTree>
    <p:extLst>
      <p:ext uri="{BB962C8B-B14F-4D97-AF65-F5344CB8AC3E}">
        <p14:creationId xmlns:p14="http://schemas.microsoft.com/office/powerpoint/2010/main" val="2760264968"/>
      </p:ext>
    </p:extLst>
  </p:cSld>
  <p:clrMapOvr>
    <a:overrideClrMapping bg1="lt1" tx1="dk1" bg2="lt2" tx2="dk2" accent1="accent1" accent2="accent2" accent3="accent3" accent4="accent4" accent5="accent5" accent6="accent6" hlink="hlink" folHlink="folHlink"/>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TYPES OF MOOD DISORDERS</a:t>
            </a:r>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9" name="Straight Connector 8"/>
          <p:cNvCxnSpPr/>
          <p:nvPr/>
        </p:nvCxnSpPr>
        <p:spPr>
          <a:xfrm flipV="1">
            <a:off x="889686" y="6356865"/>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a:stretch>
            <a:fillRect/>
          </a:stretch>
        </p:blipFill>
        <p:spPr>
          <a:xfrm>
            <a:off x="134746" y="685800"/>
            <a:ext cx="8853192" cy="4757839"/>
          </a:xfrm>
          <a:prstGeom prst="rect">
            <a:avLst/>
          </a:prstGeom>
        </p:spPr>
      </p:pic>
    </p:spTree>
    <p:extLst>
      <p:ext uri="{BB962C8B-B14F-4D97-AF65-F5344CB8AC3E}">
        <p14:creationId xmlns:p14="http://schemas.microsoft.com/office/powerpoint/2010/main" val="3262758037"/>
      </p:ext>
    </p:extLst>
  </p:cSld>
  <p:clrMapOvr>
    <a:overrideClrMapping bg1="lt1" tx1="dk1" bg2="lt2" tx2="dk2" accent1="accent1" accent2="accent2" accent3="accent3" accent4="accent4" accent5="accent5" accent6="accent6" hlink="hlink" folHlink="folHlink"/>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rot="5400000">
            <a:off x="-2696037" y="2997601"/>
            <a:ext cx="6246340" cy="584775"/>
          </a:xfrm>
          <a:prstGeom prst="rect">
            <a:avLst/>
          </a:prstGeom>
          <a:noFill/>
        </p:spPr>
        <p:txBody>
          <a:bodyPr wrap="square" rtlCol="0">
            <a:spAutoFit/>
          </a:bodyPr>
          <a:lstStyle/>
          <a:p>
            <a:r>
              <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TYPES OF MOOD DISORDERS</a:t>
            </a:r>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9" name="Straight Connector 8"/>
          <p:cNvCxnSpPr/>
          <p:nvPr/>
        </p:nvCxnSpPr>
        <p:spPr>
          <a:xfrm flipV="1">
            <a:off x="889686" y="6356865"/>
            <a:ext cx="8254314" cy="12359"/>
          </a:xfrm>
          <a:prstGeom prst="line">
            <a:avLst/>
          </a:prstGeom>
          <a:ln w="22225">
            <a:gradFill flip="none" rotWithShape="1">
              <a:gsLst>
                <a:gs pos="52000">
                  <a:srgbClr val="824BAD"/>
                </a:gs>
                <a:gs pos="73000">
                  <a:srgbClr val="976ABB"/>
                </a:gs>
                <a:gs pos="100000">
                  <a:srgbClr val="D7BDE9"/>
                </a:gs>
                <a:gs pos="37000">
                  <a:srgbClr val="7030A0"/>
                </a:gs>
                <a:gs pos="20000">
                  <a:srgbClr val="7030A0"/>
                </a:gs>
                <a:gs pos="100000">
                  <a:srgbClr val="7030A0"/>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719521" y="0"/>
            <a:ext cx="8112344" cy="6084258"/>
          </a:xfrm>
          <a:prstGeom prst="rect">
            <a:avLst/>
          </a:prstGeom>
        </p:spPr>
      </p:pic>
    </p:spTree>
    <p:extLst>
      <p:ext uri="{BB962C8B-B14F-4D97-AF65-F5344CB8AC3E}">
        <p14:creationId xmlns:p14="http://schemas.microsoft.com/office/powerpoint/2010/main" val="893174569"/>
      </p:ext>
    </p:extLst>
  </p:cSld>
  <p:clrMapOvr>
    <a:overrideClrMapping bg1="lt1" tx1="dk1" bg2="lt2" tx2="dk2" accent1="accent1" accent2="accent2" accent3="accent3" accent4="accent4" accent5="accent5" accent6="accent6" hlink="hlink" folHlink="folHlink"/>
  </p:clrMapOvr>
  <p:transition>
    <p:fade/>
  </p:transition>
</p:sld>
</file>

<file path=ppt/theme/theme1.xml><?xml version="1.0" encoding="utf-8"?>
<a:theme xmlns:a="http://schemas.openxmlformats.org/drawingml/2006/main" name="Alliance-PPT-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lliance-PPT-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7C98493B58E144BA77FF8A5A588DC8" ma:contentTypeVersion="5" ma:contentTypeDescription="Create a new document." ma:contentTypeScope="" ma:versionID="855d76abeb03fe963375212ec394bc76">
  <xsd:schema xmlns:xsd="http://www.w3.org/2001/XMLSchema" xmlns:xs="http://www.w3.org/2001/XMLSchema" xmlns:p="http://schemas.microsoft.com/office/2006/metadata/properties" xmlns:ns2="6e570fb3-45c7-4cfc-8b70-1dfea2568f50" xmlns:ns3="8f33e503-f88c-4e7f-ba14-581377ba6eeb" targetNamespace="http://schemas.microsoft.com/office/2006/metadata/properties" ma:root="true" ma:fieldsID="71ca3f158b72eba5e78b8ae5f46703b0" ns2:_="" ns3:_="">
    <xsd:import namespace="6e570fb3-45c7-4cfc-8b70-1dfea2568f50"/>
    <xsd:import namespace="8f33e503-f88c-4e7f-ba14-581377ba6e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570fb3-45c7-4cfc-8b70-1dfea2568f5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33e503-f88c-4e7f-ba14-581377ba6ee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0ACB1A-1D40-4CC5-8CAB-A3900993E32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7D54958-9254-42FB-882E-0183808B6DFC}">
  <ds:schemaRefs>
    <ds:schemaRef ds:uri="http://schemas.microsoft.com/sharepoint/v3/contenttype/forms"/>
  </ds:schemaRefs>
</ds:datastoreItem>
</file>

<file path=customXml/itemProps3.xml><?xml version="1.0" encoding="utf-8"?>
<ds:datastoreItem xmlns:ds="http://schemas.openxmlformats.org/officeDocument/2006/customXml" ds:itemID="{48A01657-2E88-47FB-9FF1-E127091E1B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570fb3-45c7-4cfc-8b70-1dfea2568f50"/>
    <ds:schemaRef ds:uri="8f33e503-f88c-4e7f-ba14-581377ba6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Civic</Template>
  <TotalTime>24367</TotalTime>
  <Words>3877</Words>
  <Application>Microsoft Office PowerPoint</Application>
  <PresentationFormat>On-screen Show (4:3)</PresentationFormat>
  <Paragraphs>510</Paragraphs>
  <Slides>39</Slides>
  <Notes>39</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Alliance-PPT-Temp</vt:lpstr>
      <vt:lpstr>1_Alliance-PPT-Temp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National Anxiety Screening Project</vt:lpstr>
      <vt:lpstr>Risk Factors  for Depression &amp; Anxiety</vt:lpstr>
      <vt:lpstr>Risk Factors  for Depression &amp; Anxiety</vt:lpstr>
      <vt:lpstr>The Action Plan - ALGEE</vt:lpstr>
      <vt:lpstr>Why Address Suicide Prevention </vt:lpstr>
      <vt:lpstr>Warning Signs of Suicide</vt:lpstr>
      <vt:lpstr>Suicide Risk Assessment</vt:lpstr>
      <vt:lpstr>How to Talk with a Person Who Is Suicidal</vt:lpstr>
      <vt:lpstr>How to Talk with a Person Who Is Suicidal</vt:lpstr>
      <vt:lpstr>Columbia-Suicide Severity Rating Scale (C-SSRS) </vt:lpstr>
      <vt:lpstr>Columbia-Suicide Severity Rating Scale (C-SSRS) </vt:lpstr>
      <vt:lpstr>Keeping the Person Safe</vt:lpstr>
      <vt:lpstr>Keeping the Person Safe</vt:lpstr>
      <vt:lpstr>Keeping the Person Safe</vt:lpstr>
      <vt:lpstr>Reasons for Self-Injury</vt:lpstr>
      <vt:lpstr>How to Help with a Person Who Self-Injures</vt:lpstr>
      <vt:lpstr>How to Help with a Person Who Self-Injures</vt:lpstr>
      <vt:lpstr>Listening Nonjudgmentally</vt:lpstr>
      <vt:lpstr>PowerPoint Presentation</vt:lpstr>
      <vt:lpstr>Listening Nonjudgmentally</vt:lpstr>
      <vt:lpstr>Give Reassurance and Information</vt:lpstr>
      <vt:lpstr>What Isn’t Supportive Do Not:</vt:lpstr>
      <vt:lpstr>Encourage Appropriate Professional Help</vt:lpstr>
      <vt:lpstr>PowerPoint Presentation</vt:lpstr>
      <vt:lpstr>Encourage Self-Help and Other Support Strategies</vt:lpstr>
      <vt:lpstr>PowerPoint Presentation</vt:lpstr>
    </vt:vector>
  </TitlesOfParts>
  <Company>Durham County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James Osborn</cp:lastModifiedBy>
  <cp:revision>1958</cp:revision>
  <cp:lastPrinted>2015-09-03T16:54:43Z</cp:lastPrinted>
  <dcterms:created xsi:type="dcterms:W3CDTF">2010-05-11T13:19:08Z</dcterms:created>
  <dcterms:modified xsi:type="dcterms:W3CDTF">2018-04-06T17:05:40Z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0x010100A67C98493B58E144BA77FF8A5A588DC8</vt:lpwstr>
  </property>
</Properties>
</file>