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Masters/notesMaster1.xml" ContentType="application/vnd.openxmlformats-officedocument.presentationml.notesMaster+xml"/>
  <Override PartName="/ppt/theme/themeOverride6.xml" ContentType="application/vnd.openxmlformats-officedocument.themeOverride+xml"/>
  <Override PartName="/ppt/theme/themeOverride5.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12.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13.xml" ContentType="application/vnd.openxmlformats-officedocument.themeOverride+xml"/>
  <Override PartName="/ppt/theme/themeOverride22.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15.xml" ContentType="application/vnd.openxmlformats-officedocument.themeOverride+xml"/>
  <Override PartName="/ppt/theme/themeOverride19.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6" r:id="rId2"/>
  </p:sldMasterIdLst>
  <p:notesMasterIdLst>
    <p:notesMasterId r:id="rId33"/>
  </p:notesMasterIdLst>
  <p:handoutMasterIdLst>
    <p:handoutMasterId r:id="rId34"/>
  </p:handoutMasterIdLst>
  <p:sldIdLst>
    <p:sldId id="256" r:id="rId3"/>
    <p:sldId id="385" r:id="rId4"/>
    <p:sldId id="386" r:id="rId5"/>
    <p:sldId id="387" r:id="rId6"/>
    <p:sldId id="393" r:id="rId7"/>
    <p:sldId id="406" r:id="rId8"/>
    <p:sldId id="407" r:id="rId9"/>
    <p:sldId id="412" r:id="rId10"/>
    <p:sldId id="413" r:id="rId11"/>
    <p:sldId id="388" r:id="rId12"/>
    <p:sldId id="389" r:id="rId13"/>
    <p:sldId id="408" r:id="rId14"/>
    <p:sldId id="390" r:id="rId15"/>
    <p:sldId id="391" r:id="rId16"/>
    <p:sldId id="392" r:id="rId17"/>
    <p:sldId id="396" r:id="rId18"/>
    <p:sldId id="397" r:id="rId19"/>
    <p:sldId id="402" r:id="rId20"/>
    <p:sldId id="403" r:id="rId21"/>
    <p:sldId id="414" r:id="rId22"/>
    <p:sldId id="404" r:id="rId23"/>
    <p:sldId id="415" r:id="rId24"/>
    <p:sldId id="405" r:id="rId25"/>
    <p:sldId id="398" r:id="rId26"/>
    <p:sldId id="409" r:id="rId27"/>
    <p:sldId id="399" r:id="rId28"/>
    <p:sldId id="400" r:id="rId29"/>
    <p:sldId id="401" r:id="rId30"/>
    <p:sldId id="411" r:id="rId31"/>
    <p:sldId id="36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6349"/>
    <a:srgbClr val="BACACA"/>
    <a:srgbClr val="7B9899"/>
    <a:srgbClr val="8CADAE"/>
    <a:srgbClr val="C5D1D7"/>
    <a:srgbClr val="D49958"/>
    <a:srgbClr val="DEB07E"/>
    <a:srgbClr val="FFC000"/>
    <a:srgbClr val="C59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63869" autoAdjust="0"/>
  </p:normalViewPr>
  <p:slideViewPr>
    <p:cSldViewPr>
      <p:cViewPr varScale="1">
        <p:scale>
          <a:sx n="47" d="100"/>
          <a:sy n="47" d="100"/>
        </p:scale>
        <p:origin x="213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118"/>
    </p:cViewPr>
  </p:sorterViewPr>
  <p:notesViewPr>
    <p:cSldViewPr>
      <p:cViewPr varScale="1">
        <p:scale>
          <a:sx n="55" d="100"/>
          <a:sy n="55" d="100"/>
        </p:scale>
        <p:origin x="28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3F1C44D-C97F-43E3-BC48-EC12FD620229}" type="datetimeFigureOut">
              <a:rPr lang="en-US" smtClean="0"/>
              <a:pPr/>
              <a:t>3/29/2018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FABFD1-B147-42C9-BFD8-F3D3FFC1FDE3}" type="slidenum">
              <a:rPr lang="en-US" smtClean="0"/>
              <a:pPr/>
              <a:t>‹#›</a:t>
            </a:fld>
            <a:endParaRPr lang="en-US"/>
          </a:p>
        </p:txBody>
      </p:sp>
    </p:spTree>
    <p:extLst>
      <p:ext uri="{BB962C8B-B14F-4D97-AF65-F5344CB8AC3E}">
        <p14:creationId xmlns:p14="http://schemas.microsoft.com/office/powerpoint/2010/main" val="165138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A6AEE7-449C-494F-B860-9C2D28130DD9}" type="datetimeFigureOut">
              <a:rPr lang="en-US" smtClean="0"/>
              <a:pPr/>
              <a:t>3/29/2018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108163-AE2C-49CA-A34B-16A89B8A89FE}" type="slidenum">
              <a:rPr lang="en-US" smtClean="0"/>
              <a:pPr/>
              <a:t>‹#›</a:t>
            </a:fld>
            <a:endParaRPr lang="en-US"/>
          </a:p>
        </p:txBody>
      </p:sp>
    </p:spTree>
    <p:extLst>
      <p:ext uri="{BB962C8B-B14F-4D97-AF65-F5344CB8AC3E}">
        <p14:creationId xmlns:p14="http://schemas.microsoft.com/office/powerpoint/2010/main" val="42793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108163-AE2C-49CA-A34B-16A89B8A89FE}" type="slidenum">
              <a:rPr lang="en-US" smtClean="0"/>
              <a:pPr/>
              <a:t>1</a:t>
            </a:fld>
            <a:endParaRPr lang="en-US"/>
          </a:p>
        </p:txBody>
      </p:sp>
    </p:spTree>
    <p:extLst>
      <p:ext uri="{BB962C8B-B14F-4D97-AF65-F5344CB8AC3E}">
        <p14:creationId xmlns:p14="http://schemas.microsoft.com/office/powerpoint/2010/main" val="273372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Auditory-Hallucination-Script</a:t>
            </a: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12</a:t>
            </a:fld>
            <a:endParaRPr lang="en-US" dirty="0"/>
          </a:p>
        </p:txBody>
      </p:sp>
    </p:spTree>
    <p:extLst>
      <p:ext uri="{BB962C8B-B14F-4D97-AF65-F5344CB8AC3E}">
        <p14:creationId xmlns:p14="http://schemas.microsoft.com/office/powerpoint/2010/main" val="10599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Clr>
                <a:srgbClr val="8AC75A"/>
              </a:buClr>
            </a:pPr>
            <a:r>
              <a:rPr lang="en-US" sz="1200" b="1" dirty="0" smtClean="0">
                <a:latin typeface="Open Sans" panose="020B0606030504020204" pitchFamily="34" charset="0"/>
                <a:ea typeface="Open Sans" panose="020B0606030504020204" pitchFamily="34" charset="0"/>
                <a:cs typeface="Open Sans" panose="020B0606030504020204" pitchFamily="34" charset="0"/>
              </a:rPr>
              <a:t>Symptoms of Manic Episode (Bipolar)</a:t>
            </a:r>
            <a:endParaRPr lang="en-US" sz="1200" dirty="0" smtClean="0">
              <a:latin typeface="Open Sans" panose="020B0606030504020204" pitchFamily="34" charset="0"/>
              <a:ea typeface="Open Sans" panose="020B0606030504020204" pitchFamily="34" charset="0"/>
              <a:cs typeface="Open Sans" panose="020B0606030504020204" pitchFamily="34" charset="0"/>
            </a:endParaRP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Feeling unusually “high” and optimistic or extremely irritable </a:t>
            </a: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Unrealistic, grandiose beliefs about one’s abilities, increase in goal directed behavior</a:t>
            </a: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Increased energy and </a:t>
            </a:r>
            <a:r>
              <a:rPr lang="en-US" sz="1200" dirty="0" err="1" smtClean="0">
                <a:latin typeface="Open Sans" panose="020B0606030504020204" pitchFamily="34" charset="0"/>
                <a:ea typeface="Open Sans" panose="020B0606030504020204" pitchFamily="34" charset="0"/>
                <a:cs typeface="Open Sans" panose="020B0606030504020204" pitchFamily="34" charset="0"/>
              </a:rPr>
              <a:t>overactivity</a:t>
            </a:r>
            <a:endParaRPr lang="en-US" sz="1200" dirty="0" smtClean="0">
              <a:latin typeface="Open Sans" panose="020B0606030504020204" pitchFamily="34" charset="0"/>
              <a:ea typeface="Open Sans" panose="020B0606030504020204" pitchFamily="34" charset="0"/>
              <a:cs typeface="Open Sans" panose="020B0606030504020204" pitchFamily="34" charset="0"/>
            </a:endParaRP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Decreased need for sleep and still feeling energetic</a:t>
            </a: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Racing thinking and rapid speech</a:t>
            </a: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Distractibility</a:t>
            </a: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Excessive pleasurable activities</a:t>
            </a:r>
          </a:p>
          <a:p>
            <a:pPr>
              <a:lnSpc>
                <a:spcPct val="100000"/>
              </a:lnSpc>
              <a:buClr>
                <a:srgbClr val="8AC75A"/>
              </a:buClr>
            </a:pPr>
            <a:r>
              <a:rPr lang="en-US" sz="1200" dirty="0" smtClean="0">
                <a:latin typeface="Open Sans" panose="020B0606030504020204" pitchFamily="34" charset="0"/>
                <a:ea typeface="Open Sans" panose="020B0606030504020204" pitchFamily="34" charset="0"/>
                <a:cs typeface="Open Sans" panose="020B0606030504020204" pitchFamily="34" charset="0"/>
              </a:rPr>
              <a:t>Impaired judgement, impulsiveness and lack of insight</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13</a:t>
            </a:fld>
            <a:endParaRPr lang="en-US" dirty="0"/>
          </a:p>
        </p:txBody>
      </p:sp>
    </p:spTree>
    <p:extLst>
      <p:ext uri="{BB962C8B-B14F-4D97-AF65-F5344CB8AC3E}">
        <p14:creationId xmlns:p14="http://schemas.microsoft.com/office/powerpoint/2010/main" val="26786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14</a:t>
            </a:fld>
            <a:endParaRPr lang="en-US" dirty="0"/>
          </a:p>
        </p:txBody>
      </p:sp>
    </p:spTree>
    <p:extLst>
      <p:ext uri="{BB962C8B-B14F-4D97-AF65-F5344CB8AC3E}">
        <p14:creationId xmlns:p14="http://schemas.microsoft.com/office/powerpoint/2010/main" val="110675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a:t>
            </a:r>
            <a:r>
              <a:rPr lang="en-US" dirty="0" smtClean="0"/>
              <a:t>Psychosis</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15</a:t>
            </a:fld>
            <a:endParaRPr lang="en-US" dirty="0"/>
          </a:p>
        </p:txBody>
      </p:sp>
    </p:spTree>
    <p:extLst>
      <p:ext uri="{BB962C8B-B14F-4D97-AF65-F5344CB8AC3E}">
        <p14:creationId xmlns:p14="http://schemas.microsoft.com/office/powerpoint/2010/main" val="410861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2638" lvl="1" indent="-285750">
              <a:buClr>
                <a:srgbClr val="8AC75A"/>
              </a:buClr>
            </a:pPr>
            <a:r>
              <a:rPr lang="en-US" sz="2400" b="1" dirty="0" smtClean="0">
                <a:latin typeface="Open Sans" panose="020B0606030504020204" pitchFamily="34" charset="0"/>
                <a:ea typeface="Open Sans" panose="020B0606030504020204" pitchFamily="34" charset="0"/>
                <a:cs typeface="Open Sans" panose="020B0606030504020204" pitchFamily="34" charset="0"/>
              </a:rPr>
              <a:t>What are Substance Use Disorders?</a:t>
            </a:r>
            <a:endParaRPr lang="en-US" sz="2200" dirty="0" smtClean="0">
              <a:latin typeface="Open Sans" panose="020B0606030504020204" pitchFamily="34" charset="0"/>
              <a:ea typeface="Open Sans" panose="020B0606030504020204" pitchFamily="34" charset="0"/>
              <a:cs typeface="Open Sans" panose="020B0606030504020204" pitchFamily="34" charset="0"/>
            </a:endParaRPr>
          </a:p>
          <a:p>
            <a:pPr marL="839788" lvl="1" indent="-342900">
              <a:buClr>
                <a:srgbClr val="8AC75A"/>
              </a:buClr>
              <a:buFont typeface="Arial" panose="020B0604020202020204" pitchFamily="34" charset="0"/>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Dependence – Severe SUDs</a:t>
            </a:r>
            <a:r>
              <a:rPr lang="en-US" sz="2200" baseline="0" dirty="0" smtClean="0">
                <a:latin typeface="Open Sans" panose="020B0606030504020204" pitchFamily="34" charset="0"/>
                <a:ea typeface="Open Sans" panose="020B0606030504020204" pitchFamily="34" charset="0"/>
                <a:cs typeface="Open Sans" panose="020B0606030504020204" pitchFamily="34" charset="0"/>
              </a:rPr>
              <a:t> include signs/symptoms - s/s of tolerance and withdrawal.</a:t>
            </a:r>
            <a:endParaRPr lang="en-US" sz="2200" dirty="0" smtClean="0">
              <a:latin typeface="Open Sans" panose="020B0606030504020204" pitchFamily="34" charset="0"/>
              <a:ea typeface="Open Sans" panose="020B0606030504020204" pitchFamily="34" charset="0"/>
              <a:cs typeface="Open Sans" panose="020B0606030504020204" pitchFamily="34" charset="0"/>
            </a:endParaRPr>
          </a:p>
          <a:p>
            <a:pPr marL="839788" lvl="1" indent="-342900">
              <a:buClr>
                <a:srgbClr val="8AC75A"/>
              </a:buClr>
              <a:buFont typeface="Arial" panose="020B0604020202020204" pitchFamily="34" charset="0"/>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Use that leads to problems at home or work</a:t>
            </a:r>
          </a:p>
          <a:p>
            <a:pPr marL="839788" lvl="1" indent="-342900">
              <a:buClr>
                <a:srgbClr val="8AC75A"/>
              </a:buClr>
              <a:buFont typeface="Arial" panose="020B0604020202020204" pitchFamily="34" charset="0"/>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Use that causes damage to health</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16</a:t>
            </a:fld>
            <a:endParaRPr lang="en-US" dirty="0"/>
          </a:p>
        </p:txBody>
      </p:sp>
    </p:spTree>
    <p:extLst>
      <p:ext uri="{BB962C8B-B14F-4D97-AF65-F5344CB8AC3E}">
        <p14:creationId xmlns:p14="http://schemas.microsoft.com/office/powerpoint/2010/main" val="5315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17</a:t>
            </a:fld>
            <a:endParaRPr lang="en-US" dirty="0"/>
          </a:p>
        </p:txBody>
      </p:sp>
    </p:spTree>
    <p:extLst>
      <p:ext uri="{BB962C8B-B14F-4D97-AF65-F5344CB8AC3E}">
        <p14:creationId xmlns:p14="http://schemas.microsoft.com/office/powerpoint/2010/main" val="419996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Motivational Interview card – website. https://www.centerforebp.case.edu/  - Center for Evidenced 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Motivational interviewing</a:t>
            </a:r>
            <a:r>
              <a:rPr lang="en-US" sz="1200" b="0" i="0" kern="1200" dirty="0" smtClean="0">
                <a:solidFill>
                  <a:schemeClr val="tx1"/>
                </a:solidFill>
                <a:effectLst/>
                <a:latin typeface="+mn-lt"/>
                <a:ea typeface="+mn-ea"/>
                <a:cs typeface="+mn-cs"/>
              </a:rPr>
              <a:t> is a psychotherapeutic approach that attempts to move an individual away from a state of indecision or uncertainty and towards finding </a:t>
            </a:r>
            <a:r>
              <a:rPr lang="en-US" sz="1200" b="1" i="0" kern="1200" dirty="0" smtClean="0">
                <a:solidFill>
                  <a:schemeClr val="tx1"/>
                </a:solidFill>
                <a:effectLst/>
                <a:latin typeface="+mn-lt"/>
                <a:ea typeface="+mn-ea"/>
                <a:cs typeface="+mn-cs"/>
              </a:rPr>
              <a:t>motivation</a:t>
            </a:r>
            <a:r>
              <a:rPr lang="en-US" sz="1200" b="0" i="0" kern="1200" dirty="0" smtClean="0">
                <a:solidFill>
                  <a:schemeClr val="tx1"/>
                </a:solidFill>
                <a:effectLst/>
                <a:latin typeface="+mn-lt"/>
                <a:ea typeface="+mn-ea"/>
                <a:cs typeface="+mn-cs"/>
              </a:rPr>
              <a:t> to making positive decisions and accomplishing established goals.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Font typeface="+mj-lt"/>
              <a:buAutoNum type="arabicPeriod"/>
            </a:pPr>
            <a:r>
              <a:rPr lang="en-US" sz="1200" b="0" i="0" kern="1200" dirty="0" smtClean="0">
                <a:solidFill>
                  <a:schemeClr val="tx1"/>
                </a:solidFill>
                <a:effectLst/>
                <a:latin typeface="+mn-lt"/>
                <a:ea typeface="+mn-ea"/>
                <a:cs typeface="+mn-cs"/>
              </a:rPr>
              <a:t>Express and Show Empathy Toward Clients.</a:t>
            </a:r>
          </a:p>
          <a:p>
            <a:pPr marL="228600" indent="-228600">
              <a:buFont typeface="+mj-lt"/>
              <a:buAutoNum type="arabicPeriod"/>
            </a:pPr>
            <a:r>
              <a:rPr lang="en-US" sz="1200" b="0" i="0" kern="1200" dirty="0" smtClean="0">
                <a:solidFill>
                  <a:schemeClr val="tx1"/>
                </a:solidFill>
                <a:effectLst/>
                <a:latin typeface="+mn-lt"/>
                <a:ea typeface="+mn-ea"/>
                <a:cs typeface="+mn-cs"/>
              </a:rPr>
              <a:t>Support and Develop Discrepancy.</a:t>
            </a:r>
          </a:p>
          <a:p>
            <a:pPr marL="228600" indent="-228600">
              <a:buFont typeface="+mj-lt"/>
              <a:buAutoNum type="arabicPeriod"/>
            </a:pPr>
            <a:r>
              <a:rPr lang="en-US" sz="1200" b="0" i="0" kern="1200" dirty="0" smtClean="0">
                <a:solidFill>
                  <a:schemeClr val="tx1"/>
                </a:solidFill>
                <a:effectLst/>
                <a:latin typeface="+mn-lt"/>
                <a:ea typeface="+mn-ea"/>
                <a:cs typeface="+mn-cs"/>
              </a:rPr>
              <a:t>Deal with Resistance. </a:t>
            </a:r>
          </a:p>
          <a:p>
            <a:pPr marL="228600" indent="-228600">
              <a:buFont typeface="+mj-lt"/>
              <a:buAutoNum type="arabicPeriod"/>
            </a:pPr>
            <a:r>
              <a:rPr lang="en-US" sz="1200" b="0" i="0" kern="1200" dirty="0" smtClean="0">
                <a:solidFill>
                  <a:schemeClr val="tx1"/>
                </a:solidFill>
                <a:effectLst/>
                <a:latin typeface="+mn-lt"/>
                <a:ea typeface="+mn-ea"/>
                <a:cs typeface="+mn-cs"/>
              </a:rPr>
              <a:t>Support Self-Efficacy. </a:t>
            </a:r>
          </a:p>
          <a:p>
            <a:pPr marL="228600" indent="-228600">
              <a:buFont typeface="+mj-lt"/>
              <a:buAutoNum type="arabicPeriod"/>
            </a:pPr>
            <a:r>
              <a:rPr lang="en-US" sz="1200" b="0" i="0" kern="1200" dirty="0" smtClean="0">
                <a:solidFill>
                  <a:schemeClr val="tx1"/>
                </a:solidFill>
                <a:effectLst/>
                <a:latin typeface="+mn-lt"/>
                <a:ea typeface="+mn-ea"/>
                <a:cs typeface="+mn-cs"/>
              </a:rPr>
              <a:t>Autonomy.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http://work.chron.com/5-principles-motivational-interviewing-1836.html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Questions about Psychosis and SUDS using Motivational Interview?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Questions to ask and questions to not ask</a:t>
            </a:r>
          </a:p>
          <a:p>
            <a:pPr marL="228600" indent="-228600">
              <a:buAutoNum type="arabicPeriod"/>
            </a:pPr>
            <a:r>
              <a:rPr lang="en-US" baseline="0" dirty="0" smtClean="0"/>
              <a:t>WAIT – Why Am I Talking</a:t>
            </a:r>
          </a:p>
          <a:p>
            <a:pPr marL="228600" indent="-228600">
              <a:buAutoNum type="arabicPeriod"/>
            </a:pPr>
            <a:r>
              <a:rPr lang="en-US" baseline="0" dirty="0" smtClean="0"/>
              <a:t>Truly listening is not waiting for my turn to talk</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18</a:t>
            </a:fld>
            <a:endParaRPr lang="en-US" dirty="0"/>
          </a:p>
        </p:txBody>
      </p:sp>
    </p:spTree>
    <p:extLst>
      <p:ext uri="{BB962C8B-B14F-4D97-AF65-F5344CB8AC3E}">
        <p14:creationId xmlns:p14="http://schemas.microsoft.com/office/powerpoint/2010/main" val="372450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 Round Robin through the audience asking each person to read one question – Positive in black then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Motivational Interview card – website. https://www.centerforebp.case.edu/  - Center for Evidenced 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Motivational interviewing</a:t>
            </a:r>
            <a:r>
              <a:rPr lang="en-US" sz="1200" b="0" i="0" kern="1200" dirty="0" smtClean="0">
                <a:solidFill>
                  <a:schemeClr val="tx1"/>
                </a:solidFill>
                <a:effectLst/>
                <a:latin typeface="+mn-lt"/>
                <a:ea typeface="+mn-ea"/>
                <a:cs typeface="+mn-cs"/>
              </a:rPr>
              <a:t> is a psychotherapeutic approach that attempts to move an individual away from a state of indecision or uncertainty and towards finding </a:t>
            </a:r>
            <a:r>
              <a:rPr lang="en-US" sz="1200" b="1" i="0" kern="1200" dirty="0" smtClean="0">
                <a:solidFill>
                  <a:schemeClr val="tx1"/>
                </a:solidFill>
                <a:effectLst/>
                <a:latin typeface="+mn-lt"/>
                <a:ea typeface="+mn-ea"/>
                <a:cs typeface="+mn-cs"/>
              </a:rPr>
              <a:t>motivation</a:t>
            </a:r>
            <a:r>
              <a:rPr lang="en-US" sz="1200" b="0" i="0" kern="1200" dirty="0" smtClean="0">
                <a:solidFill>
                  <a:schemeClr val="tx1"/>
                </a:solidFill>
                <a:effectLst/>
                <a:latin typeface="+mn-lt"/>
                <a:ea typeface="+mn-ea"/>
                <a:cs typeface="+mn-cs"/>
              </a:rPr>
              <a:t> to making positive decisions and accomplishing established goals.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Font typeface="+mj-lt"/>
              <a:buAutoNum type="arabicPeriod"/>
            </a:pPr>
            <a:r>
              <a:rPr lang="en-US" sz="1200" b="0" i="0" kern="1200" dirty="0" smtClean="0">
                <a:solidFill>
                  <a:schemeClr val="tx1"/>
                </a:solidFill>
                <a:effectLst/>
                <a:latin typeface="+mn-lt"/>
                <a:ea typeface="+mn-ea"/>
                <a:cs typeface="+mn-cs"/>
              </a:rPr>
              <a:t>Express and Show Empathy Toward Clients.</a:t>
            </a:r>
          </a:p>
          <a:p>
            <a:pPr marL="228600" indent="-228600">
              <a:buFont typeface="+mj-lt"/>
              <a:buAutoNum type="arabicPeriod"/>
            </a:pPr>
            <a:r>
              <a:rPr lang="en-US" sz="1200" b="0" i="0" kern="1200" dirty="0" smtClean="0">
                <a:solidFill>
                  <a:schemeClr val="tx1"/>
                </a:solidFill>
                <a:effectLst/>
                <a:latin typeface="+mn-lt"/>
                <a:ea typeface="+mn-ea"/>
                <a:cs typeface="+mn-cs"/>
              </a:rPr>
              <a:t>Support and Develop Discrepancy.</a:t>
            </a:r>
          </a:p>
          <a:p>
            <a:pPr marL="228600" indent="-228600">
              <a:buFont typeface="+mj-lt"/>
              <a:buAutoNum type="arabicPeriod"/>
            </a:pPr>
            <a:r>
              <a:rPr lang="en-US" sz="1200" b="0" i="0" kern="1200" dirty="0" smtClean="0">
                <a:solidFill>
                  <a:schemeClr val="tx1"/>
                </a:solidFill>
                <a:effectLst/>
                <a:latin typeface="+mn-lt"/>
                <a:ea typeface="+mn-ea"/>
                <a:cs typeface="+mn-cs"/>
              </a:rPr>
              <a:t>Deal with Resistance. </a:t>
            </a:r>
          </a:p>
          <a:p>
            <a:pPr marL="228600" indent="-228600">
              <a:buFont typeface="+mj-lt"/>
              <a:buAutoNum type="arabicPeriod"/>
            </a:pPr>
            <a:r>
              <a:rPr lang="en-US" sz="1200" b="0" i="0" kern="1200" dirty="0" smtClean="0">
                <a:solidFill>
                  <a:schemeClr val="tx1"/>
                </a:solidFill>
                <a:effectLst/>
                <a:latin typeface="+mn-lt"/>
                <a:ea typeface="+mn-ea"/>
                <a:cs typeface="+mn-cs"/>
              </a:rPr>
              <a:t>Support Self-Efficacy. </a:t>
            </a:r>
          </a:p>
          <a:p>
            <a:pPr marL="228600" indent="-228600">
              <a:buFont typeface="+mj-lt"/>
              <a:buAutoNum type="arabicPeriod"/>
            </a:pPr>
            <a:r>
              <a:rPr lang="en-US" sz="1200" b="0" i="0" kern="1200" dirty="0" smtClean="0">
                <a:solidFill>
                  <a:schemeClr val="tx1"/>
                </a:solidFill>
                <a:effectLst/>
                <a:latin typeface="+mn-lt"/>
                <a:ea typeface="+mn-ea"/>
                <a:cs typeface="+mn-cs"/>
              </a:rPr>
              <a:t>Autonomy.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http://work.chron.com/5-principles-motivational-interviewing-1836.html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Questions about Psychosis and SUDS using Motivational Interview?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Questions to ask and questions to not ask</a:t>
            </a:r>
          </a:p>
          <a:p>
            <a:pPr marL="228600" indent="-228600">
              <a:buAutoNum type="arabicPeriod"/>
            </a:pPr>
            <a:r>
              <a:rPr lang="en-US" baseline="0" dirty="0" smtClean="0"/>
              <a:t>WAIT – Why Am I Talking</a:t>
            </a:r>
          </a:p>
          <a:p>
            <a:pPr marL="228600" indent="-228600">
              <a:buAutoNum type="arabicPeriod"/>
            </a:pPr>
            <a:r>
              <a:rPr lang="en-US" baseline="0" dirty="0" smtClean="0"/>
              <a:t>Truly listening is not waiting for my turn to talk</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19</a:t>
            </a:fld>
            <a:endParaRPr lang="en-US" dirty="0"/>
          </a:p>
        </p:txBody>
      </p:sp>
    </p:spTree>
    <p:extLst>
      <p:ext uri="{BB962C8B-B14F-4D97-AF65-F5344CB8AC3E}">
        <p14:creationId xmlns:p14="http://schemas.microsoft.com/office/powerpoint/2010/main" val="42573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Motivational Interview card – website. https://www.centerforebp.case.edu/  - Center for Evidenced 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Motivational interviewing</a:t>
            </a:r>
            <a:r>
              <a:rPr lang="en-US" sz="1200" b="0" i="0" kern="1200" dirty="0" smtClean="0">
                <a:solidFill>
                  <a:schemeClr val="tx1"/>
                </a:solidFill>
                <a:effectLst/>
                <a:latin typeface="+mn-lt"/>
                <a:ea typeface="+mn-ea"/>
                <a:cs typeface="+mn-cs"/>
              </a:rPr>
              <a:t> is a psychotherapeutic approach that attempts to move an individual away from a state of indecision or uncertainty and towards finding </a:t>
            </a:r>
            <a:r>
              <a:rPr lang="en-US" sz="1200" b="1" i="0" kern="1200" dirty="0" smtClean="0">
                <a:solidFill>
                  <a:schemeClr val="tx1"/>
                </a:solidFill>
                <a:effectLst/>
                <a:latin typeface="+mn-lt"/>
                <a:ea typeface="+mn-ea"/>
                <a:cs typeface="+mn-cs"/>
              </a:rPr>
              <a:t>motivation</a:t>
            </a:r>
            <a:r>
              <a:rPr lang="en-US" sz="1200" b="0" i="0" kern="1200" dirty="0" smtClean="0">
                <a:solidFill>
                  <a:schemeClr val="tx1"/>
                </a:solidFill>
                <a:effectLst/>
                <a:latin typeface="+mn-lt"/>
                <a:ea typeface="+mn-ea"/>
                <a:cs typeface="+mn-cs"/>
              </a:rPr>
              <a:t> to making positive decisions and accomplishing established goals.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Font typeface="+mj-lt"/>
              <a:buAutoNum type="arabicPeriod"/>
            </a:pPr>
            <a:r>
              <a:rPr lang="en-US" sz="1200" b="0" i="0" kern="1200" dirty="0" smtClean="0">
                <a:solidFill>
                  <a:schemeClr val="tx1"/>
                </a:solidFill>
                <a:effectLst/>
                <a:latin typeface="+mn-lt"/>
                <a:ea typeface="+mn-ea"/>
                <a:cs typeface="+mn-cs"/>
              </a:rPr>
              <a:t>Express and Show Empathy Toward Clients.</a:t>
            </a:r>
          </a:p>
          <a:p>
            <a:pPr marL="228600" indent="-228600">
              <a:buFont typeface="+mj-lt"/>
              <a:buAutoNum type="arabicPeriod"/>
            </a:pPr>
            <a:r>
              <a:rPr lang="en-US" sz="1200" b="0" i="0" kern="1200" dirty="0" smtClean="0">
                <a:solidFill>
                  <a:schemeClr val="tx1"/>
                </a:solidFill>
                <a:effectLst/>
                <a:latin typeface="+mn-lt"/>
                <a:ea typeface="+mn-ea"/>
                <a:cs typeface="+mn-cs"/>
              </a:rPr>
              <a:t>Support and Develop Discrepancy.</a:t>
            </a:r>
          </a:p>
          <a:p>
            <a:pPr marL="228600" indent="-228600">
              <a:buFont typeface="+mj-lt"/>
              <a:buAutoNum type="arabicPeriod"/>
            </a:pPr>
            <a:r>
              <a:rPr lang="en-US" sz="1200" b="0" i="0" kern="1200" dirty="0" smtClean="0">
                <a:solidFill>
                  <a:schemeClr val="tx1"/>
                </a:solidFill>
                <a:effectLst/>
                <a:latin typeface="+mn-lt"/>
                <a:ea typeface="+mn-ea"/>
                <a:cs typeface="+mn-cs"/>
              </a:rPr>
              <a:t>Deal with Resistance. </a:t>
            </a:r>
          </a:p>
          <a:p>
            <a:pPr marL="228600" indent="-228600">
              <a:buFont typeface="+mj-lt"/>
              <a:buAutoNum type="arabicPeriod"/>
            </a:pPr>
            <a:r>
              <a:rPr lang="en-US" sz="1200" b="0" i="0" kern="1200" dirty="0" smtClean="0">
                <a:solidFill>
                  <a:schemeClr val="tx1"/>
                </a:solidFill>
                <a:effectLst/>
                <a:latin typeface="+mn-lt"/>
                <a:ea typeface="+mn-ea"/>
                <a:cs typeface="+mn-cs"/>
              </a:rPr>
              <a:t>Support Self-Efficacy. </a:t>
            </a:r>
          </a:p>
          <a:p>
            <a:pPr marL="228600" indent="-228600">
              <a:buFont typeface="+mj-lt"/>
              <a:buAutoNum type="arabicPeriod"/>
            </a:pPr>
            <a:r>
              <a:rPr lang="en-US" sz="1200" b="0" i="0" kern="1200" dirty="0" smtClean="0">
                <a:solidFill>
                  <a:schemeClr val="tx1"/>
                </a:solidFill>
                <a:effectLst/>
                <a:latin typeface="+mn-lt"/>
                <a:ea typeface="+mn-ea"/>
                <a:cs typeface="+mn-cs"/>
              </a:rPr>
              <a:t>Autonomy.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http://work.chron.com/5-principles-motivational-interviewing-1836.html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Questions about Psychosis and SUDS using Motivational Interview?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Questions to ask and questions to not ask</a:t>
            </a:r>
          </a:p>
          <a:p>
            <a:pPr marL="228600" indent="-228600">
              <a:buAutoNum type="arabicPeriod"/>
            </a:pPr>
            <a:r>
              <a:rPr lang="en-US" baseline="0" dirty="0" smtClean="0"/>
              <a:t>WAIT – Why Am I Talking</a:t>
            </a:r>
          </a:p>
          <a:p>
            <a:pPr marL="228600" indent="-228600">
              <a:buAutoNum type="arabicPeriod"/>
            </a:pPr>
            <a:r>
              <a:rPr lang="en-US" baseline="0" dirty="0" smtClean="0"/>
              <a:t>Truly listening is not waiting for my turn to talk</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20</a:t>
            </a:fld>
            <a:endParaRPr lang="en-US" dirty="0"/>
          </a:p>
        </p:txBody>
      </p:sp>
    </p:spTree>
    <p:extLst>
      <p:ext uri="{BB962C8B-B14F-4D97-AF65-F5344CB8AC3E}">
        <p14:creationId xmlns:p14="http://schemas.microsoft.com/office/powerpoint/2010/main" val="174410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Motivational Interview card – website. https://www.centerforebp.case.edu/  - Center for Evidenced 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Motivational interviewing</a:t>
            </a:r>
            <a:r>
              <a:rPr lang="en-US" sz="1200" b="0" i="0" kern="1200" dirty="0" smtClean="0">
                <a:solidFill>
                  <a:schemeClr val="tx1"/>
                </a:solidFill>
                <a:effectLst/>
                <a:latin typeface="+mn-lt"/>
                <a:ea typeface="+mn-ea"/>
                <a:cs typeface="+mn-cs"/>
              </a:rPr>
              <a:t> is a psychotherapeutic approach that attempts to move an individual away from a state of indecision or uncertainty and towards finding </a:t>
            </a:r>
            <a:r>
              <a:rPr lang="en-US" sz="1200" b="1" i="0" kern="1200" dirty="0" smtClean="0">
                <a:solidFill>
                  <a:schemeClr val="tx1"/>
                </a:solidFill>
                <a:effectLst/>
                <a:latin typeface="+mn-lt"/>
                <a:ea typeface="+mn-ea"/>
                <a:cs typeface="+mn-cs"/>
              </a:rPr>
              <a:t>motivation</a:t>
            </a:r>
            <a:r>
              <a:rPr lang="en-US" sz="1200" b="0" i="0" kern="1200" dirty="0" smtClean="0">
                <a:solidFill>
                  <a:schemeClr val="tx1"/>
                </a:solidFill>
                <a:effectLst/>
                <a:latin typeface="+mn-lt"/>
                <a:ea typeface="+mn-ea"/>
                <a:cs typeface="+mn-cs"/>
              </a:rPr>
              <a:t> to making positive decisions and accomplishing established goals.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Font typeface="+mj-lt"/>
              <a:buAutoNum type="arabicPeriod"/>
            </a:pPr>
            <a:r>
              <a:rPr lang="en-US" sz="1200" b="0" i="0" kern="1200" dirty="0" smtClean="0">
                <a:solidFill>
                  <a:schemeClr val="tx1"/>
                </a:solidFill>
                <a:effectLst/>
                <a:latin typeface="+mn-lt"/>
                <a:ea typeface="+mn-ea"/>
                <a:cs typeface="+mn-cs"/>
              </a:rPr>
              <a:t>Express and Show Empathy Toward Clients.</a:t>
            </a:r>
          </a:p>
          <a:p>
            <a:pPr marL="228600" indent="-228600">
              <a:buFont typeface="+mj-lt"/>
              <a:buAutoNum type="arabicPeriod"/>
            </a:pPr>
            <a:r>
              <a:rPr lang="en-US" sz="1200" b="0" i="0" kern="1200" dirty="0" smtClean="0">
                <a:solidFill>
                  <a:schemeClr val="tx1"/>
                </a:solidFill>
                <a:effectLst/>
                <a:latin typeface="+mn-lt"/>
                <a:ea typeface="+mn-ea"/>
                <a:cs typeface="+mn-cs"/>
              </a:rPr>
              <a:t>Support and Develop Discrepancy.</a:t>
            </a:r>
          </a:p>
          <a:p>
            <a:pPr marL="228600" indent="-228600">
              <a:buFont typeface="+mj-lt"/>
              <a:buAutoNum type="arabicPeriod"/>
            </a:pPr>
            <a:r>
              <a:rPr lang="en-US" sz="1200" b="0" i="0" kern="1200" dirty="0" smtClean="0">
                <a:solidFill>
                  <a:schemeClr val="tx1"/>
                </a:solidFill>
                <a:effectLst/>
                <a:latin typeface="+mn-lt"/>
                <a:ea typeface="+mn-ea"/>
                <a:cs typeface="+mn-cs"/>
              </a:rPr>
              <a:t>Deal with Resistance. </a:t>
            </a:r>
          </a:p>
          <a:p>
            <a:pPr marL="228600" indent="-228600">
              <a:buFont typeface="+mj-lt"/>
              <a:buAutoNum type="arabicPeriod"/>
            </a:pPr>
            <a:r>
              <a:rPr lang="en-US" sz="1200" b="0" i="0" kern="1200" dirty="0" smtClean="0">
                <a:solidFill>
                  <a:schemeClr val="tx1"/>
                </a:solidFill>
                <a:effectLst/>
                <a:latin typeface="+mn-lt"/>
                <a:ea typeface="+mn-ea"/>
                <a:cs typeface="+mn-cs"/>
              </a:rPr>
              <a:t>Support Self-Efficacy. </a:t>
            </a:r>
          </a:p>
          <a:p>
            <a:pPr marL="228600" indent="-228600">
              <a:buFont typeface="+mj-lt"/>
              <a:buAutoNum type="arabicPeriod"/>
            </a:pPr>
            <a:r>
              <a:rPr lang="en-US" sz="1200" b="0" i="0" kern="1200" dirty="0" smtClean="0">
                <a:solidFill>
                  <a:schemeClr val="tx1"/>
                </a:solidFill>
                <a:effectLst/>
                <a:latin typeface="+mn-lt"/>
                <a:ea typeface="+mn-ea"/>
                <a:cs typeface="+mn-cs"/>
              </a:rPr>
              <a:t>Autonomy.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http://work.chron.com/5-principles-motivational-interviewing-1836.html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Questions about Psychosis and SUDS using Motivational Interview?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Questions to ask and questions to not ask</a:t>
            </a:r>
          </a:p>
          <a:p>
            <a:pPr marL="228600" indent="-228600">
              <a:buAutoNum type="arabicPeriod"/>
            </a:pPr>
            <a:r>
              <a:rPr lang="en-US" baseline="0" dirty="0" smtClean="0"/>
              <a:t>WAIT – Why Am I Talking</a:t>
            </a:r>
          </a:p>
          <a:p>
            <a:pPr marL="228600" indent="-228600">
              <a:buAutoNum type="arabicPeriod"/>
            </a:pPr>
            <a:r>
              <a:rPr lang="en-US" baseline="0" dirty="0" smtClean="0"/>
              <a:t>Truly listening is not waiting for my turn to talk</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21</a:t>
            </a:fld>
            <a:endParaRPr lang="en-US" dirty="0"/>
          </a:p>
        </p:txBody>
      </p:sp>
    </p:spTree>
    <p:extLst>
      <p:ext uri="{BB962C8B-B14F-4D97-AF65-F5344CB8AC3E}">
        <p14:creationId xmlns:p14="http://schemas.microsoft.com/office/powerpoint/2010/main" val="44627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Clr>
                <a:srgbClr val="8AC75A"/>
              </a:buClr>
            </a:pPr>
            <a:r>
              <a:rPr lang="en-US" sz="1200" b="1" dirty="0" smtClean="0">
                <a:latin typeface="Open Sans" panose="020B0606030504020204" pitchFamily="34" charset="0"/>
                <a:ea typeface="Open Sans" panose="020B0606030504020204" pitchFamily="34" charset="0"/>
                <a:cs typeface="Open Sans" panose="020B0606030504020204" pitchFamily="34" charset="0"/>
              </a:rPr>
              <a:t>What is Psychosis?</a:t>
            </a:r>
            <a:endParaRPr lang="en-US" sz="1200" dirty="0" smtClean="0">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ct val="0"/>
              </a:spcBef>
              <a:buClr>
                <a:srgbClr val="8AC75A"/>
              </a:buClr>
              <a:buFont typeface="Arial" panose="020B0604020202020204" pitchFamily="34" charset="0"/>
              <a:buChar char="•"/>
            </a:pPr>
            <a:r>
              <a:rPr lang="en-US" sz="1200" dirty="0" smtClean="0">
                <a:latin typeface="Open Sans" panose="020B0606030504020204" pitchFamily="34" charset="0"/>
                <a:ea typeface="Open Sans" panose="020B0606030504020204" pitchFamily="34" charset="0"/>
                <a:cs typeface="Open Sans" panose="020B0606030504020204" pitchFamily="34" charset="0"/>
              </a:rPr>
              <a:t>Psychosis is a condition in which a person has lost some contact with reality</a:t>
            </a:r>
          </a:p>
          <a:p>
            <a:pPr marL="171450" indent="-171450">
              <a:spcBef>
                <a:spcPts val="1800"/>
              </a:spcBef>
              <a:buClr>
                <a:srgbClr val="8AC75A"/>
              </a:buClr>
              <a:buFont typeface="Arial" panose="020B0604020202020204" pitchFamily="34" charset="0"/>
              <a:buChar char="•"/>
            </a:pPr>
            <a:r>
              <a:rPr lang="en-US" sz="1200" dirty="0" smtClean="0">
                <a:latin typeface="Open Sans" panose="020B0606030504020204" pitchFamily="34" charset="0"/>
                <a:ea typeface="Open Sans" panose="020B0606030504020204" pitchFamily="34" charset="0"/>
                <a:cs typeface="Open Sans" panose="020B0606030504020204" pitchFamily="34" charset="0"/>
              </a:rPr>
              <a:t>The person may have severe disturbances in thinking, emotion, and behavior</a:t>
            </a:r>
          </a:p>
          <a:p>
            <a:pPr marL="171450" indent="-171450">
              <a:spcBef>
                <a:spcPts val="1800"/>
              </a:spcBef>
              <a:buClr>
                <a:srgbClr val="8AC75A"/>
              </a:buClr>
              <a:buFont typeface="Arial" panose="020B0604020202020204" pitchFamily="34" charset="0"/>
              <a:buChar char="•"/>
            </a:pPr>
            <a:r>
              <a:rPr lang="en-US" sz="1200" dirty="0" smtClean="0">
                <a:latin typeface="Open Sans" panose="020B0606030504020204" pitchFamily="34" charset="0"/>
                <a:ea typeface="Open Sans" panose="020B0606030504020204" pitchFamily="34" charset="0"/>
                <a:cs typeface="Open Sans" panose="020B0606030504020204" pitchFamily="34" charset="0"/>
              </a:rPr>
              <a:t>Disorders in which psychosis can occur are not as common as depression and anxiety disorders</a:t>
            </a:r>
          </a:p>
          <a:p>
            <a:pPr marL="171450" indent="-171450">
              <a:spcBef>
                <a:spcPts val="1800"/>
              </a:spcBef>
              <a:buClr>
                <a:srgbClr val="8AC75A"/>
              </a:buClr>
              <a:buFont typeface="Arial" panose="020B0604020202020204" pitchFamily="34" charset="0"/>
              <a:buChar char="•"/>
            </a:pPr>
            <a:r>
              <a:rPr lang="en-US" sz="1200" dirty="0" smtClean="0">
                <a:latin typeface="Open Sans" panose="020B0606030504020204" pitchFamily="34" charset="0"/>
                <a:ea typeface="Open Sans" panose="020B0606030504020204" pitchFamily="34" charset="0"/>
                <a:cs typeface="Open Sans" panose="020B0606030504020204" pitchFamily="34" charset="0"/>
              </a:rPr>
              <a:t>Psychosis usually occurs in episodes and is not a constant or static condition</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 severe mental disorder in which thought and emotions are so impaired that contact is lost with external reality.</a:t>
            </a: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a:t>
            </a:fld>
            <a:endParaRPr lang="en-US" dirty="0"/>
          </a:p>
        </p:txBody>
      </p:sp>
    </p:spTree>
    <p:extLst>
      <p:ext uri="{BB962C8B-B14F-4D97-AF65-F5344CB8AC3E}">
        <p14:creationId xmlns:p14="http://schemas.microsoft.com/office/powerpoint/2010/main" val="2692788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Motivational Interview card – website. https://www.centerforebp.case.edu/  - Center for Evidenced 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Motivational interviewing</a:t>
            </a:r>
            <a:r>
              <a:rPr lang="en-US" sz="1200" b="0" i="0" kern="1200" dirty="0" smtClean="0">
                <a:solidFill>
                  <a:schemeClr val="tx1"/>
                </a:solidFill>
                <a:effectLst/>
                <a:latin typeface="+mn-lt"/>
                <a:ea typeface="+mn-ea"/>
                <a:cs typeface="+mn-cs"/>
              </a:rPr>
              <a:t> is a psychotherapeutic approach that attempts to move an individual away from a state of indecision or uncertainty and towards finding </a:t>
            </a:r>
            <a:r>
              <a:rPr lang="en-US" sz="1200" b="1" i="0" kern="1200" dirty="0" smtClean="0">
                <a:solidFill>
                  <a:schemeClr val="tx1"/>
                </a:solidFill>
                <a:effectLst/>
                <a:latin typeface="+mn-lt"/>
                <a:ea typeface="+mn-ea"/>
                <a:cs typeface="+mn-cs"/>
              </a:rPr>
              <a:t>motivation</a:t>
            </a:r>
            <a:r>
              <a:rPr lang="en-US" sz="1200" b="0" i="0" kern="1200" dirty="0" smtClean="0">
                <a:solidFill>
                  <a:schemeClr val="tx1"/>
                </a:solidFill>
                <a:effectLst/>
                <a:latin typeface="+mn-lt"/>
                <a:ea typeface="+mn-ea"/>
                <a:cs typeface="+mn-cs"/>
              </a:rPr>
              <a:t> to making positive decisions and accomplishing established goals.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Font typeface="+mj-lt"/>
              <a:buAutoNum type="arabicPeriod"/>
            </a:pPr>
            <a:r>
              <a:rPr lang="en-US" sz="1200" b="0" i="0" kern="1200" dirty="0" smtClean="0">
                <a:solidFill>
                  <a:schemeClr val="tx1"/>
                </a:solidFill>
                <a:effectLst/>
                <a:latin typeface="+mn-lt"/>
                <a:ea typeface="+mn-ea"/>
                <a:cs typeface="+mn-cs"/>
              </a:rPr>
              <a:t>Express and Show Empathy Toward Clients.</a:t>
            </a:r>
          </a:p>
          <a:p>
            <a:pPr marL="228600" indent="-228600">
              <a:buFont typeface="+mj-lt"/>
              <a:buAutoNum type="arabicPeriod"/>
            </a:pPr>
            <a:r>
              <a:rPr lang="en-US" sz="1200" b="0" i="0" kern="1200" dirty="0" smtClean="0">
                <a:solidFill>
                  <a:schemeClr val="tx1"/>
                </a:solidFill>
                <a:effectLst/>
                <a:latin typeface="+mn-lt"/>
                <a:ea typeface="+mn-ea"/>
                <a:cs typeface="+mn-cs"/>
              </a:rPr>
              <a:t>Support and Develop Discrepancy.</a:t>
            </a:r>
          </a:p>
          <a:p>
            <a:pPr marL="228600" indent="-228600">
              <a:buFont typeface="+mj-lt"/>
              <a:buAutoNum type="arabicPeriod"/>
            </a:pPr>
            <a:r>
              <a:rPr lang="en-US" sz="1200" b="0" i="0" kern="1200" dirty="0" smtClean="0">
                <a:solidFill>
                  <a:schemeClr val="tx1"/>
                </a:solidFill>
                <a:effectLst/>
                <a:latin typeface="+mn-lt"/>
                <a:ea typeface="+mn-ea"/>
                <a:cs typeface="+mn-cs"/>
              </a:rPr>
              <a:t>Deal with Resistance. </a:t>
            </a:r>
          </a:p>
          <a:p>
            <a:pPr marL="228600" indent="-228600">
              <a:buFont typeface="+mj-lt"/>
              <a:buAutoNum type="arabicPeriod"/>
            </a:pPr>
            <a:r>
              <a:rPr lang="en-US" sz="1200" b="0" i="0" kern="1200" dirty="0" smtClean="0">
                <a:solidFill>
                  <a:schemeClr val="tx1"/>
                </a:solidFill>
                <a:effectLst/>
                <a:latin typeface="+mn-lt"/>
                <a:ea typeface="+mn-ea"/>
                <a:cs typeface="+mn-cs"/>
              </a:rPr>
              <a:t>Support Self-Efficacy. </a:t>
            </a:r>
          </a:p>
          <a:p>
            <a:pPr marL="228600" indent="-228600">
              <a:buFont typeface="+mj-lt"/>
              <a:buAutoNum type="arabicPeriod"/>
            </a:pPr>
            <a:r>
              <a:rPr lang="en-US" sz="1200" b="0" i="0" kern="1200" dirty="0" smtClean="0">
                <a:solidFill>
                  <a:schemeClr val="tx1"/>
                </a:solidFill>
                <a:effectLst/>
                <a:latin typeface="+mn-lt"/>
                <a:ea typeface="+mn-ea"/>
                <a:cs typeface="+mn-cs"/>
              </a:rPr>
              <a:t>Autonomy.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http://work.chron.com/5-principles-motivational-interviewing-1836.html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Questions about Psychosis and SUDS using Motivational Interview?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Questions to ask and questions to not ask</a:t>
            </a:r>
          </a:p>
          <a:p>
            <a:pPr marL="228600" indent="-228600">
              <a:buAutoNum type="arabicPeriod"/>
            </a:pPr>
            <a:r>
              <a:rPr lang="en-US" baseline="0" dirty="0" smtClean="0"/>
              <a:t>WAIT – Why Am I Talking</a:t>
            </a:r>
          </a:p>
          <a:p>
            <a:pPr marL="228600" indent="-228600">
              <a:buAutoNum type="arabicPeriod"/>
            </a:pPr>
            <a:r>
              <a:rPr lang="en-US" baseline="0" dirty="0" smtClean="0"/>
              <a:t>Truly listening is not waiting for my turn to talk</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22</a:t>
            </a:fld>
            <a:endParaRPr lang="en-US" dirty="0"/>
          </a:p>
        </p:txBody>
      </p:sp>
    </p:spTree>
    <p:extLst>
      <p:ext uri="{BB962C8B-B14F-4D97-AF65-F5344CB8AC3E}">
        <p14:creationId xmlns:p14="http://schemas.microsoft.com/office/powerpoint/2010/main" val="288944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CAGE</a:t>
            </a:r>
          </a:p>
          <a:p>
            <a:r>
              <a:rPr lang="en-US" dirty="0" smtClean="0"/>
              <a:t>How</a:t>
            </a:r>
            <a:r>
              <a:rPr lang="en-US" baseline="0" dirty="0" smtClean="0"/>
              <a:t> to ask questions about SUDS? Minimize or exaggerate use.</a:t>
            </a:r>
          </a:p>
          <a:p>
            <a:endParaRPr lang="en-US" baseline="0" dirty="0" smtClean="0"/>
          </a:p>
          <a:p>
            <a:r>
              <a:rPr lang="en-US" baseline="0" dirty="0" smtClean="0"/>
              <a:t>Individuals may answer a question – faking good or bad – based upon what they are attempting to get or avoid. Everyone is attempting to get their needs met. It may be done in a positive/healthy or negative/unhealthy strategy.</a:t>
            </a:r>
          </a:p>
        </p:txBody>
      </p:sp>
      <p:sp>
        <p:nvSpPr>
          <p:cNvPr id="4" name="Slide Number Placeholder 3"/>
          <p:cNvSpPr>
            <a:spLocks noGrp="1"/>
          </p:cNvSpPr>
          <p:nvPr>
            <p:ph type="sldNum" sz="quarter" idx="10"/>
          </p:nvPr>
        </p:nvSpPr>
        <p:spPr/>
        <p:txBody>
          <a:bodyPr/>
          <a:lstStyle/>
          <a:p>
            <a:fld id="{D7B7FFCF-8248-449B-A533-7ABB2AE3222D}" type="slidenum">
              <a:rPr lang="en-US" smtClean="0"/>
              <a:t>23</a:t>
            </a:fld>
            <a:endParaRPr lang="en-US" dirty="0"/>
          </a:p>
        </p:txBody>
      </p:sp>
    </p:spTree>
    <p:extLst>
      <p:ext uri="{BB962C8B-B14F-4D97-AF65-F5344CB8AC3E}">
        <p14:creationId xmlns:p14="http://schemas.microsoft.com/office/powerpoint/2010/main" val="3970164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Open Sans" panose="020B0606030504020204" pitchFamily="34" charset="0"/>
                <a:ea typeface="Open Sans" panose="020B0606030504020204" pitchFamily="34" charset="0"/>
                <a:cs typeface="Open Sans" panose="020B0606030504020204" pitchFamily="34" charset="0"/>
              </a:rPr>
              <a:t>Center for Behavioral Health Statistics and Quality. (2015). Behavioral health trends in the United States: Results from the 2014</a:t>
            </a:r>
          </a:p>
          <a:p>
            <a:r>
              <a:rPr lang="en-US" sz="1200" i="1" dirty="0" smtClean="0">
                <a:latin typeface="Open Sans" panose="020B0606030504020204" pitchFamily="34" charset="0"/>
                <a:ea typeface="Open Sans" panose="020B0606030504020204" pitchFamily="34" charset="0"/>
                <a:cs typeface="Open Sans" panose="020B0606030504020204" pitchFamily="34" charset="0"/>
              </a:rPr>
              <a:t>National Survey on Drug Use and Health (HHS Publication No. SMA 15-4927, NSDUH Series H-50).http://www.samhsa.gov/data/sites/default/files/NSDUH-FRR1-2014/NSDUH-FRR1-2014.htm#idtextanchor086 accessed January 04, 2016.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24</a:t>
            </a:fld>
            <a:endParaRPr lang="en-US" dirty="0"/>
          </a:p>
        </p:txBody>
      </p:sp>
    </p:spTree>
    <p:extLst>
      <p:ext uri="{BB962C8B-B14F-4D97-AF65-F5344CB8AC3E}">
        <p14:creationId xmlns:p14="http://schemas.microsoft.com/office/powerpoint/2010/main" val="1863886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Open Sans" panose="020B0606030504020204" pitchFamily="34" charset="0"/>
                <a:ea typeface="Open Sans" panose="020B0606030504020204" pitchFamily="34" charset="0"/>
                <a:cs typeface="Open Sans" panose="020B0606030504020204" pitchFamily="34" charset="0"/>
              </a:rPr>
              <a:t>Activity: Who Am I?</a:t>
            </a:r>
          </a:p>
          <a:p>
            <a:endParaRPr lang="en-US" sz="1200" i="1" dirty="0" smtClean="0">
              <a:latin typeface="Open Sans" panose="020B0606030504020204" pitchFamily="34" charset="0"/>
              <a:ea typeface="Open Sans" panose="020B0606030504020204" pitchFamily="34" charset="0"/>
              <a:cs typeface="Open Sans" panose="020B0606030504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25</a:t>
            </a:fld>
            <a:endParaRPr lang="en-US" dirty="0"/>
          </a:p>
        </p:txBody>
      </p:sp>
    </p:spTree>
    <p:extLst>
      <p:ext uri="{BB962C8B-B14F-4D97-AF65-F5344CB8AC3E}">
        <p14:creationId xmlns:p14="http://schemas.microsoft.com/office/powerpoint/2010/main" val="151475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26</a:t>
            </a:fld>
            <a:endParaRPr lang="en-US" dirty="0"/>
          </a:p>
        </p:txBody>
      </p:sp>
    </p:spTree>
    <p:extLst>
      <p:ext uri="{BB962C8B-B14F-4D97-AF65-F5344CB8AC3E}">
        <p14:creationId xmlns:p14="http://schemas.microsoft.com/office/powerpoint/2010/main" val="616804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Empathy</a:t>
            </a:r>
            <a:r>
              <a:rPr lang="en-US" baseline="0" dirty="0" smtClean="0"/>
              <a:t> </a:t>
            </a:r>
          </a:p>
          <a:p>
            <a:r>
              <a:rPr lang="en-US" baseline="0" dirty="0" smtClean="0"/>
              <a:t>Weight, diet, exercise</a:t>
            </a:r>
          </a:p>
          <a:p>
            <a:r>
              <a:rPr lang="en-US" baseline="0" dirty="0" smtClean="0"/>
              <a:t>Major life changes.</a:t>
            </a:r>
          </a:p>
          <a:p>
            <a:endParaRPr lang="en-US" dirty="0" smtClean="0"/>
          </a:p>
          <a:p>
            <a:r>
              <a:rPr lang="en-US" dirty="0" smtClean="0"/>
              <a:t>These are the 5 stages</a:t>
            </a:r>
            <a:r>
              <a:rPr lang="en-US" baseline="0" dirty="0" smtClean="0"/>
              <a:t> of motivational interviewing – 80% of people seek treatment in stage 1-3. Really there are 6 stages including Relapse.</a:t>
            </a:r>
          </a:p>
          <a:p>
            <a:endParaRPr lang="en-US" baseline="0" dirty="0" smtClean="0"/>
          </a:p>
          <a:p>
            <a:r>
              <a:rPr lang="en-US" dirty="0" smtClean="0"/>
              <a:t>The stages of change are: </a:t>
            </a:r>
          </a:p>
          <a:p>
            <a:pPr marL="228600" indent="-228600">
              <a:buFont typeface="+mj-lt"/>
              <a:buAutoNum type="arabicPeriod"/>
            </a:pPr>
            <a:r>
              <a:rPr lang="en-US" dirty="0" smtClean="0"/>
              <a:t> </a:t>
            </a:r>
            <a:r>
              <a:rPr lang="en-US" dirty="0" err="1" smtClean="0"/>
              <a:t>Precontemplation</a:t>
            </a:r>
            <a:r>
              <a:rPr lang="en-US" dirty="0" smtClean="0"/>
              <a:t> (Not yet acknowledging that there is a problem behavior that needs to be changed) </a:t>
            </a:r>
          </a:p>
          <a:p>
            <a:pPr marL="228600" indent="-228600">
              <a:buFont typeface="+mj-lt"/>
              <a:buAutoNum type="arabicPeriod"/>
            </a:pPr>
            <a:r>
              <a:rPr lang="en-US" dirty="0" smtClean="0"/>
              <a:t> Contemplation (Acknowledging that there is a problem but not yet ready or sure of wanting to make a change) </a:t>
            </a:r>
          </a:p>
          <a:p>
            <a:pPr marL="228600" indent="-228600">
              <a:buFont typeface="+mj-lt"/>
              <a:buAutoNum type="arabicPeriod"/>
            </a:pPr>
            <a:r>
              <a:rPr lang="en-US" dirty="0" smtClean="0"/>
              <a:t> Preparation/Determination (Getting ready to change) </a:t>
            </a:r>
          </a:p>
          <a:p>
            <a:pPr marL="228600" indent="-228600">
              <a:buFont typeface="+mj-lt"/>
              <a:buAutoNum type="arabicPeriod"/>
            </a:pPr>
            <a:r>
              <a:rPr lang="en-US" dirty="0" smtClean="0"/>
              <a:t> Action/Willpower (Changing behavior) </a:t>
            </a:r>
          </a:p>
          <a:p>
            <a:pPr marL="228600" indent="-228600">
              <a:buFont typeface="+mj-lt"/>
              <a:buAutoNum type="arabicPeriod"/>
            </a:pPr>
            <a:r>
              <a:rPr lang="en-US" dirty="0" smtClean="0"/>
              <a:t> Maintenance (Maintaining the behavior change) and </a:t>
            </a:r>
          </a:p>
          <a:p>
            <a:pPr marL="228600" indent="-228600">
              <a:buFont typeface="+mj-lt"/>
              <a:buAutoNum type="arabicPeriod"/>
            </a:pPr>
            <a:r>
              <a:rPr lang="en-US" dirty="0" smtClean="0"/>
              <a:t> Relapse (Returning to older behaviors and abandoning the new changes)  or Termination – former behavior</a:t>
            </a:r>
            <a:r>
              <a:rPr lang="en-US" baseline="0" dirty="0" smtClean="0"/>
              <a:t> no longer seen as desirable.</a:t>
            </a: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27</a:t>
            </a:fld>
            <a:endParaRPr lang="en-US" dirty="0"/>
          </a:p>
        </p:txBody>
      </p:sp>
    </p:spTree>
    <p:extLst>
      <p:ext uri="{BB962C8B-B14F-4D97-AF65-F5344CB8AC3E}">
        <p14:creationId xmlns:p14="http://schemas.microsoft.com/office/powerpoint/2010/main" val="250714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Open Sans" panose="020B0606030504020204" pitchFamily="34" charset="0"/>
                <a:ea typeface="Open Sans" panose="020B0606030504020204" pitchFamily="34" charset="0"/>
                <a:cs typeface="Open Sans" panose="020B0606030504020204" pitchFamily="34" charset="0"/>
              </a:rPr>
              <a:t>Treatment Gap: In 2014, an estimated 22.5 million Americans aged 12 or older needed treatment for a problem related to drugs or alcohol, but only about 4.1 million people received treatment.</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28</a:t>
            </a:fld>
            <a:endParaRPr lang="en-US" dirty="0"/>
          </a:p>
        </p:txBody>
      </p:sp>
    </p:spTree>
    <p:extLst>
      <p:ext uri="{BB962C8B-B14F-4D97-AF65-F5344CB8AC3E}">
        <p14:creationId xmlns:p14="http://schemas.microsoft.com/office/powerpoint/2010/main" val="2943874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Pass out the </a:t>
            </a:r>
            <a:r>
              <a:rPr lang="en-US" sz="1200" i="1" dirty="0" smtClean="0">
                <a:latin typeface="Open Sans" panose="020B0606030504020204" pitchFamily="34" charset="0"/>
                <a:ea typeface="Open Sans" panose="020B0606030504020204" pitchFamily="34" charset="0"/>
                <a:cs typeface="Open Sans" panose="020B0606030504020204" pitchFamily="34" charset="0"/>
              </a:rPr>
              <a:t>Activity: Booze</a:t>
            </a:r>
            <a:r>
              <a:rPr lang="en-US" sz="1200" i="1" baseline="0" dirty="0" smtClean="0">
                <a:latin typeface="Open Sans" panose="020B0606030504020204" pitchFamily="34" charset="0"/>
                <a:ea typeface="Open Sans" panose="020B0606030504020204" pitchFamily="34" charset="0"/>
                <a:cs typeface="Open Sans" panose="020B0606030504020204" pitchFamily="34" charset="0"/>
              </a:rPr>
              <a:t> Q? </a:t>
            </a:r>
            <a:r>
              <a:rPr lang="en-US" dirty="0" smtClean="0"/>
              <a:t>Quiz – 10 minutes</a:t>
            </a:r>
            <a:r>
              <a:rPr lang="en-US" baseline="0" dirty="0" smtClean="0"/>
              <a:t> – use Kahoot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7FFCF-8248-449B-A533-7ABB2AE3222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50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Panel discussion – LaTonya will share experience</a:t>
            </a:r>
            <a:r>
              <a:rPr lang="en-US" altLang="en-US" baseline="0" dirty="0" smtClean="0"/>
              <a:t> with her son accessing services. She felt judged.</a:t>
            </a:r>
          </a:p>
          <a:p>
            <a:pPr eaLnBrk="1" hangingPunct="1">
              <a:spcBef>
                <a:spcPct val="0"/>
              </a:spcBef>
            </a:pPr>
            <a:r>
              <a:rPr lang="en-US" altLang="en-US" baseline="0" dirty="0" smtClean="0"/>
              <a:t>Person under the behavior – don’t judge the book by the cover. Listen </a:t>
            </a:r>
            <a:r>
              <a:rPr lang="en-US" altLang="en-US" baseline="0" dirty="0" err="1" smtClean="0"/>
              <a:t>nonjudgementally</a:t>
            </a:r>
            <a:r>
              <a:rPr lang="en-US" altLang="en-US" baseline="0" dirty="0" smtClean="0"/>
              <a:t> - </a:t>
            </a: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1363" indent="-284163">
              <a:defRPr>
                <a:solidFill>
                  <a:schemeClr val="tx1"/>
                </a:solidFill>
                <a:latin typeface="Calibri" panose="020F0502020204030204" pitchFamily="34" charset="0"/>
                <a:ea typeface="MS PGothic" panose="020B0600070205080204" pitchFamily="34" charset="-128"/>
              </a:defRPr>
            </a:lvl2pPr>
            <a:lvl3pPr marL="1141413" indent="-227013">
              <a:defRPr>
                <a:solidFill>
                  <a:schemeClr val="tx1"/>
                </a:solidFill>
                <a:latin typeface="Calibri" panose="020F0502020204030204" pitchFamily="34" charset="0"/>
                <a:ea typeface="MS PGothic" panose="020B0600070205080204" pitchFamily="34" charset="-128"/>
              </a:defRPr>
            </a:lvl3pPr>
            <a:lvl4pPr marL="1598613" indent="-227013">
              <a:defRPr>
                <a:solidFill>
                  <a:schemeClr val="tx1"/>
                </a:solidFill>
                <a:latin typeface="Calibri" panose="020F0502020204030204" pitchFamily="34" charset="0"/>
                <a:ea typeface="MS PGothic" panose="020B0600070205080204" pitchFamily="34" charset="-128"/>
              </a:defRPr>
            </a:lvl4pPr>
            <a:lvl5pPr marL="2055813" indent="-227013">
              <a:defRPr>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4DC19FF-3766-4E69-8CB5-D458A58AA41D}" type="slidenum">
              <a:rPr lang="en-US" altLang="en-US" smtClean="0">
                <a:solidFill>
                  <a:prstClr val="black"/>
                </a:solidFill>
              </a:rPr>
              <a:pPr/>
              <a:t>30</a:t>
            </a:fld>
            <a:endParaRPr lang="en-US" altLang="en-US" smtClean="0">
              <a:solidFill>
                <a:prstClr val="black"/>
              </a:solidFill>
            </a:endParaRPr>
          </a:p>
        </p:txBody>
      </p:sp>
    </p:spTree>
    <p:extLst>
      <p:ext uri="{BB962C8B-B14F-4D97-AF65-F5344CB8AC3E}">
        <p14:creationId xmlns:p14="http://schemas.microsoft.com/office/powerpoint/2010/main" val="207997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Feelings</a:t>
            </a:r>
          </a:p>
          <a:p>
            <a:r>
              <a:rPr lang="en-US" dirty="0" smtClean="0"/>
              <a:t>Sad</a:t>
            </a:r>
            <a:r>
              <a:rPr lang="en-US" baseline="0" dirty="0" smtClean="0"/>
              <a:t> or irritable</a:t>
            </a:r>
          </a:p>
          <a:p>
            <a:r>
              <a:rPr lang="en-US" baseline="0" dirty="0" smtClean="0"/>
              <a:t>Isolated</a:t>
            </a:r>
          </a:p>
          <a:p>
            <a:r>
              <a:rPr lang="en-US" baseline="0" dirty="0" smtClean="0"/>
              <a:t>Confused or Puzzled</a:t>
            </a:r>
          </a:p>
          <a:p>
            <a:r>
              <a:rPr lang="en-US" baseline="0" dirty="0" smtClean="0"/>
              <a:t>Like you cannot trust people</a:t>
            </a:r>
          </a:p>
          <a:p>
            <a:r>
              <a:rPr lang="en-US" baseline="0" dirty="0" smtClean="0"/>
              <a:t>Like you are being watched.</a:t>
            </a: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a:t>
            </a:fld>
            <a:endParaRPr lang="en-US" dirty="0"/>
          </a:p>
        </p:txBody>
      </p:sp>
    </p:spTree>
    <p:extLst>
      <p:ext uri="{BB962C8B-B14F-4D97-AF65-F5344CB8AC3E}">
        <p14:creationId xmlns:p14="http://schemas.microsoft.com/office/powerpoint/2010/main" val="99613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Thinking</a:t>
            </a:r>
            <a:r>
              <a:rPr lang="en-US" b="1" baseline="0" dirty="0" smtClean="0"/>
              <a:t> and Perception</a:t>
            </a:r>
          </a:p>
          <a:p>
            <a:r>
              <a:rPr lang="en-US" baseline="0" dirty="0" smtClean="0"/>
              <a:t>Thinking that people are against you or talking about you</a:t>
            </a:r>
          </a:p>
          <a:p>
            <a:r>
              <a:rPr lang="en-US" baseline="0" dirty="0" smtClean="0"/>
              <a:t>Receiving personal messages from the TV or radio</a:t>
            </a:r>
          </a:p>
          <a:p>
            <a:r>
              <a:rPr lang="en-US" baseline="0" dirty="0" smtClean="0"/>
              <a:t>Senses seems sharper</a:t>
            </a:r>
          </a:p>
          <a:p>
            <a:r>
              <a:rPr lang="en-US" baseline="0" dirty="0" smtClean="0"/>
              <a:t>Hearing voices</a:t>
            </a:r>
          </a:p>
          <a:p>
            <a:r>
              <a:rPr lang="en-US" baseline="0" dirty="0" smtClean="0"/>
              <a:t>Seeing visions or things that others cannot see</a:t>
            </a:r>
          </a:p>
          <a:p>
            <a:r>
              <a:rPr lang="en-US" baseline="0" dirty="0" smtClean="0"/>
              <a:t>Thinking that you have special powers</a:t>
            </a:r>
          </a:p>
        </p:txBody>
      </p:sp>
      <p:sp>
        <p:nvSpPr>
          <p:cNvPr id="4" name="Slide Number Placeholder 3"/>
          <p:cNvSpPr>
            <a:spLocks noGrp="1"/>
          </p:cNvSpPr>
          <p:nvPr>
            <p:ph type="sldNum" sz="quarter" idx="10"/>
          </p:nvPr>
        </p:nvSpPr>
        <p:spPr/>
        <p:txBody>
          <a:bodyPr/>
          <a:lstStyle/>
          <a:p>
            <a:fld id="{D7B7FFCF-8248-449B-A533-7ABB2AE3222D}" type="slidenum">
              <a:rPr lang="en-US" smtClean="0"/>
              <a:t>4</a:t>
            </a:fld>
            <a:endParaRPr lang="en-US" dirty="0"/>
          </a:p>
        </p:txBody>
      </p:sp>
    </p:spTree>
    <p:extLst>
      <p:ext uri="{BB962C8B-B14F-4D97-AF65-F5344CB8AC3E}">
        <p14:creationId xmlns:p14="http://schemas.microsoft.com/office/powerpoint/2010/main" val="234695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Behavior</a:t>
            </a:r>
          </a:p>
          <a:p>
            <a:r>
              <a:rPr lang="en-US" dirty="0" smtClean="0"/>
              <a:t>Talking or smiling to yourself</a:t>
            </a:r>
          </a:p>
          <a:p>
            <a:r>
              <a:rPr lang="en-US" dirty="0" smtClean="0"/>
              <a:t>Neglecting</a:t>
            </a:r>
            <a:r>
              <a:rPr lang="en-US" baseline="0" dirty="0" smtClean="0"/>
              <a:t> your appearances</a:t>
            </a:r>
          </a:p>
          <a:p>
            <a:r>
              <a:rPr lang="en-US" baseline="0" dirty="0" smtClean="0"/>
              <a:t>Avoiding contact with people</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a:t>
            </a:fld>
            <a:endParaRPr lang="en-US" dirty="0"/>
          </a:p>
        </p:txBody>
      </p:sp>
    </p:spTree>
    <p:extLst>
      <p:ext uri="{BB962C8B-B14F-4D97-AF65-F5344CB8AC3E}">
        <p14:creationId xmlns:p14="http://schemas.microsoft.com/office/powerpoint/2010/main" val="346214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Change Direction .org</a:t>
            </a:r>
          </a:p>
          <a:p>
            <a:pPr fontAlgn="base"/>
            <a:r>
              <a:rPr lang="en-US" sz="1200" b="1" i="0" kern="1200" dirty="0" smtClean="0">
                <a:solidFill>
                  <a:schemeClr val="tx1"/>
                </a:solidFill>
                <a:effectLst/>
                <a:latin typeface="+mn-lt"/>
                <a:ea typeface="+mn-ea"/>
                <a:cs typeface="+mn-cs"/>
              </a:rPr>
              <a:t>Purpose</a:t>
            </a:r>
          </a:p>
          <a:p>
            <a:pPr fontAlgn="base"/>
            <a:r>
              <a:rPr lang="en-US" sz="1200" b="0" i="0" kern="1200" dirty="0" smtClean="0">
                <a:solidFill>
                  <a:schemeClr val="tx1"/>
                </a:solidFill>
                <a:effectLst/>
                <a:latin typeface="+mn-lt"/>
                <a:ea typeface="+mn-ea"/>
                <a:cs typeface="+mn-cs"/>
              </a:rPr>
              <a:t>The Change Direction initiative is a collection of concerned citizens, nonprofit leaders, and leaders from the private sector who have come together to change the culture in America about mental health, mental illness, and wellness. This initiative was inspired by the discussion at the White House National Conference on Mental Health in 2013, which came on the heels of the Newtown, Conn. tragedy.</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By bringing together this unprecedented and diverse group of leaders we plan to spark a movement that:</a:t>
            </a:r>
          </a:p>
          <a:p>
            <a:pPr marL="228600" indent="-228600" fontAlgn="base">
              <a:buFont typeface="+mj-lt"/>
              <a:buAutoNum type="arabicPeriod"/>
            </a:pPr>
            <a:r>
              <a:rPr lang="en-US" sz="1200" b="0" i="0" kern="1200" dirty="0" smtClean="0">
                <a:solidFill>
                  <a:schemeClr val="tx1"/>
                </a:solidFill>
                <a:effectLst/>
                <a:latin typeface="+mn-lt"/>
                <a:ea typeface="+mn-ea"/>
                <a:cs typeface="+mn-cs"/>
              </a:rPr>
              <a:t>frees us to see our mental health as having equal value to our physical health</a:t>
            </a:r>
          </a:p>
          <a:p>
            <a:pPr marL="228600" indent="-228600" fontAlgn="base">
              <a:buFont typeface="+mj-lt"/>
              <a:buAutoNum type="arabicPeriod"/>
            </a:pPr>
            <a:r>
              <a:rPr lang="en-US" sz="1200" b="0" i="0" kern="1200" dirty="0" smtClean="0">
                <a:solidFill>
                  <a:schemeClr val="tx1"/>
                </a:solidFill>
                <a:effectLst/>
                <a:latin typeface="+mn-lt"/>
                <a:ea typeface="+mn-ea"/>
                <a:cs typeface="+mn-cs"/>
              </a:rPr>
              <a:t>creates a common language that allows us to recognize the signs of emotional suffering in ourselves and others</a:t>
            </a:r>
          </a:p>
          <a:p>
            <a:pPr marL="228600" indent="-228600" fontAlgn="base">
              <a:buFont typeface="+mj-lt"/>
              <a:buAutoNum type="arabicPeriod"/>
            </a:pPr>
            <a:r>
              <a:rPr lang="en-US" sz="1200" b="0" i="0" kern="1200" dirty="0" smtClean="0">
                <a:solidFill>
                  <a:schemeClr val="tx1"/>
                </a:solidFill>
                <a:effectLst/>
                <a:latin typeface="+mn-lt"/>
                <a:ea typeface="+mn-ea"/>
                <a:cs typeface="+mn-cs"/>
              </a:rPr>
              <a:t>encourages us to care for our mental well-being and the mental well-being of others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6</a:t>
            </a:fld>
            <a:endParaRPr lang="en-US" dirty="0"/>
          </a:p>
        </p:txBody>
      </p:sp>
    </p:spTree>
    <p:extLst>
      <p:ext uri="{BB962C8B-B14F-4D97-AF65-F5344CB8AC3E}">
        <p14:creationId xmlns:p14="http://schemas.microsoft.com/office/powerpoint/2010/main" val="147086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7</a:t>
            </a:fld>
            <a:endParaRPr lang="en-US" dirty="0"/>
          </a:p>
        </p:txBody>
      </p:sp>
    </p:spTree>
    <p:extLst>
      <p:ext uri="{BB962C8B-B14F-4D97-AF65-F5344CB8AC3E}">
        <p14:creationId xmlns:p14="http://schemas.microsoft.com/office/powerpoint/2010/main" val="365752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10</a:t>
            </a:fld>
            <a:endParaRPr lang="en-US" dirty="0"/>
          </a:p>
        </p:txBody>
      </p:sp>
    </p:spTree>
    <p:extLst>
      <p:ext uri="{BB962C8B-B14F-4D97-AF65-F5344CB8AC3E}">
        <p14:creationId xmlns:p14="http://schemas.microsoft.com/office/powerpoint/2010/main" val="150483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11</a:t>
            </a:fld>
            <a:endParaRPr lang="en-US" dirty="0"/>
          </a:p>
        </p:txBody>
      </p:sp>
    </p:spTree>
    <p:extLst>
      <p:ext uri="{BB962C8B-B14F-4D97-AF65-F5344CB8AC3E}">
        <p14:creationId xmlns:p14="http://schemas.microsoft.com/office/powerpoint/2010/main" val="351670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3BC0940B-F3AE-453F-951D-511190198091}" type="datetimeFigureOut">
              <a:rPr lang="en-US">
                <a:solidFill>
                  <a:prstClr val="black"/>
                </a:solidFill>
                <a:ea typeface="MS PGothic" panose="020B0600070205080204" pitchFamily="34" charset="-128"/>
              </a:rPr>
              <a:pPr defTabSz="457200" fontAlgn="base">
                <a:spcBef>
                  <a:spcPct val="0"/>
                </a:spcBef>
                <a:spcAft>
                  <a:spcPct val="0"/>
                </a:spcAft>
                <a:defRPr/>
              </a:pPr>
              <a:t>3/29/2018</a:t>
            </a:fld>
            <a:endParaRPr lang="en-US">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8AA3AEDA-75D7-4955-A162-EBF04AB946C7}" type="slidenum">
              <a:rPr lang="en-US" altLang="en-US">
                <a:solidFill>
                  <a:prstClr val="black"/>
                </a:solidFill>
                <a:ea typeface="MS PGothic" panose="020B0600070205080204" pitchFamily="34" charset="-128"/>
              </a:rPr>
              <a:pPr defTabSz="457200" fontAlgn="base">
                <a:spcBef>
                  <a:spcPct val="0"/>
                </a:spcBef>
                <a:spcAft>
                  <a:spcPct val="0"/>
                </a:spcAft>
                <a:defRPr/>
              </a:pPr>
              <a:t>‹#›</a:t>
            </a:fld>
            <a:endParaRPr lang="en-US" alt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37744286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E3804D73-8B30-4450-BB21-DB0D8BF5D3AF}" type="datetimeFigureOut">
              <a:rPr lang="en-US">
                <a:solidFill>
                  <a:prstClr val="black"/>
                </a:solidFill>
                <a:ea typeface="MS PGothic" panose="020B0600070205080204" pitchFamily="34" charset="-128"/>
              </a:rPr>
              <a:pPr defTabSz="457200" fontAlgn="base">
                <a:spcBef>
                  <a:spcPct val="0"/>
                </a:spcBef>
                <a:spcAft>
                  <a:spcPct val="0"/>
                </a:spcAft>
                <a:defRPr/>
              </a:pPr>
              <a:t>3/29/2018</a:t>
            </a:fld>
            <a:endParaRPr lang="en-US">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3EF86E9A-4A10-4BFC-8A57-0FF65FD6D922}" type="slidenum">
              <a:rPr lang="en-US" altLang="en-US">
                <a:solidFill>
                  <a:prstClr val="black"/>
                </a:solidFill>
                <a:ea typeface="MS PGothic" panose="020B0600070205080204" pitchFamily="34" charset="-128"/>
              </a:rPr>
              <a:pPr defTabSz="457200" fontAlgn="base">
                <a:spcBef>
                  <a:spcPct val="0"/>
                </a:spcBef>
                <a:spcAft>
                  <a:spcPct val="0"/>
                </a:spcAft>
                <a:defRPr/>
              </a:pPr>
              <a:t>‹#›</a:t>
            </a:fld>
            <a:endParaRPr lang="en-US" alt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2451233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D57E582C-E9BE-4663-ADD1-1F466561D608}" type="datetimeFigureOut">
              <a:rPr lang="en-US" smtClean="0"/>
              <a:pPr/>
              <a:t>3/29/2018</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41E2560C-0FCA-4674-8466-E579D4422FC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72164537"/>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87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795463"/>
            <a:ext cx="8229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586043427"/>
      </p:ext>
    </p:extLst>
  </p:cSld>
  <p:clrMap bg1="lt1" tx1="dk1" bg2="lt2" tx2="dk2" accent1="accent1" accent2="accent2" accent3="accent3" accent4="accent4" accent5="accent5" accent6="accent6" hlink="hlink" folHlink="folHlink"/>
  <p:sldLayoutIdLst>
    <p:sldLayoutId id="2147483685" r:id="rId1"/>
  </p:sldLayoutIdLst>
  <p:transition spd="med">
    <p:fade/>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87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795463"/>
            <a:ext cx="8229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79801096"/>
      </p:ext>
    </p:extLst>
  </p:cSld>
  <p:clrMap bg1="lt1" tx1="dk1" bg2="lt2" tx2="dk2" accent1="accent1" accent2="accent2" accent3="accent3" accent4="accent4" accent5="accent5" accent6="accent6" hlink="hlink" folHlink="folHlink"/>
  <p:sldLayoutIdLst>
    <p:sldLayoutId id="2147483687" r:id="rId1"/>
    <p:sldLayoutId id="2147483688" r:id="rId2"/>
  </p:sldLayoutIdLst>
  <p:transition spd="med">
    <p:fade/>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8.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9.jp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hemeOverride" Target="../theme/themeOverride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6.xml"/><Relationship Id="rId6" Type="http://schemas.openxmlformats.org/officeDocument/2006/relationships/image" Target="../media/image13.jpg"/><Relationship Id="rId5" Type="http://schemas.openxmlformats.org/officeDocument/2006/relationships/hyperlink" Target="https://www.centerforebp.case.edu/client-files/pdf/miremindercard.pdf" TargetMode="Externa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3.jp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1.xml"/><Relationship Id="rId5" Type="http://schemas.openxmlformats.org/officeDocument/2006/relationships/image" Target="../media/image14.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2.xml"/><Relationship Id="rId5" Type="http://schemas.openxmlformats.org/officeDocument/2006/relationships/image" Target="../media/image15.jp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3.xml"/><Relationship Id="rId5" Type="http://schemas.openxmlformats.org/officeDocument/2006/relationships/image" Target="../media/image16.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4.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5.xml"/><Relationship Id="rId5" Type="http://schemas.openxmlformats.org/officeDocument/2006/relationships/image" Target="../media/image17.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26.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27.xml"/><Relationship Id="rId5" Type="http://schemas.openxmlformats.org/officeDocument/2006/relationships/image" Target="../media/image18.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mailto:josborn@AllianceBHC.org"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4800600"/>
            <a:ext cx="7772400" cy="914400"/>
          </a:xfrm>
          <a:prstGeom prst="rect">
            <a:avLst/>
          </a:prstGeom>
        </p:spPr>
        <p:txBody>
          <a:bodyPr vert="horz" anchor="b">
            <a:noAutofit/>
          </a:bodyPr>
          <a:lstStyle/>
          <a:p>
            <a:pPr lvl="0" algn="ctr">
              <a:spcBef>
                <a:spcPct val="0"/>
              </a:spcBef>
              <a:defRPr/>
            </a:pPr>
            <a:endParaRPr lang="en-US" sz="3000" dirty="0" smtClean="0">
              <a:solidFill>
                <a:schemeClr val="tx1">
                  <a:lumMod val="65000"/>
                  <a:lumOff val="35000"/>
                </a:schemeClr>
              </a:solidFill>
              <a:effectLst>
                <a:outerShdw blurRad="101600" dist="25400" dir="2700000" algn="tl" rotWithShape="0">
                  <a:schemeClr val="bg2">
                    <a:lumMod val="25000"/>
                    <a:alpha val="40000"/>
                  </a:schemeClr>
                </a:outerShdw>
              </a:effectLst>
              <a:latin typeface="+mj-lt"/>
              <a:ea typeface="+mj-ea"/>
              <a:cs typeface="+mj-cs"/>
            </a:endParaRPr>
          </a:p>
        </p:txBody>
      </p:sp>
      <p:sp>
        <p:nvSpPr>
          <p:cNvPr id="10" name="TextBox 9"/>
          <p:cNvSpPr txBox="1"/>
          <p:nvPr/>
        </p:nvSpPr>
        <p:spPr>
          <a:xfrm>
            <a:off x="228600" y="3470910"/>
            <a:ext cx="8686800" cy="3016210"/>
          </a:xfrm>
          <a:prstGeom prst="rect">
            <a:avLst/>
          </a:prstGeom>
          <a:noFill/>
        </p:spPr>
        <p:txBody>
          <a:bodyPr wrap="square" rtlCol="0">
            <a:spAutoFit/>
          </a:bodyPr>
          <a:lstStyle/>
          <a:p>
            <a:pPr lvl="0" algn="ctr"/>
            <a:endParaRPr lang="en-US" sz="200" dirty="0" smtClean="0">
              <a:solidFill>
                <a:srgbClr val="D16349"/>
              </a:solidFill>
              <a:effectLst>
                <a:outerShdw blurRad="101600" dist="25400" dir="2700000" algn="tl" rotWithShape="0">
                  <a:schemeClr val="bg2">
                    <a:lumMod val="25000"/>
                    <a:alpha val="40000"/>
                  </a:schemeClr>
                </a:outerShdw>
              </a:effectLst>
              <a:ea typeface="+mj-ea"/>
              <a:cs typeface="+mj-cs"/>
            </a:endParaRPr>
          </a:p>
          <a:p>
            <a:pPr algn="ctr"/>
            <a:r>
              <a:rPr lang="en-US" sz="4800" dirty="0" smtClean="0">
                <a:solidFill>
                  <a:schemeClr val="tx1">
                    <a:lumMod val="75000"/>
                    <a:lumOff val="25000"/>
                  </a:schemeClr>
                </a:solidFill>
                <a:latin typeface="Arial" panose="020B0604020202020204" pitchFamily="34" charset="0"/>
                <a:ea typeface="MS PGothic" panose="020B0600070205080204" pitchFamily="34" charset="-128"/>
                <a:cs typeface="ＭＳ Ｐゴシック" charset="0"/>
              </a:rPr>
              <a:t>Behavioral Health </a:t>
            </a:r>
          </a:p>
          <a:p>
            <a:pPr algn="ctr"/>
            <a:r>
              <a:rPr lang="en-US" sz="4800" dirty="0" smtClean="0">
                <a:solidFill>
                  <a:schemeClr val="tx1">
                    <a:lumMod val="75000"/>
                    <a:lumOff val="25000"/>
                  </a:schemeClr>
                </a:solidFill>
                <a:latin typeface="Arial" panose="020B0604020202020204" pitchFamily="34" charset="0"/>
                <a:ea typeface="MS PGothic" panose="020B0600070205080204" pitchFamily="34" charset="-128"/>
                <a:cs typeface="ＭＳ Ｐゴシック" charset="0"/>
              </a:rPr>
              <a:t>Psychosis</a:t>
            </a:r>
          </a:p>
          <a:p>
            <a:pPr algn="ctr"/>
            <a:r>
              <a:rPr lang="en-US" sz="4800" dirty="0" smtClean="0">
                <a:solidFill>
                  <a:schemeClr val="tx1">
                    <a:lumMod val="75000"/>
                    <a:lumOff val="25000"/>
                  </a:schemeClr>
                </a:solidFill>
                <a:latin typeface="Arial" panose="020B0604020202020204" pitchFamily="34" charset="0"/>
                <a:ea typeface="MS PGothic" panose="020B0600070205080204" pitchFamily="34" charset="-128"/>
                <a:cs typeface="ＭＳ Ｐゴシック" charset="0"/>
              </a:rPr>
              <a:t>Substance Use Disorder</a:t>
            </a:r>
            <a:endParaRPr lang="en-US" sz="4800" dirty="0">
              <a:solidFill>
                <a:schemeClr val="tx1">
                  <a:lumMod val="75000"/>
                  <a:lumOff val="25000"/>
                </a:schemeClr>
              </a:solidFill>
              <a:latin typeface="Arial" panose="020B0604020202020204" pitchFamily="34" charset="0"/>
              <a:ea typeface="MS PGothic" panose="020B0600070205080204" pitchFamily="34" charset="-128"/>
              <a:cs typeface="ＭＳ Ｐゴシック" charset="0"/>
            </a:endParaRPr>
          </a:p>
          <a:p>
            <a:pPr lvl="0" algn="ctr"/>
            <a:endParaRPr lang="en-US" sz="4400" dirty="0">
              <a:solidFill>
                <a:schemeClr val="tx1">
                  <a:lumMod val="75000"/>
                  <a:lumOff val="25000"/>
                </a:schemeClr>
              </a:solidFill>
              <a:latin typeface="Arial" panose="020B0604020202020204" pitchFamily="34" charset="0"/>
              <a:ea typeface="MS PGothic" panose="020B0600070205080204" pitchFamily="34" charset="-128"/>
              <a:cs typeface="ＭＳ Ｐゴシック" charset="0"/>
            </a:endParaRPr>
          </a:p>
        </p:txBody>
      </p:sp>
      <p:sp>
        <p:nvSpPr>
          <p:cNvPr id="7" name="TextBox 6"/>
          <p:cNvSpPr txBox="1"/>
          <p:nvPr/>
        </p:nvSpPr>
        <p:spPr>
          <a:xfrm>
            <a:off x="304800" y="6366933"/>
            <a:ext cx="8686800" cy="338554"/>
          </a:xfrm>
          <a:prstGeom prst="rect">
            <a:avLst/>
          </a:prstGeom>
          <a:noFill/>
        </p:spPr>
        <p:txBody>
          <a:bodyPr wrap="square" rtlCol="0">
            <a:spAutoFit/>
          </a:bodyPr>
          <a:lstStyle/>
          <a:p>
            <a:pPr algn="r"/>
            <a:r>
              <a:rPr lang="en-US" sz="1600" i="1" dirty="0" smtClean="0">
                <a:solidFill>
                  <a:schemeClr val="bg1"/>
                </a:solidFill>
                <a:latin typeface="+mj-lt"/>
              </a:rPr>
              <a:t>Serving Durham, Wake, Cumberland and Johnston Counties</a:t>
            </a:r>
            <a:endParaRPr lang="en-US" sz="1600" i="1" dirty="0">
              <a:solidFill>
                <a:schemeClr val="bg1"/>
              </a:solidFill>
              <a:latin typeface="+mj-lt"/>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4000" b="1" dirty="0" smtClean="0">
                <a:latin typeface="Open Sans" panose="020B0606030504020204" pitchFamily="34" charset="0"/>
                <a:ea typeface="Open Sans" panose="020B0606030504020204" pitchFamily="34" charset="0"/>
                <a:cs typeface="Open Sans" panose="020B0606030504020204" pitchFamily="34" charset="0"/>
              </a:rPr>
              <a:t>Types of Disorders in Which Psychosis May Occur</a:t>
            </a:r>
            <a:endParaRPr lang="en-US" sz="4000" b="1"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447800" y="1717675"/>
            <a:ext cx="7239000" cy="4683125"/>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Schizophrenia</a:t>
            </a:r>
          </a:p>
          <a:p>
            <a:pPr>
              <a:spcAft>
                <a:spcPts val="800"/>
              </a:spcAft>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Bipolar disorder</a:t>
            </a:r>
          </a:p>
          <a:p>
            <a:pPr>
              <a:spcAft>
                <a:spcPts val="800"/>
              </a:spcAft>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Psychotic depression</a:t>
            </a:r>
          </a:p>
          <a:p>
            <a:pPr>
              <a:spcAft>
                <a:spcPts val="800"/>
              </a:spcAft>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Schizoaffective disorder</a:t>
            </a:r>
          </a:p>
          <a:p>
            <a:pPr>
              <a:spcAft>
                <a:spcPts val="800"/>
              </a:spcAft>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Drug-induced psychosis</a:t>
            </a:r>
          </a:p>
        </p:txBody>
      </p:sp>
    </p:spTree>
    <p:extLst>
      <p:ext uri="{BB962C8B-B14F-4D97-AF65-F5344CB8AC3E}">
        <p14:creationId xmlns:p14="http://schemas.microsoft.com/office/powerpoint/2010/main" val="26658814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142300" y="-37381"/>
            <a:ext cx="7330440" cy="1420813"/>
          </a:xfrm>
        </p:spPr>
        <p:txBody>
          <a:bodyPr rIns="132080">
            <a:normAutofit/>
          </a:bodyPr>
          <a:lstStyle/>
          <a:p>
            <a:pPr indent="0" algn="ctr" eaLnBrk="1" hangingPunct="1"/>
            <a:r>
              <a:rPr lang="en-US" sz="4000" b="1" dirty="0" smtClean="0">
                <a:latin typeface="Open Sans" panose="020B0606030504020204" pitchFamily="34" charset="0"/>
                <a:ea typeface="Open Sans" panose="020B0606030504020204" pitchFamily="34" charset="0"/>
                <a:cs typeface="Open Sans" panose="020B0606030504020204" pitchFamily="34" charset="0"/>
              </a:rPr>
              <a:t>Symptoms of Schizophrenia</a:t>
            </a:r>
            <a:endParaRPr lang="en-US" sz="4000" b="1"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454720" y="1143000"/>
            <a:ext cx="6705600" cy="48006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8AC75A"/>
              </a:buClr>
            </a:pPr>
            <a:r>
              <a:rPr lang="en-US" dirty="0" smtClean="0">
                <a:latin typeface="Open Sans" panose="020B0606030504020204" pitchFamily="34" charset="0"/>
                <a:ea typeface="Open Sans" panose="020B0606030504020204" pitchFamily="34" charset="0"/>
                <a:cs typeface="Open Sans" panose="020B0606030504020204" pitchFamily="34" charset="0"/>
              </a:rPr>
              <a:t>Delusions</a:t>
            </a:r>
          </a:p>
          <a:p>
            <a:pPr>
              <a:lnSpc>
                <a:spcPct val="150000"/>
              </a:lnSpc>
              <a:buClr>
                <a:srgbClr val="8AC75A"/>
              </a:buClr>
            </a:pPr>
            <a:r>
              <a:rPr lang="en-US" dirty="0" smtClean="0">
                <a:latin typeface="Open Sans" panose="020B0606030504020204" pitchFamily="34" charset="0"/>
                <a:ea typeface="Open Sans" panose="020B0606030504020204" pitchFamily="34" charset="0"/>
                <a:cs typeface="Open Sans" panose="020B0606030504020204" pitchFamily="34" charset="0"/>
              </a:rPr>
              <a:t>Hallucinations</a:t>
            </a:r>
          </a:p>
          <a:p>
            <a:pPr>
              <a:lnSpc>
                <a:spcPct val="150000"/>
              </a:lnSpc>
              <a:buClr>
                <a:srgbClr val="8AC75A"/>
              </a:buClr>
            </a:pPr>
            <a:r>
              <a:rPr lang="en-US" dirty="0" smtClean="0">
                <a:latin typeface="Open Sans" panose="020B0606030504020204" pitchFamily="34" charset="0"/>
                <a:ea typeface="Open Sans" panose="020B0606030504020204" pitchFamily="34" charset="0"/>
                <a:cs typeface="Open Sans" panose="020B0606030504020204" pitchFamily="34" charset="0"/>
              </a:rPr>
              <a:t>Disorganized speech</a:t>
            </a:r>
          </a:p>
          <a:p>
            <a:pPr>
              <a:lnSpc>
                <a:spcPct val="150000"/>
              </a:lnSpc>
              <a:buClr>
                <a:srgbClr val="8AC75A"/>
              </a:buClr>
            </a:pPr>
            <a:r>
              <a:rPr lang="en-US" dirty="0" smtClean="0">
                <a:latin typeface="Open Sans" panose="020B0606030504020204" pitchFamily="34" charset="0"/>
                <a:ea typeface="Open Sans" panose="020B0606030504020204" pitchFamily="34" charset="0"/>
                <a:cs typeface="Open Sans" panose="020B0606030504020204" pitchFamily="34" charset="0"/>
              </a:rPr>
              <a:t>Disorganized behavior</a:t>
            </a:r>
          </a:p>
          <a:p>
            <a:pPr>
              <a:lnSpc>
                <a:spcPct val="150000"/>
              </a:lnSpc>
              <a:buClr>
                <a:srgbClr val="8AC75A"/>
              </a:buClr>
            </a:pPr>
            <a:r>
              <a:rPr lang="en-US" dirty="0" smtClean="0">
                <a:latin typeface="Open Sans" panose="020B0606030504020204" pitchFamily="34" charset="0"/>
                <a:ea typeface="Open Sans" panose="020B0606030504020204" pitchFamily="34" charset="0"/>
                <a:cs typeface="Open Sans" panose="020B0606030504020204" pitchFamily="34" charset="0"/>
              </a:rPr>
              <a:t>Loss of drive</a:t>
            </a:r>
          </a:p>
          <a:p>
            <a:pPr>
              <a:lnSpc>
                <a:spcPct val="150000"/>
              </a:lnSpc>
              <a:buClr>
                <a:srgbClr val="8AC75A"/>
              </a:buClr>
            </a:pPr>
            <a:r>
              <a:rPr lang="en-US" dirty="0" smtClean="0">
                <a:latin typeface="Open Sans" panose="020B0606030504020204" pitchFamily="34" charset="0"/>
                <a:ea typeface="Open Sans" panose="020B0606030504020204" pitchFamily="34" charset="0"/>
                <a:cs typeface="Open Sans" panose="020B0606030504020204" pitchFamily="34" charset="0"/>
              </a:rPr>
              <a:t>Blunted emotions</a:t>
            </a:r>
          </a:p>
          <a:p>
            <a:pPr>
              <a:lnSpc>
                <a:spcPct val="150000"/>
              </a:lnSpc>
              <a:buClr>
                <a:srgbClr val="8AC75A"/>
              </a:buClr>
            </a:pPr>
            <a:r>
              <a:rPr lang="en-US" dirty="0" smtClean="0">
                <a:latin typeface="Open Sans" panose="020B0606030504020204" pitchFamily="34" charset="0"/>
                <a:ea typeface="Open Sans" panose="020B0606030504020204" pitchFamily="34" charset="0"/>
                <a:cs typeface="Open Sans" panose="020B0606030504020204" pitchFamily="34" charset="0"/>
              </a:rPr>
              <a:t>Social withdrawal</a:t>
            </a:r>
          </a:p>
        </p:txBody>
      </p:sp>
    </p:spTree>
    <p:extLst>
      <p:ext uri="{BB962C8B-B14F-4D97-AF65-F5344CB8AC3E}">
        <p14:creationId xmlns:p14="http://schemas.microsoft.com/office/powerpoint/2010/main" val="113770550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down)">
                                      <p:cBhvr>
                                        <p:cTn id="23" dur="580">
                                          <p:stCondLst>
                                            <p:cond delay="0"/>
                                          </p:stCondLst>
                                        </p:cTn>
                                        <p:tgtEl>
                                          <p:spTgt spid="13">
                                            <p:txEl>
                                              <p:pRg st="1" end="1"/>
                                            </p:txEl>
                                          </p:spTgt>
                                        </p:tgtEl>
                                      </p:cBhvr>
                                    </p:animEffect>
                                    <p:anim calcmode="lin" valueType="num">
                                      <p:cBhvr>
                                        <p:cTn id="24"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xEl>
                                              <p:pRg st="1" end="1"/>
                                            </p:txEl>
                                          </p:spTgt>
                                        </p:tgtEl>
                                      </p:cBhvr>
                                      <p:to x="100000" y="60000"/>
                                    </p:animScale>
                                    <p:animScale>
                                      <p:cBhvr>
                                        <p:cTn id="30" dur="166" decel="50000">
                                          <p:stCondLst>
                                            <p:cond delay="676"/>
                                          </p:stCondLst>
                                        </p:cTn>
                                        <p:tgtEl>
                                          <p:spTgt spid="13">
                                            <p:txEl>
                                              <p:pRg st="1" end="1"/>
                                            </p:txEl>
                                          </p:spTgt>
                                        </p:tgtEl>
                                      </p:cBhvr>
                                      <p:to x="100000" y="100000"/>
                                    </p:animScale>
                                    <p:animScale>
                                      <p:cBhvr>
                                        <p:cTn id="31" dur="26">
                                          <p:stCondLst>
                                            <p:cond delay="1312"/>
                                          </p:stCondLst>
                                        </p:cTn>
                                        <p:tgtEl>
                                          <p:spTgt spid="13">
                                            <p:txEl>
                                              <p:pRg st="1" end="1"/>
                                            </p:txEl>
                                          </p:spTgt>
                                        </p:tgtEl>
                                      </p:cBhvr>
                                      <p:to x="100000" y="80000"/>
                                    </p:animScale>
                                    <p:animScale>
                                      <p:cBhvr>
                                        <p:cTn id="32" dur="166" decel="50000">
                                          <p:stCondLst>
                                            <p:cond delay="1338"/>
                                          </p:stCondLst>
                                        </p:cTn>
                                        <p:tgtEl>
                                          <p:spTgt spid="13">
                                            <p:txEl>
                                              <p:pRg st="1" end="1"/>
                                            </p:txEl>
                                          </p:spTgt>
                                        </p:tgtEl>
                                      </p:cBhvr>
                                      <p:to x="100000" y="100000"/>
                                    </p:animScale>
                                    <p:animScale>
                                      <p:cBhvr>
                                        <p:cTn id="33" dur="26">
                                          <p:stCondLst>
                                            <p:cond delay="1642"/>
                                          </p:stCondLst>
                                        </p:cTn>
                                        <p:tgtEl>
                                          <p:spTgt spid="13">
                                            <p:txEl>
                                              <p:pRg st="1" end="1"/>
                                            </p:txEl>
                                          </p:spTgt>
                                        </p:tgtEl>
                                      </p:cBhvr>
                                      <p:to x="100000" y="90000"/>
                                    </p:animScale>
                                    <p:animScale>
                                      <p:cBhvr>
                                        <p:cTn id="34" dur="166" decel="50000">
                                          <p:stCondLst>
                                            <p:cond delay="1668"/>
                                          </p:stCondLst>
                                        </p:cTn>
                                        <p:tgtEl>
                                          <p:spTgt spid="13">
                                            <p:txEl>
                                              <p:pRg st="1" end="1"/>
                                            </p:txEl>
                                          </p:spTgt>
                                        </p:tgtEl>
                                      </p:cBhvr>
                                      <p:to x="100000" y="100000"/>
                                    </p:animScale>
                                    <p:animScale>
                                      <p:cBhvr>
                                        <p:cTn id="35" dur="26">
                                          <p:stCondLst>
                                            <p:cond delay="1808"/>
                                          </p:stCondLst>
                                        </p:cTn>
                                        <p:tgtEl>
                                          <p:spTgt spid="13">
                                            <p:txEl>
                                              <p:pRg st="1" end="1"/>
                                            </p:txEl>
                                          </p:spTgt>
                                        </p:tgtEl>
                                      </p:cBhvr>
                                      <p:to x="100000" y="95000"/>
                                    </p:animScale>
                                    <p:animScale>
                                      <p:cBhvr>
                                        <p:cTn id="36" dur="166" decel="50000">
                                          <p:stCondLst>
                                            <p:cond delay="1834"/>
                                          </p:stCondLst>
                                        </p:cTn>
                                        <p:tgtEl>
                                          <p:spTgt spid="1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wipe(down)">
                                      <p:cBhvr>
                                        <p:cTn id="39" dur="580">
                                          <p:stCondLst>
                                            <p:cond delay="0"/>
                                          </p:stCondLst>
                                        </p:cTn>
                                        <p:tgtEl>
                                          <p:spTgt spid="13">
                                            <p:txEl>
                                              <p:pRg st="2" end="2"/>
                                            </p:txEl>
                                          </p:spTgt>
                                        </p:tgtEl>
                                      </p:cBhvr>
                                    </p:animEffect>
                                    <p:anim calcmode="lin" valueType="num">
                                      <p:cBhvr>
                                        <p:cTn id="40" dur="1822" tmFilter="0,0; 0.14,0.36; 0.43,0.73; 0.71,0.91; 1.0,1.0">
                                          <p:stCondLst>
                                            <p:cond delay="0"/>
                                          </p:stCondLst>
                                        </p:cTn>
                                        <p:tgtEl>
                                          <p:spTgt spid="1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xEl>
                                              <p:pRg st="2" end="2"/>
                                            </p:txEl>
                                          </p:spTgt>
                                        </p:tgtEl>
                                      </p:cBhvr>
                                      <p:to x="100000" y="60000"/>
                                    </p:animScale>
                                    <p:animScale>
                                      <p:cBhvr>
                                        <p:cTn id="46" dur="166" decel="50000">
                                          <p:stCondLst>
                                            <p:cond delay="676"/>
                                          </p:stCondLst>
                                        </p:cTn>
                                        <p:tgtEl>
                                          <p:spTgt spid="13">
                                            <p:txEl>
                                              <p:pRg st="2" end="2"/>
                                            </p:txEl>
                                          </p:spTgt>
                                        </p:tgtEl>
                                      </p:cBhvr>
                                      <p:to x="100000" y="100000"/>
                                    </p:animScale>
                                    <p:animScale>
                                      <p:cBhvr>
                                        <p:cTn id="47" dur="26">
                                          <p:stCondLst>
                                            <p:cond delay="1312"/>
                                          </p:stCondLst>
                                        </p:cTn>
                                        <p:tgtEl>
                                          <p:spTgt spid="13">
                                            <p:txEl>
                                              <p:pRg st="2" end="2"/>
                                            </p:txEl>
                                          </p:spTgt>
                                        </p:tgtEl>
                                      </p:cBhvr>
                                      <p:to x="100000" y="80000"/>
                                    </p:animScale>
                                    <p:animScale>
                                      <p:cBhvr>
                                        <p:cTn id="48" dur="166" decel="50000">
                                          <p:stCondLst>
                                            <p:cond delay="1338"/>
                                          </p:stCondLst>
                                        </p:cTn>
                                        <p:tgtEl>
                                          <p:spTgt spid="13">
                                            <p:txEl>
                                              <p:pRg st="2" end="2"/>
                                            </p:txEl>
                                          </p:spTgt>
                                        </p:tgtEl>
                                      </p:cBhvr>
                                      <p:to x="100000" y="100000"/>
                                    </p:animScale>
                                    <p:animScale>
                                      <p:cBhvr>
                                        <p:cTn id="49" dur="26">
                                          <p:stCondLst>
                                            <p:cond delay="1642"/>
                                          </p:stCondLst>
                                        </p:cTn>
                                        <p:tgtEl>
                                          <p:spTgt spid="13">
                                            <p:txEl>
                                              <p:pRg st="2" end="2"/>
                                            </p:txEl>
                                          </p:spTgt>
                                        </p:tgtEl>
                                      </p:cBhvr>
                                      <p:to x="100000" y="90000"/>
                                    </p:animScale>
                                    <p:animScale>
                                      <p:cBhvr>
                                        <p:cTn id="50" dur="166" decel="50000">
                                          <p:stCondLst>
                                            <p:cond delay="1668"/>
                                          </p:stCondLst>
                                        </p:cTn>
                                        <p:tgtEl>
                                          <p:spTgt spid="13">
                                            <p:txEl>
                                              <p:pRg st="2" end="2"/>
                                            </p:txEl>
                                          </p:spTgt>
                                        </p:tgtEl>
                                      </p:cBhvr>
                                      <p:to x="100000" y="100000"/>
                                    </p:animScale>
                                    <p:animScale>
                                      <p:cBhvr>
                                        <p:cTn id="51" dur="26">
                                          <p:stCondLst>
                                            <p:cond delay="1808"/>
                                          </p:stCondLst>
                                        </p:cTn>
                                        <p:tgtEl>
                                          <p:spTgt spid="13">
                                            <p:txEl>
                                              <p:pRg st="2" end="2"/>
                                            </p:txEl>
                                          </p:spTgt>
                                        </p:tgtEl>
                                      </p:cBhvr>
                                      <p:to x="100000" y="95000"/>
                                    </p:animScale>
                                    <p:animScale>
                                      <p:cBhvr>
                                        <p:cTn id="52" dur="166" decel="50000">
                                          <p:stCondLst>
                                            <p:cond delay="1834"/>
                                          </p:stCondLst>
                                        </p:cTn>
                                        <p:tgtEl>
                                          <p:spTgt spid="1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wipe(down)">
                                      <p:cBhvr>
                                        <p:cTn id="55" dur="580">
                                          <p:stCondLst>
                                            <p:cond delay="0"/>
                                          </p:stCondLst>
                                        </p:cTn>
                                        <p:tgtEl>
                                          <p:spTgt spid="13">
                                            <p:txEl>
                                              <p:pRg st="3" end="3"/>
                                            </p:txEl>
                                          </p:spTgt>
                                        </p:tgtEl>
                                      </p:cBhvr>
                                    </p:animEffect>
                                    <p:anim calcmode="lin" valueType="num">
                                      <p:cBhvr>
                                        <p:cTn id="56" dur="1822" tmFilter="0,0; 0.14,0.36; 0.43,0.73; 0.71,0.91; 1.0,1.0">
                                          <p:stCondLst>
                                            <p:cond delay="0"/>
                                          </p:stCondLst>
                                        </p:cTn>
                                        <p:tgtEl>
                                          <p:spTgt spid="1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xEl>
                                              <p:pRg st="3" end="3"/>
                                            </p:txEl>
                                          </p:spTgt>
                                        </p:tgtEl>
                                      </p:cBhvr>
                                      <p:to x="100000" y="60000"/>
                                    </p:animScale>
                                    <p:animScale>
                                      <p:cBhvr>
                                        <p:cTn id="62" dur="166" decel="50000">
                                          <p:stCondLst>
                                            <p:cond delay="676"/>
                                          </p:stCondLst>
                                        </p:cTn>
                                        <p:tgtEl>
                                          <p:spTgt spid="13">
                                            <p:txEl>
                                              <p:pRg st="3" end="3"/>
                                            </p:txEl>
                                          </p:spTgt>
                                        </p:tgtEl>
                                      </p:cBhvr>
                                      <p:to x="100000" y="100000"/>
                                    </p:animScale>
                                    <p:animScale>
                                      <p:cBhvr>
                                        <p:cTn id="63" dur="26">
                                          <p:stCondLst>
                                            <p:cond delay="1312"/>
                                          </p:stCondLst>
                                        </p:cTn>
                                        <p:tgtEl>
                                          <p:spTgt spid="13">
                                            <p:txEl>
                                              <p:pRg st="3" end="3"/>
                                            </p:txEl>
                                          </p:spTgt>
                                        </p:tgtEl>
                                      </p:cBhvr>
                                      <p:to x="100000" y="80000"/>
                                    </p:animScale>
                                    <p:animScale>
                                      <p:cBhvr>
                                        <p:cTn id="64" dur="166" decel="50000">
                                          <p:stCondLst>
                                            <p:cond delay="1338"/>
                                          </p:stCondLst>
                                        </p:cTn>
                                        <p:tgtEl>
                                          <p:spTgt spid="13">
                                            <p:txEl>
                                              <p:pRg st="3" end="3"/>
                                            </p:txEl>
                                          </p:spTgt>
                                        </p:tgtEl>
                                      </p:cBhvr>
                                      <p:to x="100000" y="100000"/>
                                    </p:animScale>
                                    <p:animScale>
                                      <p:cBhvr>
                                        <p:cTn id="65" dur="26">
                                          <p:stCondLst>
                                            <p:cond delay="1642"/>
                                          </p:stCondLst>
                                        </p:cTn>
                                        <p:tgtEl>
                                          <p:spTgt spid="13">
                                            <p:txEl>
                                              <p:pRg st="3" end="3"/>
                                            </p:txEl>
                                          </p:spTgt>
                                        </p:tgtEl>
                                      </p:cBhvr>
                                      <p:to x="100000" y="90000"/>
                                    </p:animScale>
                                    <p:animScale>
                                      <p:cBhvr>
                                        <p:cTn id="66" dur="166" decel="50000">
                                          <p:stCondLst>
                                            <p:cond delay="1668"/>
                                          </p:stCondLst>
                                        </p:cTn>
                                        <p:tgtEl>
                                          <p:spTgt spid="13">
                                            <p:txEl>
                                              <p:pRg st="3" end="3"/>
                                            </p:txEl>
                                          </p:spTgt>
                                        </p:tgtEl>
                                      </p:cBhvr>
                                      <p:to x="100000" y="100000"/>
                                    </p:animScale>
                                    <p:animScale>
                                      <p:cBhvr>
                                        <p:cTn id="67" dur="26">
                                          <p:stCondLst>
                                            <p:cond delay="1808"/>
                                          </p:stCondLst>
                                        </p:cTn>
                                        <p:tgtEl>
                                          <p:spTgt spid="13">
                                            <p:txEl>
                                              <p:pRg st="3" end="3"/>
                                            </p:txEl>
                                          </p:spTgt>
                                        </p:tgtEl>
                                      </p:cBhvr>
                                      <p:to x="100000" y="95000"/>
                                    </p:animScale>
                                    <p:animScale>
                                      <p:cBhvr>
                                        <p:cTn id="68" dur="166" decel="50000">
                                          <p:stCondLst>
                                            <p:cond delay="1834"/>
                                          </p:stCondLst>
                                        </p:cTn>
                                        <p:tgtEl>
                                          <p:spTgt spid="1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3">
                                            <p:txEl>
                                              <p:pRg st="4" end="4"/>
                                            </p:txEl>
                                          </p:spTgt>
                                        </p:tgtEl>
                                        <p:attrNameLst>
                                          <p:attrName>style.visibility</p:attrName>
                                        </p:attrNameLst>
                                      </p:cBhvr>
                                      <p:to>
                                        <p:strVal val="visible"/>
                                      </p:to>
                                    </p:set>
                                    <p:animEffect transition="in" filter="wipe(down)">
                                      <p:cBhvr>
                                        <p:cTn id="71" dur="580">
                                          <p:stCondLst>
                                            <p:cond delay="0"/>
                                          </p:stCondLst>
                                        </p:cTn>
                                        <p:tgtEl>
                                          <p:spTgt spid="13">
                                            <p:txEl>
                                              <p:pRg st="4" end="4"/>
                                            </p:txEl>
                                          </p:spTgt>
                                        </p:tgtEl>
                                      </p:cBhvr>
                                    </p:animEffect>
                                    <p:anim calcmode="lin" valueType="num">
                                      <p:cBhvr>
                                        <p:cTn id="72" dur="1822" tmFilter="0,0; 0.14,0.36; 0.43,0.73; 0.71,0.91; 1.0,1.0">
                                          <p:stCondLst>
                                            <p:cond delay="0"/>
                                          </p:stCondLst>
                                        </p:cTn>
                                        <p:tgtEl>
                                          <p:spTgt spid="1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xEl>
                                              <p:pRg st="4" end="4"/>
                                            </p:txEl>
                                          </p:spTgt>
                                        </p:tgtEl>
                                      </p:cBhvr>
                                      <p:to x="100000" y="60000"/>
                                    </p:animScale>
                                    <p:animScale>
                                      <p:cBhvr>
                                        <p:cTn id="78" dur="166" decel="50000">
                                          <p:stCondLst>
                                            <p:cond delay="676"/>
                                          </p:stCondLst>
                                        </p:cTn>
                                        <p:tgtEl>
                                          <p:spTgt spid="13">
                                            <p:txEl>
                                              <p:pRg st="4" end="4"/>
                                            </p:txEl>
                                          </p:spTgt>
                                        </p:tgtEl>
                                      </p:cBhvr>
                                      <p:to x="100000" y="100000"/>
                                    </p:animScale>
                                    <p:animScale>
                                      <p:cBhvr>
                                        <p:cTn id="79" dur="26">
                                          <p:stCondLst>
                                            <p:cond delay="1312"/>
                                          </p:stCondLst>
                                        </p:cTn>
                                        <p:tgtEl>
                                          <p:spTgt spid="13">
                                            <p:txEl>
                                              <p:pRg st="4" end="4"/>
                                            </p:txEl>
                                          </p:spTgt>
                                        </p:tgtEl>
                                      </p:cBhvr>
                                      <p:to x="100000" y="80000"/>
                                    </p:animScale>
                                    <p:animScale>
                                      <p:cBhvr>
                                        <p:cTn id="80" dur="166" decel="50000">
                                          <p:stCondLst>
                                            <p:cond delay="1338"/>
                                          </p:stCondLst>
                                        </p:cTn>
                                        <p:tgtEl>
                                          <p:spTgt spid="13">
                                            <p:txEl>
                                              <p:pRg st="4" end="4"/>
                                            </p:txEl>
                                          </p:spTgt>
                                        </p:tgtEl>
                                      </p:cBhvr>
                                      <p:to x="100000" y="100000"/>
                                    </p:animScale>
                                    <p:animScale>
                                      <p:cBhvr>
                                        <p:cTn id="81" dur="26">
                                          <p:stCondLst>
                                            <p:cond delay="1642"/>
                                          </p:stCondLst>
                                        </p:cTn>
                                        <p:tgtEl>
                                          <p:spTgt spid="13">
                                            <p:txEl>
                                              <p:pRg st="4" end="4"/>
                                            </p:txEl>
                                          </p:spTgt>
                                        </p:tgtEl>
                                      </p:cBhvr>
                                      <p:to x="100000" y="90000"/>
                                    </p:animScale>
                                    <p:animScale>
                                      <p:cBhvr>
                                        <p:cTn id="82" dur="166" decel="50000">
                                          <p:stCondLst>
                                            <p:cond delay="1668"/>
                                          </p:stCondLst>
                                        </p:cTn>
                                        <p:tgtEl>
                                          <p:spTgt spid="13">
                                            <p:txEl>
                                              <p:pRg st="4" end="4"/>
                                            </p:txEl>
                                          </p:spTgt>
                                        </p:tgtEl>
                                      </p:cBhvr>
                                      <p:to x="100000" y="100000"/>
                                    </p:animScale>
                                    <p:animScale>
                                      <p:cBhvr>
                                        <p:cTn id="83" dur="26">
                                          <p:stCondLst>
                                            <p:cond delay="1808"/>
                                          </p:stCondLst>
                                        </p:cTn>
                                        <p:tgtEl>
                                          <p:spTgt spid="13">
                                            <p:txEl>
                                              <p:pRg st="4" end="4"/>
                                            </p:txEl>
                                          </p:spTgt>
                                        </p:tgtEl>
                                      </p:cBhvr>
                                      <p:to x="100000" y="95000"/>
                                    </p:animScale>
                                    <p:animScale>
                                      <p:cBhvr>
                                        <p:cTn id="84" dur="166" decel="50000">
                                          <p:stCondLst>
                                            <p:cond delay="1834"/>
                                          </p:stCondLst>
                                        </p:cTn>
                                        <p:tgtEl>
                                          <p:spTgt spid="1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3">
                                            <p:txEl>
                                              <p:pRg st="5" end="5"/>
                                            </p:txEl>
                                          </p:spTgt>
                                        </p:tgtEl>
                                        <p:attrNameLst>
                                          <p:attrName>style.visibility</p:attrName>
                                        </p:attrNameLst>
                                      </p:cBhvr>
                                      <p:to>
                                        <p:strVal val="visible"/>
                                      </p:to>
                                    </p:set>
                                    <p:animEffect transition="in" filter="wipe(down)">
                                      <p:cBhvr>
                                        <p:cTn id="87" dur="580">
                                          <p:stCondLst>
                                            <p:cond delay="0"/>
                                          </p:stCondLst>
                                        </p:cTn>
                                        <p:tgtEl>
                                          <p:spTgt spid="13">
                                            <p:txEl>
                                              <p:pRg st="5" end="5"/>
                                            </p:txEl>
                                          </p:spTgt>
                                        </p:tgtEl>
                                      </p:cBhvr>
                                    </p:animEffect>
                                    <p:anim calcmode="lin" valueType="num">
                                      <p:cBhvr>
                                        <p:cTn id="88" dur="1822" tmFilter="0,0; 0.14,0.36; 0.43,0.73; 0.71,0.91; 1.0,1.0">
                                          <p:stCondLst>
                                            <p:cond delay="0"/>
                                          </p:stCondLst>
                                        </p:cTn>
                                        <p:tgtEl>
                                          <p:spTgt spid="1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3">
                                            <p:txEl>
                                              <p:pRg st="5" end="5"/>
                                            </p:txEl>
                                          </p:spTgt>
                                        </p:tgtEl>
                                      </p:cBhvr>
                                      <p:to x="100000" y="60000"/>
                                    </p:animScale>
                                    <p:animScale>
                                      <p:cBhvr>
                                        <p:cTn id="94" dur="166" decel="50000">
                                          <p:stCondLst>
                                            <p:cond delay="676"/>
                                          </p:stCondLst>
                                        </p:cTn>
                                        <p:tgtEl>
                                          <p:spTgt spid="13">
                                            <p:txEl>
                                              <p:pRg st="5" end="5"/>
                                            </p:txEl>
                                          </p:spTgt>
                                        </p:tgtEl>
                                      </p:cBhvr>
                                      <p:to x="100000" y="100000"/>
                                    </p:animScale>
                                    <p:animScale>
                                      <p:cBhvr>
                                        <p:cTn id="95" dur="26">
                                          <p:stCondLst>
                                            <p:cond delay="1312"/>
                                          </p:stCondLst>
                                        </p:cTn>
                                        <p:tgtEl>
                                          <p:spTgt spid="13">
                                            <p:txEl>
                                              <p:pRg st="5" end="5"/>
                                            </p:txEl>
                                          </p:spTgt>
                                        </p:tgtEl>
                                      </p:cBhvr>
                                      <p:to x="100000" y="80000"/>
                                    </p:animScale>
                                    <p:animScale>
                                      <p:cBhvr>
                                        <p:cTn id="96" dur="166" decel="50000">
                                          <p:stCondLst>
                                            <p:cond delay="1338"/>
                                          </p:stCondLst>
                                        </p:cTn>
                                        <p:tgtEl>
                                          <p:spTgt spid="13">
                                            <p:txEl>
                                              <p:pRg st="5" end="5"/>
                                            </p:txEl>
                                          </p:spTgt>
                                        </p:tgtEl>
                                      </p:cBhvr>
                                      <p:to x="100000" y="100000"/>
                                    </p:animScale>
                                    <p:animScale>
                                      <p:cBhvr>
                                        <p:cTn id="97" dur="26">
                                          <p:stCondLst>
                                            <p:cond delay="1642"/>
                                          </p:stCondLst>
                                        </p:cTn>
                                        <p:tgtEl>
                                          <p:spTgt spid="13">
                                            <p:txEl>
                                              <p:pRg st="5" end="5"/>
                                            </p:txEl>
                                          </p:spTgt>
                                        </p:tgtEl>
                                      </p:cBhvr>
                                      <p:to x="100000" y="90000"/>
                                    </p:animScale>
                                    <p:animScale>
                                      <p:cBhvr>
                                        <p:cTn id="98" dur="166" decel="50000">
                                          <p:stCondLst>
                                            <p:cond delay="1668"/>
                                          </p:stCondLst>
                                        </p:cTn>
                                        <p:tgtEl>
                                          <p:spTgt spid="13">
                                            <p:txEl>
                                              <p:pRg st="5" end="5"/>
                                            </p:txEl>
                                          </p:spTgt>
                                        </p:tgtEl>
                                      </p:cBhvr>
                                      <p:to x="100000" y="100000"/>
                                    </p:animScale>
                                    <p:animScale>
                                      <p:cBhvr>
                                        <p:cTn id="99" dur="26">
                                          <p:stCondLst>
                                            <p:cond delay="1808"/>
                                          </p:stCondLst>
                                        </p:cTn>
                                        <p:tgtEl>
                                          <p:spTgt spid="13">
                                            <p:txEl>
                                              <p:pRg st="5" end="5"/>
                                            </p:txEl>
                                          </p:spTgt>
                                        </p:tgtEl>
                                      </p:cBhvr>
                                      <p:to x="100000" y="95000"/>
                                    </p:animScale>
                                    <p:animScale>
                                      <p:cBhvr>
                                        <p:cTn id="100" dur="166" decel="50000">
                                          <p:stCondLst>
                                            <p:cond delay="1834"/>
                                          </p:stCondLst>
                                        </p:cTn>
                                        <p:tgtEl>
                                          <p:spTgt spid="1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3">
                                            <p:txEl>
                                              <p:pRg st="6" end="6"/>
                                            </p:txEl>
                                          </p:spTgt>
                                        </p:tgtEl>
                                        <p:attrNameLst>
                                          <p:attrName>style.visibility</p:attrName>
                                        </p:attrNameLst>
                                      </p:cBhvr>
                                      <p:to>
                                        <p:strVal val="visible"/>
                                      </p:to>
                                    </p:set>
                                    <p:animEffect transition="in" filter="wipe(down)">
                                      <p:cBhvr>
                                        <p:cTn id="103" dur="580">
                                          <p:stCondLst>
                                            <p:cond delay="0"/>
                                          </p:stCondLst>
                                        </p:cTn>
                                        <p:tgtEl>
                                          <p:spTgt spid="13">
                                            <p:txEl>
                                              <p:pRg st="6" end="6"/>
                                            </p:txEl>
                                          </p:spTgt>
                                        </p:tgtEl>
                                      </p:cBhvr>
                                    </p:animEffect>
                                    <p:anim calcmode="lin" valueType="num">
                                      <p:cBhvr>
                                        <p:cTn id="104" dur="1822" tmFilter="0,0; 0.14,0.36; 0.43,0.73; 0.71,0.91; 1.0,1.0">
                                          <p:stCondLst>
                                            <p:cond delay="0"/>
                                          </p:stCondLst>
                                        </p:cTn>
                                        <p:tgtEl>
                                          <p:spTgt spid="1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13">
                                            <p:txEl>
                                              <p:pRg st="6" end="6"/>
                                            </p:txEl>
                                          </p:spTgt>
                                        </p:tgtEl>
                                      </p:cBhvr>
                                      <p:to x="100000" y="60000"/>
                                    </p:animScale>
                                    <p:animScale>
                                      <p:cBhvr>
                                        <p:cTn id="110" dur="166" decel="50000">
                                          <p:stCondLst>
                                            <p:cond delay="676"/>
                                          </p:stCondLst>
                                        </p:cTn>
                                        <p:tgtEl>
                                          <p:spTgt spid="13">
                                            <p:txEl>
                                              <p:pRg st="6" end="6"/>
                                            </p:txEl>
                                          </p:spTgt>
                                        </p:tgtEl>
                                      </p:cBhvr>
                                      <p:to x="100000" y="100000"/>
                                    </p:animScale>
                                    <p:animScale>
                                      <p:cBhvr>
                                        <p:cTn id="111" dur="26">
                                          <p:stCondLst>
                                            <p:cond delay="1312"/>
                                          </p:stCondLst>
                                        </p:cTn>
                                        <p:tgtEl>
                                          <p:spTgt spid="13">
                                            <p:txEl>
                                              <p:pRg st="6" end="6"/>
                                            </p:txEl>
                                          </p:spTgt>
                                        </p:tgtEl>
                                      </p:cBhvr>
                                      <p:to x="100000" y="80000"/>
                                    </p:animScale>
                                    <p:animScale>
                                      <p:cBhvr>
                                        <p:cTn id="112" dur="166" decel="50000">
                                          <p:stCondLst>
                                            <p:cond delay="1338"/>
                                          </p:stCondLst>
                                        </p:cTn>
                                        <p:tgtEl>
                                          <p:spTgt spid="13">
                                            <p:txEl>
                                              <p:pRg st="6" end="6"/>
                                            </p:txEl>
                                          </p:spTgt>
                                        </p:tgtEl>
                                      </p:cBhvr>
                                      <p:to x="100000" y="100000"/>
                                    </p:animScale>
                                    <p:animScale>
                                      <p:cBhvr>
                                        <p:cTn id="113" dur="26">
                                          <p:stCondLst>
                                            <p:cond delay="1642"/>
                                          </p:stCondLst>
                                        </p:cTn>
                                        <p:tgtEl>
                                          <p:spTgt spid="13">
                                            <p:txEl>
                                              <p:pRg st="6" end="6"/>
                                            </p:txEl>
                                          </p:spTgt>
                                        </p:tgtEl>
                                      </p:cBhvr>
                                      <p:to x="100000" y="90000"/>
                                    </p:animScale>
                                    <p:animScale>
                                      <p:cBhvr>
                                        <p:cTn id="114" dur="166" decel="50000">
                                          <p:stCondLst>
                                            <p:cond delay="1668"/>
                                          </p:stCondLst>
                                        </p:cTn>
                                        <p:tgtEl>
                                          <p:spTgt spid="13">
                                            <p:txEl>
                                              <p:pRg st="6" end="6"/>
                                            </p:txEl>
                                          </p:spTgt>
                                        </p:tgtEl>
                                      </p:cBhvr>
                                      <p:to x="100000" y="100000"/>
                                    </p:animScale>
                                    <p:animScale>
                                      <p:cBhvr>
                                        <p:cTn id="115" dur="26">
                                          <p:stCondLst>
                                            <p:cond delay="1808"/>
                                          </p:stCondLst>
                                        </p:cTn>
                                        <p:tgtEl>
                                          <p:spTgt spid="13">
                                            <p:txEl>
                                              <p:pRg st="6" end="6"/>
                                            </p:txEl>
                                          </p:spTgt>
                                        </p:tgtEl>
                                      </p:cBhvr>
                                      <p:to x="100000" y="95000"/>
                                    </p:animScale>
                                    <p:animScale>
                                      <p:cBhvr>
                                        <p:cTn id="116" dur="166" decel="50000">
                                          <p:stCondLst>
                                            <p:cond delay="1834"/>
                                          </p:stCondLst>
                                        </p:cTn>
                                        <p:tgtEl>
                                          <p:spTgt spid="1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28600" y="-10160"/>
            <a:ext cx="8610600" cy="6199632"/>
          </a:xfrm>
          <a:prstGeom prst="rect">
            <a:avLst/>
          </a:prstGeom>
        </p:spPr>
      </p:pic>
    </p:spTree>
    <p:extLst>
      <p:ext uri="{BB962C8B-B14F-4D97-AF65-F5344CB8AC3E}">
        <p14:creationId xmlns:p14="http://schemas.microsoft.com/office/powerpoint/2010/main" val="207177775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29" y="12359"/>
            <a:ext cx="7021062" cy="6339016"/>
          </a:xfrm>
          <a:prstGeom prst="rect">
            <a:avLst/>
          </a:prstGeom>
        </p:spPr>
      </p:pic>
    </p:spTree>
    <p:extLst>
      <p:ext uri="{BB962C8B-B14F-4D97-AF65-F5344CB8AC3E}">
        <p14:creationId xmlns:p14="http://schemas.microsoft.com/office/powerpoint/2010/main" val="40394195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220054" y="89694"/>
            <a:ext cx="7330440" cy="1420813"/>
          </a:xfrm>
        </p:spPr>
        <p:txBody>
          <a:bodyPr rIns="132080">
            <a:normAutofit/>
          </a:bodyPr>
          <a:lstStyle/>
          <a:p>
            <a:pPr indent="0" algn="ctr" eaLnBrk="1" hangingPunct="1"/>
            <a:r>
              <a:rPr lang="en-US" sz="3600" b="1" dirty="0" smtClean="0">
                <a:latin typeface="Open Sans" panose="020B0606030504020204" pitchFamily="34" charset="0"/>
                <a:ea typeface="Open Sans" panose="020B0606030504020204" pitchFamily="34" charset="0"/>
                <a:cs typeface="Open Sans" panose="020B0606030504020204" pitchFamily="34" charset="0"/>
              </a:rPr>
              <a:t>Without Early Intervention</a:t>
            </a:r>
            <a:endParaRPr lang="en-US" sz="3200" b="1"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EARLY INTERVENTION</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220054" y="1284670"/>
            <a:ext cx="7162800" cy="4794422"/>
          </a:xfrm>
          <a:prstGeom prst="rect">
            <a:avLst/>
          </a:prstGeom>
        </p:spPr>
        <p:txBody>
          <a:bodyPr vert="horz" lIns="91440" tIns="45720" rIns="13208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Poorer long-term functioning</a:t>
            </a:r>
          </a:p>
          <a:p>
            <a:pPr>
              <a:lnSpc>
                <a:spcPct val="150000"/>
              </a:lnSpc>
              <a:spcBef>
                <a:spcPts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Increased risk of depression and suicide</a:t>
            </a:r>
          </a:p>
          <a:p>
            <a:pPr>
              <a:lnSpc>
                <a:spcPct val="150000"/>
              </a:lnSpc>
              <a:spcBef>
                <a:spcPts val="0"/>
              </a:spcBef>
              <a:buClr>
                <a:srgbClr val="8AC75A"/>
              </a:buClr>
            </a:pPr>
            <a:r>
              <a:rPr lang="en-US" sz="2400" dirty="0">
                <a:latin typeface="Open Sans" panose="020B0606030504020204" pitchFamily="34" charset="0"/>
                <a:ea typeface="Open Sans" panose="020B0606030504020204" pitchFamily="34" charset="0"/>
                <a:cs typeface="Open Sans" panose="020B0606030504020204" pitchFamily="34" charset="0"/>
              </a:rPr>
              <a:t>Increased use of alcohol and drugs</a:t>
            </a:r>
          </a:p>
          <a:p>
            <a:pPr>
              <a:lnSpc>
                <a:spcPct val="150000"/>
              </a:lnSpc>
              <a:spcBef>
                <a:spcPts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Slower psychological maturation and delay in assuming adult responsibilities</a:t>
            </a:r>
          </a:p>
          <a:p>
            <a:pPr>
              <a:lnSpc>
                <a:spcPct val="150000"/>
              </a:lnSpc>
              <a:spcBef>
                <a:spcPts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Strain on relationships and subsequent loss of social supports</a:t>
            </a:r>
          </a:p>
          <a:p>
            <a:pPr>
              <a:lnSpc>
                <a:spcPct val="150000"/>
              </a:lnSpc>
              <a:spcBef>
                <a:spcPts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Disruption of education and employment</a:t>
            </a:r>
          </a:p>
          <a:p>
            <a:pPr>
              <a:lnSpc>
                <a:spcPct val="150000"/>
              </a:lnSpc>
              <a:spcBef>
                <a:spcPts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Loss of self-esteem and confidence</a:t>
            </a:r>
          </a:p>
          <a:p>
            <a:pPr>
              <a:lnSpc>
                <a:spcPct val="150000"/>
              </a:lnSpc>
              <a:spcBef>
                <a:spcPts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Greater chance of problems with the law</a:t>
            </a:r>
          </a:p>
        </p:txBody>
      </p:sp>
    </p:spTree>
    <p:extLst>
      <p:ext uri="{BB962C8B-B14F-4D97-AF65-F5344CB8AC3E}">
        <p14:creationId xmlns:p14="http://schemas.microsoft.com/office/powerpoint/2010/main" val="22690960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0" dur="500"/>
                                        <p:tgtEl>
                                          <p:spTgt spid="1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3" dur="500"/>
                                        <p:tgtEl>
                                          <p:spTgt spid="1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6" dur="500"/>
                                        <p:tgtEl>
                                          <p:spTgt spid="1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9" dur="500"/>
                                        <p:tgtEl>
                                          <p:spTgt spid="1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22" dur="500"/>
                                        <p:tgtEl>
                                          <p:spTgt spid="1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25" dur="500"/>
                                        <p:tgtEl>
                                          <p:spTgt spid="13">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28"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4000" dirty="0" smtClean="0">
                <a:latin typeface="Open Sans" panose="020B0606030504020204"/>
                <a:ea typeface="Open Sans Light" panose="020B0306030504020204" pitchFamily="34" charset="0"/>
                <a:cs typeface="Open Sans Light" panose="020B0306030504020204" pitchFamily="34" charset="0"/>
              </a:rPr>
              <a:t>The Action Plan - ALGEE</a:t>
            </a: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5174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9"/>
          <p:cNvSpPr>
            <a:spLocks noChangeArrowheads="1"/>
          </p:cNvSpPr>
          <p:nvPr/>
        </p:nvSpPr>
        <p:spPr bwMode="auto">
          <a:xfrm>
            <a:off x="1397342" y="1607951"/>
            <a:ext cx="7594257" cy="3733800"/>
          </a:xfrm>
          <a:prstGeom prst="rect">
            <a:avLst/>
          </a:prstGeom>
          <a:noFill/>
          <a:ln w="12700">
            <a:noFill/>
            <a:miter lim="800000"/>
            <a:headEnd/>
            <a:tailEnd/>
          </a:ln>
        </p:spPr>
        <p:txBody>
          <a:bodyPr lIns="50800" tIns="50800" rIns="132080" bIns="50800"/>
          <a:lstStyle/>
          <a:p>
            <a:pPr marL="496888" indent="-457200">
              <a:spcBef>
                <a:spcPts val="1200"/>
              </a:spcBef>
              <a:buClr>
                <a:srgbClr val="6A3091"/>
              </a:buClr>
              <a:buSzPct val="85000"/>
              <a:buFont typeface="Arial" pitchFamily="34" charset="0"/>
              <a:buChar char="•"/>
            </a:pPr>
            <a:r>
              <a:rPr lang="en-US" sz="3600" b="1" dirty="0" smtClean="0">
                <a:latin typeface="Open Sans" panose="020B0606030504020204"/>
              </a:rPr>
              <a:t>A</a:t>
            </a:r>
            <a:r>
              <a:rPr lang="en-US" sz="3600" dirty="0" smtClean="0">
                <a:latin typeface="Open Sans" panose="020B0606030504020204"/>
              </a:rPr>
              <a:t>ssess </a:t>
            </a:r>
            <a:r>
              <a:rPr lang="en-US" sz="3600" dirty="0">
                <a:latin typeface="Open Sans" panose="020B0606030504020204"/>
              </a:rPr>
              <a:t>for risk of suicide or harm</a:t>
            </a:r>
          </a:p>
          <a:p>
            <a:pPr marL="496888" indent="-457200">
              <a:spcBef>
                <a:spcPts val="1200"/>
              </a:spcBef>
              <a:buClr>
                <a:srgbClr val="6A3091"/>
              </a:buClr>
              <a:buSzPct val="85000"/>
              <a:buFont typeface="Arial" pitchFamily="34" charset="0"/>
              <a:buChar char="•"/>
            </a:pPr>
            <a:r>
              <a:rPr lang="en-US" sz="3600" b="1" dirty="0">
                <a:latin typeface="Open Sans" panose="020B0606030504020204"/>
              </a:rPr>
              <a:t>L</a:t>
            </a:r>
            <a:r>
              <a:rPr lang="en-US" sz="3600" dirty="0">
                <a:latin typeface="Open Sans" panose="020B0606030504020204"/>
              </a:rPr>
              <a:t>isten nonjudgmentally</a:t>
            </a:r>
            <a:endParaRPr lang="en-US" sz="3600" b="1" dirty="0">
              <a:latin typeface="Open Sans" panose="020B0606030504020204"/>
              <a:ea typeface="ヒラギノ角ゴ Pro W6" charset="-128"/>
            </a:endParaRPr>
          </a:p>
          <a:p>
            <a:pPr marL="496888" indent="-457200">
              <a:spcBef>
                <a:spcPts val="1200"/>
              </a:spcBef>
              <a:buClr>
                <a:srgbClr val="6A3091"/>
              </a:buClr>
              <a:buSzPct val="85000"/>
              <a:buFont typeface="Arial" pitchFamily="34" charset="0"/>
              <a:buChar char="•"/>
            </a:pPr>
            <a:r>
              <a:rPr lang="en-US" sz="3600" b="1" dirty="0">
                <a:latin typeface="Open Sans" panose="020B0606030504020204"/>
              </a:rPr>
              <a:t>G</a:t>
            </a:r>
            <a:r>
              <a:rPr lang="en-US" sz="3600" dirty="0">
                <a:latin typeface="Open Sans" panose="020B0606030504020204"/>
              </a:rPr>
              <a:t>ive reassurance and information</a:t>
            </a:r>
          </a:p>
          <a:p>
            <a:pPr marL="496888" indent="-457200">
              <a:spcBef>
                <a:spcPts val="1200"/>
              </a:spcBef>
              <a:buClr>
                <a:srgbClr val="6A3091"/>
              </a:buClr>
              <a:buSzPct val="85000"/>
              <a:buFont typeface="Arial" pitchFamily="34" charset="0"/>
              <a:buChar char="•"/>
            </a:pPr>
            <a:r>
              <a:rPr lang="en-US" sz="3600" b="1" dirty="0">
                <a:latin typeface="Open Sans" panose="020B0606030504020204"/>
              </a:rPr>
              <a:t>E</a:t>
            </a:r>
            <a:r>
              <a:rPr lang="en-US" sz="3600" dirty="0">
                <a:latin typeface="Open Sans" panose="020B0606030504020204"/>
              </a:rPr>
              <a:t>ncourage appropriate professional help</a:t>
            </a:r>
          </a:p>
          <a:p>
            <a:pPr marL="496888" indent="-457200">
              <a:spcBef>
                <a:spcPts val="1200"/>
              </a:spcBef>
              <a:buClr>
                <a:srgbClr val="6A3091"/>
              </a:buClr>
              <a:buSzPct val="85000"/>
              <a:buFont typeface="Arial" pitchFamily="34" charset="0"/>
              <a:buChar char="•"/>
            </a:pPr>
            <a:r>
              <a:rPr lang="en-US" sz="3600" b="1" dirty="0">
                <a:latin typeface="Open Sans" panose="020B0606030504020204"/>
              </a:rPr>
              <a:t>E</a:t>
            </a:r>
            <a:r>
              <a:rPr lang="en-US" sz="3600" dirty="0">
                <a:latin typeface="Open Sans" panose="020B0606030504020204"/>
              </a:rPr>
              <a:t>ncourage self-help and other support  </a:t>
            </a:r>
            <a:r>
              <a:rPr lang="en-US" sz="3600" dirty="0" smtClean="0">
                <a:latin typeface="Open Sans" panose="020B0606030504020204"/>
              </a:rPr>
              <a:t> strategies</a:t>
            </a:r>
            <a:endParaRPr lang="en-US" sz="3600" b="1" dirty="0">
              <a:latin typeface="Open Sans" panose="020B0606030504020204"/>
              <a:ea typeface="ヒラギノ角ゴ Pro W6" charset="-128"/>
            </a:endParaRPr>
          </a:p>
        </p:txBody>
      </p:sp>
    </p:spTree>
    <p:extLst>
      <p:ext uri="{BB962C8B-B14F-4D97-AF65-F5344CB8AC3E}">
        <p14:creationId xmlns:p14="http://schemas.microsoft.com/office/powerpoint/2010/main" val="30243155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28891" y="360995"/>
            <a:ext cx="6055957" cy="878211"/>
          </a:xfrm>
        </p:spPr>
        <p:txBody>
          <a:bodyPr rIns="132080">
            <a:normAutofit fontScale="90000"/>
          </a:bodyPr>
          <a:lstStyle/>
          <a:p>
            <a:pPr indent="0" algn="ctr" eaLnBrk="1" hangingPunct="1"/>
            <a:r>
              <a:rPr lang="en-US" sz="3600" b="1" dirty="0" smtClean="0">
                <a:latin typeface="Open Sans" panose="020B0606030504020204" pitchFamily="34" charset="0"/>
                <a:ea typeface="Open Sans" panose="020B0606030504020204" pitchFamily="34" charset="0"/>
                <a:cs typeface="Open Sans" panose="020B0606030504020204" pitchFamily="34" charset="0"/>
              </a:rPr>
              <a:t>What are Substance Use Disorders?</a:t>
            </a:r>
            <a:endParaRPr lang="en-US" sz="32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rrowheads="1"/>
          </p:cNvPicPr>
          <p:nvPr/>
        </p:nvPicPr>
        <p:blipFill>
          <a:blip r:embed="rId5" cstate="print"/>
          <a:srcRect/>
          <a:stretch>
            <a:fillRect/>
          </a:stretch>
        </p:blipFill>
        <p:spPr bwMode="auto">
          <a:xfrm>
            <a:off x="4491038" y="1524000"/>
            <a:ext cx="2290762" cy="3124200"/>
          </a:xfrm>
          <a:prstGeom prst="rect">
            <a:avLst/>
          </a:prstGeom>
          <a:noFill/>
          <a:ln w="9525">
            <a:noFill/>
            <a:miter lim="800000"/>
            <a:headEnd/>
            <a:tailEnd/>
          </a:ln>
        </p:spPr>
      </p:pic>
      <p:pic>
        <p:nvPicPr>
          <p:cNvPr id="16" name="Picture 5"/>
          <p:cNvPicPr>
            <a:picLocks noChangeArrowheads="1"/>
          </p:cNvPicPr>
          <p:nvPr/>
        </p:nvPicPr>
        <p:blipFill>
          <a:blip r:embed="rId6" cstate="print"/>
          <a:srcRect/>
          <a:stretch>
            <a:fillRect/>
          </a:stretch>
        </p:blipFill>
        <p:spPr bwMode="auto">
          <a:xfrm>
            <a:off x="2438400" y="1524000"/>
            <a:ext cx="2057400" cy="3084513"/>
          </a:xfrm>
          <a:prstGeom prst="rect">
            <a:avLst/>
          </a:prstGeom>
          <a:noFill/>
          <a:ln w="9525">
            <a:noFill/>
            <a:miter lim="800000"/>
            <a:headEnd/>
            <a:tailEnd/>
          </a:ln>
        </p:spPr>
      </p:pic>
      <p:sp>
        <p:nvSpPr>
          <p:cNvPr id="17" name="Rectangle 2"/>
          <p:cNvSpPr txBox="1">
            <a:spLocks noChangeArrowheads="1"/>
          </p:cNvSpPr>
          <p:nvPr/>
        </p:nvSpPr>
        <p:spPr>
          <a:xfrm>
            <a:off x="1435443" y="4893307"/>
            <a:ext cx="7162800" cy="1666875"/>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82638" lvl="1" indent="-285750">
              <a:buClr>
                <a:srgbClr val="8AC75A"/>
              </a:buClr>
            </a:pPr>
            <a:r>
              <a:rPr lang="en-US" sz="2200" dirty="0" smtClean="0">
                <a:latin typeface="Open Sans" panose="020B0606030504020204" pitchFamily="34" charset="0"/>
                <a:ea typeface="Open Sans" panose="020B0606030504020204" pitchFamily="34" charset="0"/>
                <a:cs typeface="Open Sans" panose="020B0606030504020204" pitchFamily="34" charset="0"/>
              </a:rPr>
              <a:t>Dependence</a:t>
            </a:r>
          </a:p>
          <a:p>
            <a:pPr marL="782638" lvl="1" indent="-285750">
              <a:buClr>
                <a:srgbClr val="8AC75A"/>
              </a:buClr>
            </a:pPr>
            <a:r>
              <a:rPr lang="en-US" sz="2200" dirty="0" smtClean="0">
                <a:latin typeface="Open Sans" panose="020B0606030504020204" pitchFamily="34" charset="0"/>
                <a:ea typeface="Open Sans" panose="020B0606030504020204" pitchFamily="34" charset="0"/>
                <a:cs typeface="Open Sans" panose="020B0606030504020204" pitchFamily="34" charset="0"/>
              </a:rPr>
              <a:t>Abuse that leads to problems at home or work</a:t>
            </a:r>
          </a:p>
          <a:p>
            <a:pPr marL="782638" lvl="1" indent="-285750">
              <a:buClr>
                <a:srgbClr val="8AC75A"/>
              </a:buClr>
            </a:pPr>
            <a:r>
              <a:rPr lang="en-US" sz="2200" dirty="0" smtClean="0">
                <a:latin typeface="Open Sans" panose="020B0606030504020204" pitchFamily="34" charset="0"/>
                <a:ea typeface="Open Sans" panose="020B0606030504020204" pitchFamily="34" charset="0"/>
                <a:cs typeface="Open Sans" panose="020B0606030504020204" pitchFamily="34" charset="0"/>
              </a:rPr>
              <a:t>Abuse that causes damage to health</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74324" cy="6339016"/>
          </a:xfrm>
          <a:prstGeom prst="rect">
            <a:avLst/>
          </a:prstGeom>
        </p:spPr>
      </p:pic>
    </p:spTree>
    <p:extLst>
      <p:ext uri="{BB962C8B-B14F-4D97-AF65-F5344CB8AC3E}">
        <p14:creationId xmlns:p14="http://schemas.microsoft.com/office/powerpoint/2010/main" val="9103975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28891" y="360995"/>
            <a:ext cx="6055957" cy="878211"/>
          </a:xfrm>
        </p:spPr>
        <p:txBody>
          <a:bodyPr rIns="132080">
            <a:normAutofit fontScale="90000"/>
          </a:bodyPr>
          <a:lstStyle/>
          <a:p>
            <a:pPr indent="0" algn="ctr" eaLnBrk="1" hangingPunct="1"/>
            <a:r>
              <a:rPr lang="en-US" sz="3600" b="1" dirty="0" smtClean="0">
                <a:latin typeface="Open Sans" panose="020B0606030504020204" pitchFamily="34" charset="0"/>
                <a:ea typeface="Open Sans" panose="020B0606030504020204" pitchFamily="34" charset="0"/>
                <a:cs typeface="Open Sans" panose="020B0606030504020204" pitchFamily="34" charset="0"/>
              </a:rPr>
              <a:t>Understanding Substance Use Disorders</a:t>
            </a:r>
            <a:endParaRPr lang="en-US" sz="32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0" y="0"/>
            <a:ext cx="889686" cy="6858000"/>
          </a:xfrm>
          <a:prstGeom prst="rect">
            <a:avLst/>
          </a:prstGeom>
          <a:solidFill>
            <a:srgbClr val="8AC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C75A"/>
              </a:solidFill>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SUBSTANCE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473543" y="1768782"/>
            <a:ext cx="7086600" cy="41148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8.1% of the population over 12 have a substance use disorder in any given year</a:t>
            </a:r>
          </a:p>
          <a:p>
            <a:pPr>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The use of alcohol or drugs does not mean a person has a substance use disorder</a:t>
            </a:r>
          </a:p>
          <a:p>
            <a:pPr>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75% of people who develop substance use disorders do so by age 27</a:t>
            </a:r>
          </a:p>
          <a:p>
            <a:pPr>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Alcohol use disorders are almost three times as common as drug use disorders</a:t>
            </a:r>
          </a:p>
        </p:txBody>
      </p:sp>
    </p:spTree>
    <p:extLst>
      <p:ext uri="{BB962C8B-B14F-4D97-AF65-F5344CB8AC3E}">
        <p14:creationId xmlns:p14="http://schemas.microsoft.com/office/powerpoint/2010/main" val="7115811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SUBSTANCE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19521" y="5879332"/>
            <a:ext cx="8904429" cy="707886"/>
          </a:xfrm>
          <a:prstGeom prst="rect">
            <a:avLst/>
          </a:prstGeom>
        </p:spPr>
        <p:txBody>
          <a:bodyPr wrap="square">
            <a:spAutoFit/>
          </a:bodyPr>
          <a:lstStyle/>
          <a:p>
            <a:r>
              <a:rPr lang="en-US" sz="2000" dirty="0">
                <a:hlinkClick r:id="rId5"/>
              </a:rPr>
              <a:t>https://</a:t>
            </a:r>
            <a:r>
              <a:rPr lang="en-US" sz="2000" dirty="0" smtClean="0">
                <a:hlinkClick r:id="rId5"/>
              </a:rPr>
              <a:t>www.centerforebp.case.edu/client-files/pdf/miremindercard.pdf</a:t>
            </a:r>
            <a:endParaRPr lang="en-US" sz="2000" dirty="0" smtClean="0"/>
          </a:p>
          <a:p>
            <a:endParaRPr lang="en-US" sz="20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297" y="166818"/>
            <a:ext cx="6392837" cy="5817482"/>
          </a:xfrm>
          <a:prstGeom prst="rect">
            <a:avLst/>
          </a:prstGeom>
        </p:spPr>
      </p:pic>
    </p:spTree>
    <p:extLst>
      <p:ext uri="{BB962C8B-B14F-4D97-AF65-F5344CB8AC3E}">
        <p14:creationId xmlns:p14="http://schemas.microsoft.com/office/powerpoint/2010/main" val="1930944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181614" y="277094"/>
            <a:ext cx="7670458" cy="878211"/>
          </a:xfrm>
        </p:spPr>
        <p:txBody>
          <a:bodyPr rIns="132080">
            <a:normAutofit fontScale="90000"/>
          </a:bodyPr>
          <a:lstStyle/>
          <a:p>
            <a:pPr indent="0" algn="ctr" eaLnBrk="1" hangingPunct="1"/>
            <a:r>
              <a:rPr lang="en-US" sz="3600" b="1" dirty="0">
                <a:latin typeface="Open Sans" panose="020B0606030504020204" pitchFamily="34" charset="0"/>
                <a:ea typeface="Open Sans" panose="020B0606030504020204" pitchFamily="34" charset="0"/>
                <a:cs typeface="Open Sans" panose="020B0606030504020204" pitchFamily="34" charset="0"/>
              </a:rPr>
              <a:t>Motivational </a:t>
            </a:r>
            <a:r>
              <a:rPr lang="en-US" sz="3600" b="1" dirty="0" smtClean="0">
                <a:latin typeface="Open Sans" panose="020B0606030504020204" pitchFamily="34" charset="0"/>
                <a:ea typeface="Open Sans" panose="020B0606030504020204" pitchFamily="34" charset="0"/>
                <a:cs typeface="Open Sans" panose="020B0606030504020204" pitchFamily="34" charset="0"/>
              </a:rPr>
              <a:t>Interviewing - Am </a:t>
            </a:r>
            <a:r>
              <a:rPr lang="en-US" sz="3600" b="1" dirty="0">
                <a:latin typeface="Open Sans" panose="020B0606030504020204" pitchFamily="34" charset="0"/>
                <a:ea typeface="Open Sans" panose="020B0606030504020204" pitchFamily="34" charset="0"/>
                <a:cs typeface="Open Sans" panose="020B0606030504020204" pitchFamily="34" charset="0"/>
              </a:rPr>
              <a:t>I Doing this Right?</a:t>
            </a:r>
          </a:p>
        </p:txBody>
      </p:sp>
      <p:sp>
        <p:nvSpPr>
          <p:cNvPr id="4" name="Rectangle 3"/>
          <p:cNvSpPr/>
          <p:nvPr/>
        </p:nvSpPr>
        <p:spPr>
          <a:xfrm>
            <a:off x="0" y="0"/>
            <a:ext cx="889686" cy="6858000"/>
          </a:xfrm>
          <a:prstGeom prst="rect">
            <a:avLst/>
          </a:prstGeom>
          <a:solidFill>
            <a:srgbClr val="8AC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C75A"/>
              </a:solidFill>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SUBSTANCE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473542" y="1239206"/>
            <a:ext cx="7213257" cy="4137698"/>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8AC75A"/>
              </a:buClr>
              <a:buFont typeface="+mj-lt"/>
              <a:buAutoNum type="arabicPeriod"/>
            </a:pPr>
            <a:r>
              <a:rPr lang="en-US" b="1" dirty="0"/>
              <a:t>Do I listen more than I talk? </a:t>
            </a:r>
            <a:endParaRPr lang="en-US" b="1" dirty="0" smtClean="0"/>
          </a:p>
          <a:p>
            <a:pPr marL="0" indent="0">
              <a:buClr>
                <a:srgbClr val="8AC75A"/>
              </a:buClr>
              <a:buNone/>
            </a:pPr>
            <a:r>
              <a:rPr lang="en-US" dirty="0" smtClean="0">
                <a:solidFill>
                  <a:srgbClr val="FF0000"/>
                </a:solidFill>
              </a:rPr>
              <a:t>	Or </a:t>
            </a:r>
            <a:r>
              <a:rPr lang="en-US" dirty="0">
                <a:solidFill>
                  <a:srgbClr val="FF0000"/>
                </a:solidFill>
              </a:rPr>
              <a:t>am I talking more than I listen</a:t>
            </a:r>
            <a:r>
              <a:rPr lang="en-US" dirty="0" smtClean="0">
                <a:solidFill>
                  <a:srgbClr val="FF0000"/>
                </a:solidFill>
              </a:rPr>
              <a:t>?</a:t>
            </a:r>
          </a:p>
          <a:p>
            <a:pPr marL="514350" indent="-514350">
              <a:buClr>
                <a:srgbClr val="8AC75A"/>
              </a:buClr>
              <a:buFont typeface="+mj-lt"/>
              <a:buAutoNum type="arabicPeriod" startAt="2"/>
            </a:pPr>
            <a:r>
              <a:rPr lang="en-US" b="1" dirty="0"/>
              <a:t>Do I keep myself sensitive and open to this person’s issues, whatever they may be</a:t>
            </a:r>
            <a:r>
              <a:rPr lang="en-US" b="1" dirty="0" smtClean="0"/>
              <a:t>?</a:t>
            </a:r>
          </a:p>
          <a:p>
            <a:pPr marL="0" indent="0">
              <a:buClr>
                <a:srgbClr val="8AC75A"/>
              </a:buClr>
              <a:buNone/>
            </a:pPr>
            <a:r>
              <a:rPr lang="en-US" b="1" dirty="0" smtClean="0"/>
              <a:t>	</a:t>
            </a:r>
            <a:r>
              <a:rPr lang="en-US" dirty="0" smtClean="0">
                <a:solidFill>
                  <a:srgbClr val="FF0000"/>
                </a:solidFill>
              </a:rPr>
              <a:t>Or </a:t>
            </a:r>
            <a:r>
              <a:rPr lang="en-US" dirty="0">
                <a:solidFill>
                  <a:srgbClr val="FF0000"/>
                </a:solidFill>
              </a:rPr>
              <a:t>am I talking about what I think the </a:t>
            </a:r>
            <a:r>
              <a:rPr lang="en-US" dirty="0" smtClean="0">
                <a:solidFill>
                  <a:srgbClr val="FF0000"/>
                </a:solidFill>
              </a:rPr>
              <a:t>	problem </a:t>
            </a:r>
            <a:r>
              <a:rPr lang="en-US" dirty="0">
                <a:solidFill>
                  <a:srgbClr val="FF0000"/>
                </a:solidFill>
              </a:rPr>
              <a:t>is? </a:t>
            </a:r>
            <a:endParaRPr lang="en-US" dirty="0" smtClean="0">
              <a:solidFill>
                <a:srgbClr val="FF0000"/>
              </a:solidFill>
            </a:endParaRPr>
          </a:p>
          <a:p>
            <a:pPr marL="514350" indent="-514350">
              <a:buClr>
                <a:srgbClr val="8AC75A"/>
              </a:buClr>
              <a:buFont typeface="+mj-lt"/>
              <a:buAutoNum type="arabicPeriod" startAt="3"/>
            </a:pPr>
            <a:r>
              <a:rPr lang="en-US" b="1" dirty="0"/>
              <a:t>Do I invite this person to talk about and explore his/her own ideas for change? </a:t>
            </a:r>
            <a:endParaRPr lang="en-US" b="1" dirty="0" smtClean="0"/>
          </a:p>
          <a:p>
            <a:pPr marL="0" indent="0">
              <a:buClr>
                <a:srgbClr val="8AC75A"/>
              </a:buClr>
              <a:buNone/>
            </a:pPr>
            <a:r>
              <a:rPr lang="en-US" dirty="0" smtClean="0">
                <a:solidFill>
                  <a:srgbClr val="FF0000"/>
                </a:solidFill>
              </a:rPr>
              <a:t>	Or </a:t>
            </a:r>
            <a:r>
              <a:rPr lang="en-US" dirty="0">
                <a:solidFill>
                  <a:srgbClr val="FF0000"/>
                </a:solidFill>
              </a:rPr>
              <a:t>am I jumping to conclusions and </a:t>
            </a:r>
            <a:r>
              <a:rPr lang="en-US" dirty="0" smtClean="0">
                <a:solidFill>
                  <a:srgbClr val="FF0000"/>
                </a:solidFill>
              </a:rPr>
              <a:t>	possible </a:t>
            </a:r>
            <a:r>
              <a:rPr lang="en-US" dirty="0">
                <a:solidFill>
                  <a:srgbClr val="FF0000"/>
                </a:solidFill>
              </a:rPr>
              <a:t>solutions? </a:t>
            </a:r>
            <a:endParaRPr lang="en-US" dirty="0" smtClean="0">
              <a:solidFill>
                <a:srgbClr val="FF0000"/>
              </a:solidFill>
            </a:endParaRPr>
          </a:p>
          <a:p>
            <a:pPr marL="457200" indent="-457200">
              <a:buClr>
                <a:srgbClr val="8AC75A"/>
              </a:buClr>
              <a:buFont typeface="+mj-lt"/>
              <a:buAutoNum type="arabicPeriod"/>
            </a:pPr>
            <a:endParaRPr lang="en-US" sz="2000" dirty="0" smtClean="0"/>
          </a:p>
        </p:txBody>
      </p:sp>
    </p:spTree>
    <p:extLst>
      <p:ext uri="{BB962C8B-B14F-4D97-AF65-F5344CB8AC3E}">
        <p14:creationId xmlns:p14="http://schemas.microsoft.com/office/powerpoint/2010/main" val="8154514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152400"/>
            <a:ext cx="5257800" cy="6043448"/>
          </a:xfrm>
          <a:prstGeom prst="rect">
            <a:avLst/>
          </a:prstGeom>
        </p:spPr>
      </p:pic>
    </p:spTree>
    <p:extLst>
      <p:ext uri="{BB962C8B-B14F-4D97-AF65-F5344CB8AC3E}">
        <p14:creationId xmlns:p14="http://schemas.microsoft.com/office/powerpoint/2010/main" val="2265783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181614" y="277094"/>
            <a:ext cx="7670458" cy="878211"/>
          </a:xfrm>
        </p:spPr>
        <p:txBody>
          <a:bodyPr rIns="132080">
            <a:normAutofit fontScale="90000"/>
          </a:bodyPr>
          <a:lstStyle/>
          <a:p>
            <a:pPr indent="0" algn="ctr" eaLnBrk="1" hangingPunct="1"/>
            <a:r>
              <a:rPr lang="en-US" sz="3600" b="1" dirty="0">
                <a:latin typeface="Open Sans" panose="020B0606030504020204" pitchFamily="34" charset="0"/>
                <a:ea typeface="Open Sans" panose="020B0606030504020204" pitchFamily="34" charset="0"/>
                <a:cs typeface="Open Sans" panose="020B0606030504020204" pitchFamily="34" charset="0"/>
              </a:rPr>
              <a:t>Motivational </a:t>
            </a:r>
            <a:r>
              <a:rPr lang="en-US" sz="3600" b="1" dirty="0" smtClean="0">
                <a:latin typeface="Open Sans" panose="020B0606030504020204" pitchFamily="34" charset="0"/>
                <a:ea typeface="Open Sans" panose="020B0606030504020204" pitchFamily="34" charset="0"/>
                <a:cs typeface="Open Sans" panose="020B0606030504020204" pitchFamily="34" charset="0"/>
              </a:rPr>
              <a:t>Interviewing - Am </a:t>
            </a:r>
            <a:r>
              <a:rPr lang="en-US" sz="3600" b="1" dirty="0">
                <a:latin typeface="Open Sans" panose="020B0606030504020204" pitchFamily="34" charset="0"/>
                <a:ea typeface="Open Sans" panose="020B0606030504020204" pitchFamily="34" charset="0"/>
                <a:cs typeface="Open Sans" panose="020B0606030504020204" pitchFamily="34" charset="0"/>
              </a:rPr>
              <a:t>I Doing this Right?</a:t>
            </a:r>
          </a:p>
        </p:txBody>
      </p:sp>
      <p:sp>
        <p:nvSpPr>
          <p:cNvPr id="4" name="Rectangle 3"/>
          <p:cNvSpPr/>
          <p:nvPr/>
        </p:nvSpPr>
        <p:spPr>
          <a:xfrm>
            <a:off x="0" y="0"/>
            <a:ext cx="889686" cy="6858000"/>
          </a:xfrm>
          <a:prstGeom prst="rect">
            <a:avLst/>
          </a:prstGeom>
          <a:solidFill>
            <a:srgbClr val="8AC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C75A"/>
              </a:solidFill>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SUBSTANCE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473542" y="1239206"/>
            <a:ext cx="7213257" cy="4137698"/>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8AC75A"/>
              </a:buClr>
              <a:buFont typeface="+mj-lt"/>
              <a:buAutoNum type="arabicPeriod" startAt="4"/>
            </a:pPr>
            <a:r>
              <a:rPr lang="en-US" b="1" dirty="0" smtClean="0"/>
              <a:t>Do </a:t>
            </a:r>
            <a:r>
              <a:rPr lang="en-US" b="1" dirty="0"/>
              <a:t>I encourage this person to talk about his/her reasons for not changing? </a:t>
            </a:r>
            <a:endParaRPr lang="en-US" b="1" dirty="0" smtClean="0"/>
          </a:p>
          <a:p>
            <a:pPr marL="0" indent="0">
              <a:buClr>
                <a:srgbClr val="8AC75A"/>
              </a:buClr>
              <a:buNone/>
            </a:pPr>
            <a:r>
              <a:rPr lang="en-US" dirty="0" smtClean="0"/>
              <a:t>	</a:t>
            </a:r>
            <a:r>
              <a:rPr lang="en-US" dirty="0" smtClean="0">
                <a:solidFill>
                  <a:srgbClr val="FF0000"/>
                </a:solidFill>
              </a:rPr>
              <a:t>Or </a:t>
            </a:r>
            <a:r>
              <a:rPr lang="en-US" dirty="0">
                <a:solidFill>
                  <a:srgbClr val="FF0000"/>
                </a:solidFill>
              </a:rPr>
              <a:t>am I forcing him/her to talk only about </a:t>
            </a:r>
            <a:r>
              <a:rPr lang="en-US" dirty="0" smtClean="0">
                <a:solidFill>
                  <a:srgbClr val="FF0000"/>
                </a:solidFill>
              </a:rPr>
              <a:t>	change</a:t>
            </a:r>
            <a:r>
              <a:rPr lang="en-US" dirty="0">
                <a:solidFill>
                  <a:srgbClr val="FF0000"/>
                </a:solidFill>
              </a:rPr>
              <a:t>? </a:t>
            </a:r>
            <a:endParaRPr lang="en-US" dirty="0" smtClean="0">
              <a:solidFill>
                <a:srgbClr val="FF0000"/>
              </a:solidFill>
            </a:endParaRPr>
          </a:p>
          <a:p>
            <a:pPr marL="514350" indent="-514350">
              <a:buClr>
                <a:srgbClr val="8AC75A"/>
              </a:buClr>
              <a:buFont typeface="+mj-lt"/>
              <a:buAutoNum type="arabicPeriod" startAt="5"/>
            </a:pPr>
            <a:r>
              <a:rPr lang="en-US" b="1" dirty="0"/>
              <a:t>Do I ask permission to give my feedback? </a:t>
            </a:r>
            <a:endParaRPr lang="en-US" b="1" dirty="0" smtClean="0"/>
          </a:p>
          <a:p>
            <a:pPr marL="0" indent="0">
              <a:buClr>
                <a:srgbClr val="8AC75A"/>
              </a:buClr>
              <a:buNone/>
            </a:pPr>
            <a:r>
              <a:rPr lang="en-US" dirty="0" smtClean="0"/>
              <a:t>	</a:t>
            </a:r>
            <a:r>
              <a:rPr lang="en-US" dirty="0">
                <a:solidFill>
                  <a:srgbClr val="FF0000"/>
                </a:solidFill>
              </a:rPr>
              <a:t>Or am I presuming that my ideas are what </a:t>
            </a:r>
            <a:r>
              <a:rPr lang="en-US" dirty="0" smtClean="0">
                <a:solidFill>
                  <a:srgbClr val="FF0000"/>
                </a:solidFill>
              </a:rPr>
              <a:t>	he/she </a:t>
            </a:r>
            <a:r>
              <a:rPr lang="en-US" dirty="0">
                <a:solidFill>
                  <a:srgbClr val="FF0000"/>
                </a:solidFill>
              </a:rPr>
              <a:t>really </a:t>
            </a:r>
            <a:r>
              <a:rPr lang="en-US" dirty="0" smtClean="0">
                <a:solidFill>
                  <a:srgbClr val="FF0000"/>
                </a:solidFill>
              </a:rPr>
              <a:t>needs </a:t>
            </a:r>
            <a:r>
              <a:rPr lang="en-US" dirty="0">
                <a:solidFill>
                  <a:srgbClr val="FF0000"/>
                </a:solidFill>
              </a:rPr>
              <a:t>to hear? </a:t>
            </a:r>
          </a:p>
          <a:p>
            <a:pPr marL="514350" indent="-514350">
              <a:buClr>
                <a:srgbClr val="8AC75A"/>
              </a:buClr>
              <a:buFont typeface="+mj-lt"/>
              <a:buAutoNum type="arabicPeriod" startAt="6"/>
            </a:pPr>
            <a:r>
              <a:rPr lang="en-US" b="1" dirty="0"/>
              <a:t>Do I reassure this person that ambivalence to change is normal? </a:t>
            </a:r>
            <a:endParaRPr lang="en-US" b="1" dirty="0" smtClean="0"/>
          </a:p>
          <a:p>
            <a:pPr marL="0" indent="0">
              <a:buClr>
                <a:srgbClr val="8AC75A"/>
              </a:buClr>
              <a:buNone/>
            </a:pPr>
            <a:r>
              <a:rPr lang="en-US" dirty="0" smtClean="0"/>
              <a:t>	</a:t>
            </a:r>
            <a:r>
              <a:rPr lang="en-US" dirty="0">
                <a:solidFill>
                  <a:srgbClr val="FF0000"/>
                </a:solidFill>
              </a:rPr>
              <a:t>Or am I telling him/her to take action and </a:t>
            </a:r>
            <a:r>
              <a:rPr lang="en-US" dirty="0" smtClean="0">
                <a:solidFill>
                  <a:srgbClr val="FF0000"/>
                </a:solidFill>
              </a:rPr>
              <a:t>	push </a:t>
            </a:r>
            <a:r>
              <a:rPr lang="en-US" dirty="0">
                <a:solidFill>
                  <a:srgbClr val="FF0000"/>
                </a:solidFill>
              </a:rPr>
              <a:t>ahead for a </a:t>
            </a:r>
            <a:r>
              <a:rPr lang="en-US" dirty="0" smtClean="0">
                <a:solidFill>
                  <a:srgbClr val="FF0000"/>
                </a:solidFill>
              </a:rPr>
              <a:t>solution</a:t>
            </a:r>
            <a:r>
              <a:rPr lang="en-US" dirty="0">
                <a:solidFill>
                  <a:srgbClr val="FF0000"/>
                </a:solidFill>
              </a:rPr>
              <a:t>? </a:t>
            </a:r>
          </a:p>
          <a:p>
            <a:pPr marL="457200" indent="-457200">
              <a:buClr>
                <a:srgbClr val="8AC75A"/>
              </a:buClr>
              <a:buFont typeface="+mj-lt"/>
              <a:buAutoNum type="arabicPeriod" startAt="4"/>
            </a:pPr>
            <a:endParaRPr lang="en-US" sz="2000" dirty="0" smtClean="0"/>
          </a:p>
        </p:txBody>
      </p:sp>
    </p:spTree>
    <p:extLst>
      <p:ext uri="{BB962C8B-B14F-4D97-AF65-F5344CB8AC3E}">
        <p14:creationId xmlns:p14="http://schemas.microsoft.com/office/powerpoint/2010/main" val="33265089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95697" y="208497"/>
            <a:ext cx="7878031" cy="878211"/>
          </a:xfrm>
        </p:spPr>
        <p:txBody>
          <a:bodyPr rIns="132080">
            <a:normAutofit fontScale="90000"/>
          </a:bodyPr>
          <a:lstStyle/>
          <a:p>
            <a:pPr indent="0" algn="ctr" eaLnBrk="1" hangingPunct="1"/>
            <a:r>
              <a:rPr lang="en-US" sz="3600" b="1" dirty="0">
                <a:latin typeface="Open Sans" panose="020B0606030504020204" pitchFamily="34" charset="0"/>
                <a:ea typeface="Open Sans" panose="020B0606030504020204" pitchFamily="34" charset="0"/>
                <a:cs typeface="Open Sans" panose="020B0606030504020204" pitchFamily="34" charset="0"/>
              </a:rPr>
              <a:t>Motivational Interviewing - Am I Doing this Right?</a:t>
            </a:r>
            <a:endParaRPr lang="en-US" sz="32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0" y="0"/>
            <a:ext cx="889686" cy="6858000"/>
          </a:xfrm>
          <a:prstGeom prst="rect">
            <a:avLst/>
          </a:prstGeom>
          <a:solidFill>
            <a:srgbClr val="8AC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C75A"/>
              </a:solidFill>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SUBSTANCE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095697" y="1112108"/>
            <a:ext cx="7842289" cy="41148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8AC75A"/>
              </a:buClr>
              <a:buFont typeface="+mj-lt"/>
              <a:buAutoNum type="arabicPeriod" startAt="7"/>
            </a:pPr>
            <a:r>
              <a:rPr lang="en-US" b="1" dirty="0" smtClean="0"/>
              <a:t>Do </a:t>
            </a:r>
            <a:r>
              <a:rPr lang="en-US" b="1" dirty="0"/>
              <a:t>I help this person identify successes and challenges from his/her past and relate them to present change efforts? </a:t>
            </a:r>
            <a:endParaRPr lang="en-US" b="1" dirty="0" smtClean="0"/>
          </a:p>
          <a:p>
            <a:pPr marL="0" indent="0">
              <a:buClr>
                <a:srgbClr val="8AC75A"/>
              </a:buClr>
              <a:buNone/>
            </a:pPr>
            <a:r>
              <a:rPr lang="en-US" dirty="0" smtClean="0">
                <a:solidFill>
                  <a:srgbClr val="FF0000"/>
                </a:solidFill>
              </a:rPr>
              <a:t>	Or </a:t>
            </a:r>
            <a:r>
              <a:rPr lang="en-US" dirty="0">
                <a:solidFill>
                  <a:srgbClr val="FF0000"/>
                </a:solidFill>
              </a:rPr>
              <a:t>am I encouraging him/her to </a:t>
            </a:r>
            <a:r>
              <a:rPr lang="en-US" dirty="0" smtClean="0">
                <a:solidFill>
                  <a:srgbClr val="FF0000"/>
                </a:solidFill>
              </a:rPr>
              <a:t>ignore or </a:t>
            </a:r>
            <a:r>
              <a:rPr lang="en-US" dirty="0">
                <a:solidFill>
                  <a:srgbClr val="FF0000"/>
                </a:solidFill>
              </a:rPr>
              <a:t>get </a:t>
            </a:r>
            <a:r>
              <a:rPr lang="en-US" dirty="0" smtClean="0">
                <a:solidFill>
                  <a:srgbClr val="FF0000"/>
                </a:solidFill>
              </a:rPr>
              <a:t>	stuck </a:t>
            </a:r>
            <a:r>
              <a:rPr lang="en-US" dirty="0">
                <a:solidFill>
                  <a:srgbClr val="FF0000"/>
                </a:solidFill>
              </a:rPr>
              <a:t>on old stories? </a:t>
            </a:r>
          </a:p>
          <a:p>
            <a:pPr marL="514350" indent="-514350">
              <a:buClr>
                <a:srgbClr val="8AC75A"/>
              </a:buClr>
              <a:buFont typeface="+mj-lt"/>
              <a:buAutoNum type="arabicPeriod" startAt="8"/>
            </a:pPr>
            <a:r>
              <a:rPr lang="en-US" b="1" dirty="0" smtClean="0"/>
              <a:t>Do I seek to understand this person? </a:t>
            </a:r>
          </a:p>
          <a:p>
            <a:pPr marL="0" indent="0">
              <a:buClr>
                <a:srgbClr val="8AC75A"/>
              </a:buClr>
              <a:buNone/>
            </a:pPr>
            <a:r>
              <a:rPr lang="en-US" dirty="0" smtClean="0">
                <a:solidFill>
                  <a:srgbClr val="FF0000"/>
                </a:solidFill>
              </a:rPr>
              <a:t>	Or </a:t>
            </a:r>
            <a:r>
              <a:rPr lang="en-US" dirty="0">
                <a:solidFill>
                  <a:srgbClr val="FF0000"/>
                </a:solidFill>
              </a:rPr>
              <a:t>am I spending a lot of time trying to </a:t>
            </a:r>
            <a:r>
              <a:rPr lang="en-US" dirty="0" smtClean="0">
                <a:solidFill>
                  <a:srgbClr val="FF0000"/>
                </a:solidFill>
              </a:rPr>
              <a:t>	convince him/her </a:t>
            </a:r>
            <a:r>
              <a:rPr lang="en-US" dirty="0">
                <a:solidFill>
                  <a:srgbClr val="FF0000"/>
                </a:solidFill>
              </a:rPr>
              <a:t>to understand me and </a:t>
            </a:r>
            <a:r>
              <a:rPr lang="en-US" dirty="0" smtClean="0">
                <a:solidFill>
                  <a:srgbClr val="FF0000"/>
                </a:solidFill>
              </a:rPr>
              <a:t>my 	ideas</a:t>
            </a:r>
            <a:r>
              <a:rPr lang="en-US" dirty="0">
                <a:solidFill>
                  <a:srgbClr val="FF0000"/>
                </a:solidFill>
              </a:rPr>
              <a:t>? </a:t>
            </a:r>
          </a:p>
          <a:p>
            <a:pPr marL="514350" indent="-514350">
              <a:buClr>
                <a:srgbClr val="8AC75A"/>
              </a:buClr>
              <a:buFont typeface="+mj-lt"/>
              <a:buAutoNum type="arabicPeriod" startAt="9"/>
            </a:pPr>
            <a:r>
              <a:rPr lang="en-US" b="1" dirty="0" smtClean="0"/>
              <a:t>Do </a:t>
            </a:r>
            <a:r>
              <a:rPr lang="en-US" b="1" dirty="0"/>
              <a:t>I summarize for this person what I am hearing? </a:t>
            </a:r>
            <a:endParaRPr lang="en-US" b="1" dirty="0" smtClean="0"/>
          </a:p>
          <a:p>
            <a:pPr marL="457200" lvl="1" indent="0">
              <a:buClr>
                <a:srgbClr val="8AC75A"/>
              </a:buClr>
              <a:buNone/>
            </a:pPr>
            <a:r>
              <a:rPr lang="en-US" sz="2800" dirty="0" smtClean="0">
                <a:solidFill>
                  <a:srgbClr val="FF0000"/>
                </a:solidFill>
              </a:rPr>
              <a:t>	Or </a:t>
            </a:r>
            <a:r>
              <a:rPr lang="en-US" sz="2800" dirty="0">
                <a:solidFill>
                  <a:srgbClr val="FF0000"/>
                </a:solidFill>
              </a:rPr>
              <a:t>am I just summarizing what I think? </a:t>
            </a:r>
          </a:p>
        </p:txBody>
      </p:sp>
    </p:spTree>
    <p:extLst>
      <p:ext uri="{BB962C8B-B14F-4D97-AF65-F5344CB8AC3E}">
        <p14:creationId xmlns:p14="http://schemas.microsoft.com/office/powerpoint/2010/main" val="39366178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down)">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down)">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down)">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113569" y="425869"/>
            <a:ext cx="7878031" cy="878211"/>
          </a:xfrm>
        </p:spPr>
        <p:txBody>
          <a:bodyPr rIns="132080">
            <a:normAutofit fontScale="90000"/>
          </a:bodyPr>
          <a:lstStyle/>
          <a:p>
            <a:pPr indent="0" algn="ctr" eaLnBrk="1" hangingPunct="1"/>
            <a:r>
              <a:rPr lang="en-US" sz="3600" b="1" dirty="0">
                <a:latin typeface="Open Sans" panose="020B0606030504020204" pitchFamily="34" charset="0"/>
                <a:ea typeface="Open Sans" panose="020B0606030504020204" pitchFamily="34" charset="0"/>
                <a:cs typeface="Open Sans" panose="020B0606030504020204" pitchFamily="34" charset="0"/>
              </a:rPr>
              <a:t>Motivational Interviewing - Am I Doing this </a:t>
            </a:r>
            <a:r>
              <a:rPr lang="en-US" sz="3600" b="1" dirty="0" smtClean="0">
                <a:latin typeface="Open Sans" panose="020B0606030504020204" pitchFamily="34" charset="0"/>
                <a:ea typeface="Open Sans" panose="020B0606030504020204" pitchFamily="34" charset="0"/>
                <a:cs typeface="Open Sans" panose="020B0606030504020204" pitchFamily="34" charset="0"/>
              </a:rPr>
              <a:t>Right?</a:t>
            </a:r>
            <a:endParaRPr lang="en-US" sz="32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0" y="0"/>
            <a:ext cx="889686" cy="6858000"/>
          </a:xfrm>
          <a:prstGeom prst="rect">
            <a:avLst/>
          </a:prstGeom>
          <a:solidFill>
            <a:srgbClr val="8AC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C75A"/>
              </a:solidFill>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SUBSTANCE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113569" y="1371600"/>
            <a:ext cx="7039832" cy="41148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rgbClr val="8AC75A"/>
              </a:buClr>
              <a:buFont typeface="+mj-lt"/>
              <a:buAutoNum type="arabicPeriod" startAt="10"/>
            </a:pPr>
            <a:r>
              <a:rPr lang="en-US" b="1" dirty="0" smtClean="0"/>
              <a:t>Do </a:t>
            </a:r>
            <a:r>
              <a:rPr lang="en-US" b="1" dirty="0"/>
              <a:t>I value this person’s opinion more than my own?</a:t>
            </a:r>
            <a:r>
              <a:rPr lang="en-US" dirty="0">
                <a:solidFill>
                  <a:srgbClr val="FF0000"/>
                </a:solidFill>
              </a:rPr>
              <a:t> </a:t>
            </a:r>
            <a:endParaRPr lang="en-US" dirty="0" smtClean="0">
              <a:solidFill>
                <a:srgbClr val="FF0000"/>
              </a:solidFill>
            </a:endParaRPr>
          </a:p>
          <a:p>
            <a:pPr marL="0" indent="0">
              <a:buClr>
                <a:srgbClr val="8AC75A"/>
              </a:buClr>
              <a:buNone/>
            </a:pPr>
            <a:r>
              <a:rPr lang="en-US" dirty="0" smtClean="0">
                <a:solidFill>
                  <a:srgbClr val="FF0000"/>
                </a:solidFill>
              </a:rPr>
              <a:t>	Or </a:t>
            </a:r>
            <a:r>
              <a:rPr lang="en-US" dirty="0">
                <a:solidFill>
                  <a:srgbClr val="FF0000"/>
                </a:solidFill>
              </a:rPr>
              <a:t>am I giving more value to my </a:t>
            </a:r>
            <a:r>
              <a:rPr lang="en-US" dirty="0" smtClean="0">
                <a:solidFill>
                  <a:srgbClr val="FF0000"/>
                </a:solidFill>
              </a:rPr>
              <a:t>	viewpoint</a:t>
            </a:r>
            <a:r>
              <a:rPr lang="en-US" dirty="0">
                <a:solidFill>
                  <a:srgbClr val="FF0000"/>
                </a:solidFill>
              </a:rPr>
              <a:t>? </a:t>
            </a:r>
          </a:p>
          <a:p>
            <a:pPr marL="514350" indent="-514350">
              <a:buClr>
                <a:srgbClr val="8AC75A"/>
              </a:buClr>
              <a:buFont typeface="+mj-lt"/>
              <a:buAutoNum type="arabicPeriod" startAt="11"/>
            </a:pPr>
            <a:r>
              <a:rPr lang="en-US" b="1" dirty="0" smtClean="0"/>
              <a:t>Do </a:t>
            </a:r>
            <a:r>
              <a:rPr lang="en-US" b="1" dirty="0"/>
              <a:t>I remind myself that this person is capable of making his/her own choices? </a:t>
            </a:r>
            <a:endParaRPr lang="en-US" b="1" dirty="0" smtClean="0"/>
          </a:p>
          <a:p>
            <a:pPr marL="0" indent="0">
              <a:buClr>
                <a:srgbClr val="8AC75A"/>
              </a:buClr>
              <a:buNone/>
            </a:pPr>
            <a:r>
              <a:rPr lang="en-US" dirty="0" smtClean="0">
                <a:solidFill>
                  <a:srgbClr val="FF0000"/>
                </a:solidFill>
              </a:rPr>
              <a:t>	Or </a:t>
            </a:r>
            <a:r>
              <a:rPr lang="en-US" dirty="0">
                <a:solidFill>
                  <a:srgbClr val="FF0000"/>
                </a:solidFill>
              </a:rPr>
              <a:t>am I assuming that he/she is not </a:t>
            </a:r>
            <a:r>
              <a:rPr lang="en-US" dirty="0" smtClean="0">
                <a:solidFill>
                  <a:srgbClr val="FF0000"/>
                </a:solidFill>
              </a:rPr>
              <a:t>	capable </a:t>
            </a:r>
            <a:r>
              <a:rPr lang="en-US" dirty="0">
                <a:solidFill>
                  <a:srgbClr val="FF0000"/>
                </a:solidFill>
              </a:rPr>
              <a:t>of making good choices?</a:t>
            </a:r>
          </a:p>
        </p:txBody>
      </p:sp>
    </p:spTree>
    <p:extLst>
      <p:ext uri="{BB962C8B-B14F-4D97-AF65-F5344CB8AC3E}">
        <p14:creationId xmlns:p14="http://schemas.microsoft.com/office/powerpoint/2010/main" val="3381880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8AC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C75A"/>
              </a:solidFill>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SUBSTANCE USE DISORDERS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884746" y="0"/>
            <a:ext cx="8229600" cy="6172200"/>
          </a:xfrm>
          <a:prstGeom prst="rect">
            <a:avLst/>
          </a:prstGeom>
        </p:spPr>
      </p:pic>
    </p:spTree>
    <p:extLst>
      <p:ext uri="{BB962C8B-B14F-4D97-AF65-F5344CB8AC3E}">
        <p14:creationId xmlns:p14="http://schemas.microsoft.com/office/powerpoint/2010/main" val="13422492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580169" y="360995"/>
            <a:ext cx="8153399" cy="878211"/>
          </a:xfrm>
        </p:spPr>
        <p:txBody>
          <a:bodyPr rIns="132080">
            <a:normAutofit/>
          </a:bodyPr>
          <a:lstStyle/>
          <a:p>
            <a:pPr>
              <a:spcBef>
                <a:spcPct val="50000"/>
              </a:spcBef>
            </a:pPr>
            <a:r>
              <a:rPr lang="en-US" sz="4000" b="1" dirty="0">
                <a:latin typeface="Open Sans" panose="020B0606030504020204" pitchFamily="34" charset="0"/>
                <a:ea typeface="Open Sans" panose="020B0606030504020204" pitchFamily="34" charset="0"/>
                <a:cs typeface="Open Sans" panose="020B0606030504020204" pitchFamily="34" charset="0"/>
              </a:rPr>
              <a:t>Substance Use Disorders </a:t>
            </a:r>
            <a:r>
              <a:rPr lang="en-US" sz="4000" b="1" dirty="0" smtClean="0">
                <a:latin typeface="Open Sans" panose="020B0606030504020204" pitchFamily="34" charset="0"/>
                <a:ea typeface="Open Sans" panose="020B0606030504020204" pitchFamily="34" charset="0"/>
                <a:cs typeface="Open Sans" panose="020B0606030504020204" pitchFamily="34" charset="0"/>
              </a:rPr>
              <a:t>in </a:t>
            </a:r>
            <a:r>
              <a:rPr lang="en-US" sz="4000" b="1" dirty="0">
                <a:latin typeface="Open Sans" panose="020B0606030504020204" pitchFamily="34" charset="0"/>
                <a:ea typeface="Open Sans" panose="020B0606030504020204" pitchFamily="34" charset="0"/>
                <a:cs typeface="Open Sans" panose="020B0606030504020204" pitchFamily="34" charset="0"/>
              </a:rPr>
              <a:t>the </a:t>
            </a:r>
            <a:r>
              <a:rPr lang="en-US" sz="4000" b="1" dirty="0" smtClean="0">
                <a:latin typeface="Open Sans" panose="020B0606030504020204" pitchFamily="34" charset="0"/>
                <a:ea typeface="Open Sans" panose="020B0606030504020204" pitchFamily="34" charset="0"/>
                <a:cs typeface="Open Sans" panose="020B0606030504020204" pitchFamily="34" charset="0"/>
              </a:rPr>
              <a:t>US - </a:t>
            </a:r>
            <a:r>
              <a:rPr lang="en-US" sz="4000" b="1" dirty="0">
                <a:latin typeface="Open Sans" panose="020B0606030504020204" pitchFamily="34" charset="0"/>
                <a:ea typeface="Open Sans" panose="020B0606030504020204" pitchFamily="34" charset="0"/>
                <a:cs typeface="Open Sans" panose="020B0606030504020204" pitchFamily="34" charset="0"/>
              </a:rPr>
              <a:t>2014</a:t>
            </a: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9" y="1371600"/>
            <a:ext cx="9088231" cy="3907090"/>
          </a:xfrm>
          <a:prstGeom prst="rect">
            <a:avLst/>
          </a:prstGeom>
        </p:spPr>
      </p:pic>
    </p:spTree>
    <p:extLst>
      <p:ext uri="{BB962C8B-B14F-4D97-AF65-F5344CB8AC3E}">
        <p14:creationId xmlns:p14="http://schemas.microsoft.com/office/powerpoint/2010/main" val="35116387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stretch>
            <a:fillRect/>
          </a:stretch>
        </p:blipFill>
        <p:spPr>
          <a:xfrm>
            <a:off x="-5080" y="0"/>
            <a:ext cx="9149080" cy="6339016"/>
          </a:xfrm>
          <a:prstGeom prst="rect">
            <a:avLst/>
          </a:prstGeom>
        </p:spPr>
      </p:pic>
    </p:spTree>
    <p:extLst>
      <p:ext uri="{BB962C8B-B14F-4D97-AF65-F5344CB8AC3E}">
        <p14:creationId xmlns:p14="http://schemas.microsoft.com/office/powerpoint/2010/main" val="34510076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28891" y="360995"/>
            <a:ext cx="6055957" cy="878211"/>
          </a:xfrm>
        </p:spPr>
        <p:txBody>
          <a:bodyPr rIns="132080">
            <a:noAutofit/>
          </a:bodyPr>
          <a:lstStyle/>
          <a:p>
            <a:pPr algn="ctr">
              <a:spcBef>
                <a:spcPct val="50000"/>
              </a:spcBef>
            </a:pPr>
            <a:r>
              <a:rPr lang="en-US" sz="4000" b="1" dirty="0" smtClean="0">
                <a:latin typeface="Open Sans" panose="020B0606030504020204" pitchFamily="34" charset="0"/>
                <a:ea typeface="Open Sans" panose="020B0606030504020204" pitchFamily="34" charset="0"/>
                <a:cs typeface="Open Sans" panose="020B0606030504020204" pitchFamily="34" charset="0"/>
              </a:rPr>
              <a:t>Risk Factors for Substance Use Disorders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87694" y="1675371"/>
            <a:ext cx="7162800" cy="44958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Availability and tolerance of the substance in society</a:t>
            </a:r>
          </a:p>
          <a:p>
            <a:pPr>
              <a:spcBef>
                <a:spcPts val="1800"/>
              </a:spcBef>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Social factors</a:t>
            </a:r>
          </a:p>
          <a:p>
            <a:pPr>
              <a:spcBef>
                <a:spcPts val="1800"/>
              </a:spcBef>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Genetic predisposition</a:t>
            </a:r>
          </a:p>
          <a:p>
            <a:pPr>
              <a:spcBef>
                <a:spcPts val="1800"/>
              </a:spcBef>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Sensitivity to the substance</a:t>
            </a:r>
          </a:p>
          <a:p>
            <a:pPr>
              <a:spcBef>
                <a:spcPts val="1800"/>
              </a:spcBef>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Learning/Exposure</a:t>
            </a:r>
          </a:p>
          <a:p>
            <a:pPr>
              <a:spcBef>
                <a:spcPts val="1800"/>
              </a:spcBef>
              <a:buClr>
                <a:srgbClr val="8AC75A"/>
              </a:buClr>
            </a:pPr>
            <a:r>
              <a:rPr lang="en-US" sz="3200" dirty="0" smtClean="0">
                <a:latin typeface="Open Sans" panose="020B0606030504020204" pitchFamily="34" charset="0"/>
                <a:ea typeface="Open Sans" panose="020B0606030504020204" pitchFamily="34" charset="0"/>
                <a:cs typeface="Open Sans" panose="020B0606030504020204" pitchFamily="34" charset="0"/>
              </a:rPr>
              <a:t>Other mental health problems</a:t>
            </a:r>
            <a:endParaRPr lang="en-US" sz="3200" i="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70683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24431" y="204104"/>
            <a:ext cx="7556009" cy="1036867"/>
          </a:xfrm>
        </p:spPr>
        <p:txBody>
          <a:bodyPr rIns="132080">
            <a:normAutofit/>
          </a:bodyPr>
          <a:lstStyle/>
          <a:p>
            <a:pPr indent="0" eaLnBrk="1" hangingPunct="1"/>
            <a:r>
              <a:rPr lang="en-US" sz="4000" b="1" dirty="0" smtClean="0">
                <a:latin typeface="Open Sans" panose="020B0606030504020204" pitchFamily="34" charset="0"/>
                <a:ea typeface="Open Sans" panose="020B0606030504020204" pitchFamily="34" charset="0"/>
                <a:cs typeface="Open Sans" panose="020B0606030504020204" pitchFamily="34" charset="0"/>
              </a:rPr>
              <a:t>The Stages of Change</a:t>
            </a:r>
            <a:endParaRPr lang="en-US" sz="40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11" name="Picture 8" descr="change"/>
          <p:cNvPicPr>
            <a:picLocks noChangeAspect="1" noChangeArrowheads="1"/>
          </p:cNvPicPr>
          <p:nvPr/>
        </p:nvPicPr>
        <p:blipFill>
          <a:blip r:embed="rId5" cstate="print"/>
          <a:srcRect/>
          <a:stretch>
            <a:fillRect/>
          </a:stretch>
        </p:blipFill>
        <p:spPr bwMode="auto">
          <a:xfrm>
            <a:off x="1667503" y="1043908"/>
            <a:ext cx="5263034" cy="4767431"/>
          </a:xfrm>
          <a:prstGeom prst="rect">
            <a:avLst/>
          </a:prstGeom>
          <a:noFill/>
          <a:ln w="9525">
            <a:noFill/>
            <a:miter lim="800000"/>
            <a:headEnd/>
            <a:tailEnd/>
          </a:ln>
        </p:spPr>
      </p:pic>
      <p:sp>
        <p:nvSpPr>
          <p:cNvPr id="18" name="TextBox 17"/>
          <p:cNvSpPr txBox="1"/>
          <p:nvPr/>
        </p:nvSpPr>
        <p:spPr>
          <a:xfrm>
            <a:off x="4802435" y="5944884"/>
            <a:ext cx="4759890" cy="584775"/>
          </a:xfrm>
          <a:prstGeom prst="rect">
            <a:avLst/>
          </a:prstGeom>
          <a:noFill/>
        </p:spPr>
        <p:txBody>
          <a:bodyPr wrap="square" rtlCol="0">
            <a:spAutoFit/>
          </a:bodyPr>
          <a:lstStyle/>
          <a:p>
            <a:r>
              <a:rPr lang="en-US" sz="1400" i="1" dirty="0">
                <a:latin typeface="Open Sans" panose="020B0606030504020204" pitchFamily="34" charset="0"/>
                <a:ea typeface="Open Sans" panose="020B0606030504020204" pitchFamily="34" charset="0"/>
                <a:cs typeface="Open Sans" panose="020B0606030504020204" pitchFamily="34" charset="0"/>
              </a:rPr>
              <a:t>Stages of Change Model (Prochaska and DiClemente)</a:t>
            </a:r>
          </a:p>
          <a:p>
            <a:endParaRPr lang="en-US" dirty="0"/>
          </a:p>
        </p:txBody>
      </p:sp>
    </p:spTree>
    <p:extLst>
      <p:ext uri="{BB962C8B-B14F-4D97-AF65-F5344CB8AC3E}">
        <p14:creationId xmlns:p14="http://schemas.microsoft.com/office/powerpoint/2010/main" val="298698035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22902" y="281667"/>
            <a:ext cx="6669592" cy="1036867"/>
          </a:xfrm>
        </p:spPr>
        <p:txBody>
          <a:bodyPr rIns="132080">
            <a:noAutofit/>
          </a:bodyPr>
          <a:lstStyle/>
          <a:p>
            <a:pPr indent="0" algn="ctr" eaLnBrk="1" hangingPunct="1"/>
            <a:r>
              <a:rPr lang="en-US" sz="4000" b="1" dirty="0" smtClean="0">
                <a:latin typeface="Open Sans" panose="020B0606030504020204" pitchFamily="34" charset="0"/>
                <a:ea typeface="Open Sans" panose="020B0606030504020204" pitchFamily="34" charset="0"/>
                <a:cs typeface="Open Sans" panose="020B0606030504020204" pitchFamily="34" charset="0"/>
              </a:rPr>
              <a:t>E</a:t>
            </a:r>
            <a:r>
              <a:rPr lang="en-US" sz="4000" dirty="0" smtClean="0">
                <a:latin typeface="Open Sans" panose="020B0606030504020204" pitchFamily="34" charset="0"/>
                <a:ea typeface="Open Sans" panose="020B0606030504020204" pitchFamily="34" charset="0"/>
                <a:cs typeface="Open Sans" panose="020B0606030504020204" pitchFamily="34" charset="0"/>
              </a:rPr>
              <a:t>ncourage Self-Help and Other Support Strategies</a:t>
            </a:r>
            <a:endParaRPr lang="en-US" sz="40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447800" y="1524000"/>
            <a:ext cx="7239000" cy="4308391"/>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4038" indent="-514350">
              <a:spcBef>
                <a:spcPct val="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Support groups </a:t>
            </a:r>
          </a:p>
          <a:p>
            <a:pPr marL="554038" indent="-514350">
              <a:spcBef>
                <a:spcPts val="180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Family, friends, and faith networks</a:t>
            </a:r>
          </a:p>
          <a:p>
            <a:pPr marL="554038" indent="-514350">
              <a:spcBef>
                <a:spcPts val="1800"/>
              </a:spcBef>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Avoidance of  friends and social settings involving alcohol and other drugs</a:t>
            </a:r>
            <a:br>
              <a:rPr lang="en-US" sz="2400" dirty="0" smtClean="0">
                <a:latin typeface="Open Sans" panose="020B0606030504020204" pitchFamily="34" charset="0"/>
                <a:ea typeface="Open Sans" panose="020B0606030504020204" pitchFamily="34" charset="0"/>
                <a:cs typeface="Open Sans" panose="020B0606030504020204" pitchFamily="34" charset="0"/>
              </a:rPr>
            </a:br>
            <a:endParaRPr lang="en-US" sz="2400"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Arial" panose="020B0604020202020204" pitchFamily="34" charset="0"/>
              <a:buNone/>
            </a:pPr>
            <a:r>
              <a:rPr lang="en-US" sz="2400" i="1" u="sng" dirty="0" smtClean="0">
                <a:latin typeface="Open Sans" panose="020B0606030504020204" pitchFamily="34" charset="0"/>
                <a:ea typeface="Open Sans" panose="020B0606030504020204" pitchFamily="34" charset="0"/>
                <a:cs typeface="Open Sans" panose="020B0606030504020204" pitchFamily="34" charset="0"/>
              </a:rPr>
              <a:t>Self-help groups</a:t>
            </a:r>
          </a:p>
          <a:p>
            <a:pPr>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As of 2015, Alcoholics Anonymous (AA) had more than 115,000 groups worldwide and 60,000 groups and 1.2 million members in the United States.</a:t>
            </a:r>
          </a:p>
          <a:p>
            <a:pPr>
              <a:buClr>
                <a:srgbClr val="8AC75A"/>
              </a:buClr>
            </a:pPr>
            <a:r>
              <a:rPr lang="en-US" sz="2400" dirty="0" smtClean="0">
                <a:latin typeface="Open Sans" panose="020B0606030504020204" pitchFamily="34" charset="0"/>
                <a:ea typeface="Open Sans" panose="020B0606030504020204" pitchFamily="34" charset="0"/>
                <a:cs typeface="Open Sans" panose="020B0606030504020204" pitchFamily="34" charset="0"/>
              </a:rPr>
              <a:t>As of 2015, Narcotics Anonymous (NA) had more than 63,000 meetings weekly in 132 countries. </a:t>
            </a:r>
          </a:p>
        </p:txBody>
      </p:sp>
    </p:spTree>
    <p:extLst>
      <p:ext uri="{BB962C8B-B14F-4D97-AF65-F5344CB8AC3E}">
        <p14:creationId xmlns:p14="http://schemas.microsoft.com/office/powerpoint/2010/main" val="6898628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rot="5400000">
            <a:off x="-2832568" y="3133990"/>
            <a:ext cx="65191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WHY MENTAL HEALTH FIRST AID?</a:t>
            </a:r>
            <a:endParaRPr kumimoji="0" lang="en-US" sz="32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7582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426991" y="838200"/>
            <a:ext cx="8164286" cy="4572000"/>
          </a:xfrm>
          <a:prstGeom prst="rect">
            <a:avLst/>
          </a:prstGeom>
        </p:spPr>
      </p:pic>
    </p:spTree>
    <p:extLst>
      <p:ext uri="{BB962C8B-B14F-4D97-AF65-F5344CB8AC3E}">
        <p14:creationId xmlns:p14="http://schemas.microsoft.com/office/powerpoint/2010/main" val="2990800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4000" b="1" dirty="0" smtClean="0">
                <a:latin typeface="Open Sans" panose="020B0606030504020204" pitchFamily="34" charset="0"/>
                <a:ea typeface="Open Sans" panose="020B0606030504020204" pitchFamily="34" charset="0"/>
                <a:cs typeface="Open Sans" panose="020B0606030504020204" pitchFamily="34" charset="0"/>
              </a:rPr>
              <a:t>Common Symptoms When Psychosis is Developing</a:t>
            </a:r>
            <a:endParaRPr lang="en-US" sz="4000" b="1"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2"/>
          <p:cNvSpPr txBox="1">
            <a:spLocks noChangeArrowheads="1"/>
          </p:cNvSpPr>
          <p:nvPr/>
        </p:nvSpPr>
        <p:spPr>
          <a:xfrm>
            <a:off x="1091713" y="1587631"/>
            <a:ext cx="7239000" cy="4525963"/>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charset="2"/>
              <a:buNone/>
            </a:pPr>
            <a:r>
              <a:rPr lang="en-US" sz="3600" dirty="0" smtClean="0">
                <a:solidFill>
                  <a:srgbClr val="33271D"/>
                </a:solidFill>
                <a:latin typeface="Open Sans" panose="020B0606030504020204"/>
                <a:ea typeface="Open Sans" panose="020B0606030504020204" pitchFamily="34" charset="0"/>
                <a:cs typeface="Open Sans" panose="020B0606030504020204" pitchFamily="34" charset="0"/>
              </a:rPr>
              <a:t>Changes in emotion and motivation</a:t>
            </a:r>
          </a:p>
          <a:p>
            <a:pPr>
              <a:spcBef>
                <a:spcPts val="1200"/>
              </a:spcBef>
              <a:buClr>
                <a:srgbClr val="8AC75A"/>
              </a:buClr>
            </a:pPr>
            <a:r>
              <a:rPr lang="en-US" sz="3200" dirty="0" smtClean="0">
                <a:latin typeface="Open Sans" panose="020B0606030504020204"/>
                <a:ea typeface="Open Sans Light" panose="020B0306030504020204" pitchFamily="34" charset="0"/>
                <a:cs typeface="Open Sans Light" panose="020B0306030504020204" pitchFamily="34" charset="0"/>
              </a:rPr>
              <a:t>Depression</a:t>
            </a:r>
          </a:p>
          <a:p>
            <a:pPr>
              <a:spcBef>
                <a:spcPts val="1200"/>
              </a:spcBef>
              <a:buClr>
                <a:srgbClr val="8AC75A"/>
              </a:buClr>
            </a:pPr>
            <a:r>
              <a:rPr lang="en-US" sz="3200" dirty="0" smtClean="0">
                <a:latin typeface="Open Sans" panose="020B0606030504020204"/>
                <a:ea typeface="Open Sans Light" panose="020B0306030504020204" pitchFamily="34" charset="0"/>
                <a:cs typeface="Open Sans Light" panose="020B0306030504020204" pitchFamily="34" charset="0"/>
              </a:rPr>
              <a:t>Anxiety</a:t>
            </a:r>
          </a:p>
          <a:p>
            <a:pPr>
              <a:spcBef>
                <a:spcPts val="1200"/>
              </a:spcBef>
              <a:buClr>
                <a:srgbClr val="8AC75A"/>
              </a:buClr>
            </a:pPr>
            <a:r>
              <a:rPr lang="en-US" sz="3200" dirty="0" smtClean="0">
                <a:latin typeface="Open Sans" panose="020B0606030504020204"/>
                <a:ea typeface="Open Sans Light" panose="020B0306030504020204" pitchFamily="34" charset="0"/>
                <a:cs typeface="Open Sans Light" panose="020B0306030504020204" pitchFamily="34" charset="0"/>
              </a:rPr>
              <a:t>Irritability</a:t>
            </a:r>
          </a:p>
          <a:p>
            <a:pPr>
              <a:spcBef>
                <a:spcPts val="1200"/>
              </a:spcBef>
              <a:buClr>
                <a:srgbClr val="8AC75A"/>
              </a:buClr>
            </a:pPr>
            <a:r>
              <a:rPr lang="en-US" sz="3200" dirty="0" smtClean="0">
                <a:latin typeface="Open Sans" panose="020B0606030504020204"/>
                <a:ea typeface="Open Sans Light" panose="020B0306030504020204" pitchFamily="34" charset="0"/>
                <a:cs typeface="Open Sans Light" panose="020B0306030504020204" pitchFamily="34" charset="0"/>
              </a:rPr>
              <a:t>Suspiciousness</a:t>
            </a:r>
          </a:p>
          <a:p>
            <a:pPr>
              <a:spcBef>
                <a:spcPts val="1200"/>
              </a:spcBef>
              <a:buClr>
                <a:srgbClr val="8AC75A"/>
              </a:buClr>
            </a:pPr>
            <a:r>
              <a:rPr lang="en-US" sz="3200" dirty="0" smtClean="0">
                <a:latin typeface="Open Sans" panose="020B0606030504020204"/>
                <a:ea typeface="Open Sans Light" panose="020B0306030504020204" pitchFamily="34" charset="0"/>
                <a:cs typeface="Open Sans Light" panose="020B0306030504020204" pitchFamily="34" charset="0"/>
              </a:rPr>
              <a:t>Blunted, flat, or inappropriate emotion </a:t>
            </a:r>
          </a:p>
          <a:p>
            <a:pPr>
              <a:spcBef>
                <a:spcPts val="1200"/>
              </a:spcBef>
              <a:buClr>
                <a:srgbClr val="8AC75A"/>
              </a:buClr>
            </a:pPr>
            <a:r>
              <a:rPr lang="en-US" sz="3200" dirty="0" smtClean="0">
                <a:latin typeface="Open Sans" panose="020B0606030504020204"/>
                <a:ea typeface="Open Sans Light" panose="020B0306030504020204" pitchFamily="34" charset="0"/>
                <a:cs typeface="Open Sans Light" panose="020B0306030504020204" pitchFamily="34" charset="0"/>
              </a:rPr>
              <a:t>Change in appetite </a:t>
            </a:r>
          </a:p>
          <a:p>
            <a:pPr>
              <a:spcBef>
                <a:spcPts val="1200"/>
              </a:spcBef>
              <a:buClr>
                <a:srgbClr val="8AC75A"/>
              </a:buClr>
            </a:pPr>
            <a:r>
              <a:rPr lang="en-US" sz="3200" dirty="0" smtClean="0">
                <a:latin typeface="Open Sans" panose="020B0606030504020204"/>
                <a:ea typeface="Open Sans Light" panose="020B0306030504020204" pitchFamily="34" charset="0"/>
                <a:cs typeface="Open Sans Light" panose="020B0306030504020204" pitchFamily="34" charset="0"/>
              </a:rPr>
              <a:t>Reduced energy and motivation </a:t>
            </a:r>
          </a:p>
        </p:txBody>
      </p:sp>
    </p:spTree>
    <p:extLst>
      <p:ext uri="{BB962C8B-B14F-4D97-AF65-F5344CB8AC3E}">
        <p14:creationId xmlns:p14="http://schemas.microsoft.com/office/powerpoint/2010/main" val="1552999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500"/>
                                        <p:tgtEl>
                                          <p:spTgt spid="11">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down)">
                                      <p:cBhvr>
                                        <p:cTn id="18" dur="500"/>
                                        <p:tgtEl>
                                          <p:spTgt spid="11">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down)">
                                      <p:cBhvr>
                                        <p:cTn id="21" dur="500"/>
                                        <p:tgtEl>
                                          <p:spTgt spid="11">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wipe(down)">
                                      <p:cBhvr>
                                        <p:cTn id="24" dur="500"/>
                                        <p:tgtEl>
                                          <p:spTgt spid="11">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ipe(down)">
                                      <p:cBhvr>
                                        <p:cTn id="27" dur="500"/>
                                        <p:tgtEl>
                                          <p:spTgt spid="11">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wipe(down)">
                                      <p:cBhvr>
                                        <p:cTn id="3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246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3600" y="4953000"/>
            <a:ext cx="17002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381000" y="2632452"/>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0"/>
              </a:spcBef>
              <a:spcAft>
                <a:spcPct val="0"/>
              </a:spcAft>
              <a:buFontTx/>
              <a:buNone/>
            </a:pPr>
            <a:r>
              <a:rPr lang="en-US" b="1" dirty="0" smtClean="0">
                <a:solidFill>
                  <a:srgbClr val="D16349"/>
                </a:solidFill>
                <a:latin typeface="+mn-lt"/>
              </a:rPr>
              <a:t>For more information, please contact:</a:t>
            </a:r>
          </a:p>
          <a:p>
            <a:pPr defTabSz="457200" eaLnBrk="0" fontAlgn="base" hangingPunct="0">
              <a:spcBef>
                <a:spcPct val="0"/>
              </a:spcBef>
              <a:spcAft>
                <a:spcPct val="0"/>
              </a:spcAft>
              <a:buFontTx/>
              <a:buNone/>
            </a:pPr>
            <a:endParaRPr lang="en-US" b="1" dirty="0" smtClean="0">
              <a:solidFill>
                <a:srgbClr val="D16349"/>
              </a:solidFill>
              <a:latin typeface="+mn-lt"/>
            </a:endParaRPr>
          </a:p>
          <a:p>
            <a:pPr defTabSz="457200" eaLnBrk="0" fontAlgn="base" hangingPunct="0">
              <a:spcBef>
                <a:spcPct val="0"/>
              </a:spcBef>
              <a:spcAft>
                <a:spcPct val="0"/>
              </a:spcAft>
              <a:buNone/>
            </a:pPr>
            <a:r>
              <a:rPr lang="en-US" dirty="0" smtClean="0">
                <a:latin typeface="+mn-lt"/>
              </a:rPr>
              <a:t>James </a:t>
            </a:r>
            <a:r>
              <a:rPr lang="en-US" dirty="0">
                <a:latin typeface="+mn-lt"/>
              </a:rPr>
              <a:t>Osborn, LPA, LCAS </a:t>
            </a:r>
          </a:p>
          <a:p>
            <a:pPr defTabSz="457200" eaLnBrk="0" fontAlgn="base" hangingPunct="0">
              <a:spcBef>
                <a:spcPct val="0"/>
              </a:spcBef>
              <a:spcAft>
                <a:spcPct val="0"/>
              </a:spcAft>
              <a:buNone/>
            </a:pPr>
            <a:r>
              <a:rPr lang="en-US" dirty="0">
                <a:latin typeface="+mn-lt"/>
              </a:rPr>
              <a:t>Director of Community Education and Outreach</a:t>
            </a:r>
          </a:p>
          <a:p>
            <a:pPr defTabSz="457200" eaLnBrk="0" fontAlgn="base" hangingPunct="0">
              <a:spcBef>
                <a:spcPct val="0"/>
              </a:spcBef>
              <a:spcAft>
                <a:spcPct val="0"/>
              </a:spcAft>
              <a:buNone/>
            </a:pPr>
            <a:r>
              <a:rPr lang="en-US" dirty="0">
                <a:latin typeface="+mn-lt"/>
              </a:rPr>
              <a:t>(919) 651-8440</a:t>
            </a:r>
          </a:p>
          <a:p>
            <a:pPr defTabSz="457200" eaLnBrk="0" fontAlgn="base" hangingPunct="0">
              <a:spcBef>
                <a:spcPct val="0"/>
              </a:spcBef>
              <a:spcAft>
                <a:spcPct val="0"/>
              </a:spcAft>
              <a:buFontTx/>
              <a:buNone/>
            </a:pPr>
            <a:r>
              <a:rPr lang="en-US" dirty="0" smtClean="0">
                <a:solidFill>
                  <a:prstClr val="black"/>
                </a:solidFill>
                <a:latin typeface="+mn-lt"/>
                <a:hlinkClick r:id="rId5"/>
              </a:rPr>
              <a:t>josborn@AllianceBHC.org</a:t>
            </a:r>
            <a:endParaRPr lang="en-US" dirty="0" smtClean="0">
              <a:solidFill>
                <a:prstClr val="black"/>
              </a:solidFill>
              <a:latin typeface="+mn-lt"/>
            </a:endParaRPr>
          </a:p>
        </p:txBody>
      </p:sp>
    </p:spTree>
    <p:extLst>
      <p:ext uri="{BB962C8B-B14F-4D97-AF65-F5344CB8AC3E}">
        <p14:creationId xmlns:p14="http://schemas.microsoft.com/office/powerpoint/2010/main" val="5156155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25848"/>
            <a:ext cx="6526826" cy="1420813"/>
          </a:xfrm>
        </p:spPr>
        <p:txBody>
          <a:bodyPr rIns="132080">
            <a:normAutofit/>
          </a:bodyPr>
          <a:lstStyle/>
          <a:p>
            <a:pPr indent="0" algn="ctr" eaLnBrk="1" hangingPunct="1"/>
            <a:r>
              <a:rPr lang="en-US" sz="4000" b="1" dirty="0" smtClean="0">
                <a:latin typeface="Open Sans" panose="020B0606030504020204" pitchFamily="34" charset="0"/>
                <a:ea typeface="Open Sans" panose="020B0606030504020204" pitchFamily="34" charset="0"/>
                <a:cs typeface="Open Sans" panose="020B0606030504020204" pitchFamily="34" charset="0"/>
              </a:rPr>
              <a:t>Common Symptoms When Psychosis is Developing</a:t>
            </a:r>
            <a:endParaRPr lang="en-US" sz="4000" b="1"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PSYCHOSIS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129813" y="1752600"/>
            <a:ext cx="7162800" cy="48768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charset="2"/>
              <a:buNone/>
            </a:pPr>
            <a:r>
              <a:rPr lang="en-US" sz="3200" dirty="0" smtClean="0">
                <a:latin typeface="Open Sans" panose="020B0606030504020204"/>
                <a:ea typeface="Open Sans" panose="020B0606030504020204" pitchFamily="34" charset="0"/>
                <a:cs typeface="Open Sans" panose="020B0606030504020204" pitchFamily="34" charset="0"/>
              </a:rPr>
              <a:t>Changes in thinking and perception</a:t>
            </a:r>
          </a:p>
          <a:p>
            <a:pPr>
              <a:lnSpc>
                <a:spcPct val="100000"/>
              </a:lnSpc>
              <a:spcBef>
                <a:spcPts val="0"/>
              </a:spcBef>
              <a:buClr>
                <a:srgbClr val="8AC75A"/>
              </a:buClr>
            </a:pPr>
            <a:r>
              <a:rPr lang="en-US" sz="3000" dirty="0" smtClean="0">
                <a:latin typeface="Open Sans" panose="020B0606030504020204"/>
                <a:ea typeface="Open Sans Light" panose="020B0306030504020204" pitchFamily="34" charset="0"/>
                <a:cs typeface="Open Sans Light" panose="020B0306030504020204" pitchFamily="34" charset="0"/>
              </a:rPr>
              <a:t>Difficulties with concentration or attention</a:t>
            </a:r>
          </a:p>
          <a:p>
            <a:pPr>
              <a:lnSpc>
                <a:spcPct val="100000"/>
              </a:lnSpc>
              <a:spcBef>
                <a:spcPts val="0"/>
              </a:spcBef>
              <a:buClr>
                <a:srgbClr val="8AC75A"/>
              </a:buClr>
            </a:pPr>
            <a:r>
              <a:rPr lang="en-US" sz="3000" dirty="0" smtClean="0">
                <a:latin typeface="Open Sans" panose="020B0606030504020204"/>
                <a:ea typeface="Open Sans Light" panose="020B0306030504020204" pitchFamily="34" charset="0"/>
                <a:cs typeface="Open Sans Light" panose="020B0306030504020204" pitchFamily="34" charset="0"/>
              </a:rPr>
              <a:t>Sense of alteration of self, others, or the outside world  (e.g., feeling that self or others have changed or are acting different in some way)</a:t>
            </a:r>
          </a:p>
          <a:p>
            <a:pPr>
              <a:lnSpc>
                <a:spcPct val="100000"/>
              </a:lnSpc>
              <a:spcBef>
                <a:spcPts val="0"/>
              </a:spcBef>
              <a:buClr>
                <a:srgbClr val="8AC75A"/>
              </a:buClr>
            </a:pPr>
            <a:r>
              <a:rPr lang="en-US" sz="3000" dirty="0" smtClean="0">
                <a:latin typeface="Open Sans" panose="020B0606030504020204"/>
                <a:ea typeface="Open Sans Light" panose="020B0306030504020204" pitchFamily="34" charset="0"/>
                <a:cs typeface="Open Sans Light" panose="020B0306030504020204" pitchFamily="34" charset="0"/>
              </a:rPr>
              <a:t>Odd ideas</a:t>
            </a:r>
          </a:p>
          <a:p>
            <a:pPr>
              <a:lnSpc>
                <a:spcPct val="100000"/>
              </a:lnSpc>
              <a:spcBef>
                <a:spcPts val="0"/>
              </a:spcBef>
              <a:buClr>
                <a:srgbClr val="8AC75A"/>
              </a:buClr>
            </a:pPr>
            <a:r>
              <a:rPr lang="en-US" sz="3000" dirty="0" smtClean="0">
                <a:latin typeface="Open Sans" panose="020B0606030504020204"/>
                <a:ea typeface="Open Sans Light" panose="020B0306030504020204" pitchFamily="34" charset="0"/>
                <a:cs typeface="Open Sans Light" panose="020B0306030504020204" pitchFamily="34" charset="0"/>
              </a:rPr>
              <a:t>Unusual perceptual experiences (e.g., a reduction in or greater intensity of smell, sound, or color)</a:t>
            </a:r>
          </a:p>
        </p:txBody>
      </p:sp>
    </p:spTree>
    <p:extLst>
      <p:ext uri="{BB962C8B-B14F-4D97-AF65-F5344CB8AC3E}">
        <p14:creationId xmlns:p14="http://schemas.microsoft.com/office/powerpoint/2010/main" val="267305035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barn(inVertical)">
                                      <p:cBhvr>
                                        <p:cTn id="11" dur="500"/>
                                        <p:tgtEl>
                                          <p:spTgt spid="13">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barn(inVertical)">
                                      <p:cBhvr>
                                        <p:cTn id="14" dur="500"/>
                                        <p:tgtEl>
                                          <p:spTgt spid="1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barn(inVertical)">
                                      <p:cBhvr>
                                        <p:cTn id="17" dur="500"/>
                                        <p:tgtEl>
                                          <p:spTgt spid="1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barn(inVertical)">
                                      <p:cBhvr>
                                        <p:cTn id="2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25848"/>
            <a:ext cx="6526826" cy="1420813"/>
          </a:xfrm>
        </p:spPr>
        <p:txBody>
          <a:bodyPr rIns="132080">
            <a:normAutofit/>
          </a:bodyPr>
          <a:lstStyle/>
          <a:p>
            <a:pPr indent="0" algn="ctr" eaLnBrk="1" hangingPunct="1"/>
            <a:r>
              <a:rPr lang="en-US" sz="3600" b="1" dirty="0" smtClean="0">
                <a:latin typeface="Open Sans" panose="020B0606030504020204" pitchFamily="34" charset="0"/>
                <a:ea typeface="Open Sans" panose="020B0606030504020204" pitchFamily="34" charset="0"/>
                <a:cs typeface="Open Sans" panose="020B0606030504020204" pitchFamily="34" charset="0"/>
              </a:rPr>
              <a:t>Common Symptoms When Psychosis is Developing</a:t>
            </a:r>
            <a:endParaRPr lang="en-US" sz="3600" b="1"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PSYCHOSIS</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129813" y="2209800"/>
            <a:ext cx="7162800" cy="48768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Font typeface="Wingdings 2" charset="2"/>
              <a:buNone/>
            </a:pPr>
            <a:r>
              <a:rPr lang="en-US" sz="3600" dirty="0" smtClean="0">
                <a:latin typeface="Open Sans" panose="020B0606030504020204"/>
                <a:ea typeface="Open Sans" panose="020B0606030504020204" pitchFamily="34" charset="0"/>
                <a:cs typeface="Open Sans" panose="020B0606030504020204" pitchFamily="34" charset="0"/>
              </a:rPr>
              <a:t>Changes in behavior</a:t>
            </a:r>
            <a:endParaRPr lang="en-US" sz="3600" dirty="0">
              <a:latin typeface="Open Sans" panose="020B0606030504020204"/>
              <a:ea typeface="Open Sans" panose="020B0606030504020204" pitchFamily="34" charset="0"/>
              <a:cs typeface="Open Sans" panose="020B0606030504020204" pitchFamily="34" charset="0"/>
            </a:endParaRPr>
          </a:p>
          <a:p>
            <a:pPr>
              <a:lnSpc>
                <a:spcPct val="100000"/>
              </a:lnSpc>
              <a:spcBef>
                <a:spcPts val="0"/>
              </a:spcBef>
              <a:buClr>
                <a:srgbClr val="8AC75A"/>
              </a:buClr>
            </a:pPr>
            <a:r>
              <a:rPr lang="en-US" sz="3600" dirty="0" smtClean="0">
                <a:latin typeface="Open Sans" panose="020B0606030504020204"/>
                <a:ea typeface="Open Sans Light" panose="020B0306030504020204" pitchFamily="34" charset="0"/>
                <a:cs typeface="Open Sans Light" panose="020B0306030504020204" pitchFamily="34" charset="0"/>
              </a:rPr>
              <a:t>Sleep and appetite disturbances</a:t>
            </a:r>
          </a:p>
          <a:p>
            <a:pPr>
              <a:lnSpc>
                <a:spcPct val="100000"/>
              </a:lnSpc>
              <a:spcBef>
                <a:spcPts val="0"/>
              </a:spcBef>
              <a:buClr>
                <a:srgbClr val="8AC75A"/>
              </a:buClr>
            </a:pPr>
            <a:r>
              <a:rPr lang="en-US" sz="3600" dirty="0" smtClean="0">
                <a:latin typeface="Open Sans" panose="020B0606030504020204"/>
                <a:ea typeface="Open Sans Light" panose="020B0306030504020204" pitchFamily="34" charset="0"/>
                <a:cs typeface="Open Sans Light" panose="020B0306030504020204" pitchFamily="34" charset="0"/>
              </a:rPr>
              <a:t>Social isolation or withdrawal</a:t>
            </a:r>
          </a:p>
          <a:p>
            <a:pPr>
              <a:lnSpc>
                <a:spcPct val="100000"/>
              </a:lnSpc>
              <a:spcBef>
                <a:spcPts val="0"/>
              </a:spcBef>
              <a:buClr>
                <a:srgbClr val="8AC75A"/>
              </a:buClr>
            </a:pPr>
            <a:r>
              <a:rPr lang="en-US" sz="3600" dirty="0" smtClean="0">
                <a:latin typeface="Open Sans" panose="020B0606030504020204"/>
                <a:ea typeface="Open Sans Light" panose="020B0306030504020204" pitchFamily="34" charset="0"/>
                <a:cs typeface="Open Sans Light" panose="020B0306030504020204" pitchFamily="34" charset="0"/>
              </a:rPr>
              <a:t>Reduced ability to carry out work and social roles </a:t>
            </a:r>
          </a:p>
        </p:txBody>
      </p:sp>
    </p:spTree>
    <p:extLst>
      <p:ext uri="{BB962C8B-B14F-4D97-AF65-F5344CB8AC3E}">
        <p14:creationId xmlns:p14="http://schemas.microsoft.com/office/powerpoint/2010/main" val="207095385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anim calcmode="lin" valueType="num">
                                      <p:cBhvr>
                                        <p:cTn id="1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1000"/>
                                        <p:tgtEl>
                                          <p:spTgt spid="13">
                                            <p:txEl>
                                              <p:pRg st="2" end="2"/>
                                            </p:txEl>
                                          </p:spTgt>
                                        </p:tgtEl>
                                      </p:cBhvr>
                                    </p:animEffect>
                                    <p:anim calcmode="lin" valueType="num">
                                      <p:cBhvr>
                                        <p:cTn id="1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699188"/>
            <a:ext cx="9211733" cy="5181600"/>
          </a:xfrm>
          <a:prstGeom prst="rect">
            <a:avLst/>
          </a:prstGeom>
        </p:spPr>
      </p:pic>
    </p:spTree>
    <p:extLst>
      <p:ext uri="{BB962C8B-B14F-4D97-AF65-F5344CB8AC3E}">
        <p14:creationId xmlns:p14="http://schemas.microsoft.com/office/powerpoint/2010/main" val="90138160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2" name="Straight Connector 11"/>
          <p:cNvCxnSpPr/>
          <p:nvPr/>
        </p:nvCxnSpPr>
        <p:spPr>
          <a:xfrm flipV="1">
            <a:off x="889686" y="6339016"/>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0" y="1371600"/>
            <a:ext cx="9144000" cy="3124200"/>
          </a:xfrm>
          <a:prstGeom prst="rect">
            <a:avLst/>
          </a:prstGeom>
        </p:spPr>
      </p:pic>
    </p:spTree>
    <p:extLst>
      <p:ext uri="{BB962C8B-B14F-4D97-AF65-F5344CB8AC3E}">
        <p14:creationId xmlns:p14="http://schemas.microsoft.com/office/powerpoint/2010/main" val="6464524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1143000" y="939"/>
            <a:ext cx="6705600" cy="6857061"/>
          </a:xfrm>
          <a:prstGeom prst="rect">
            <a:avLst/>
          </a:prstGeom>
        </p:spPr>
      </p:pic>
    </p:spTree>
    <p:extLst>
      <p:ext uri="{BB962C8B-B14F-4D97-AF65-F5344CB8AC3E}">
        <p14:creationId xmlns:p14="http://schemas.microsoft.com/office/powerpoint/2010/main" val="24568487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stretch>
            <a:fillRect/>
          </a:stretch>
        </p:blipFill>
        <p:spPr>
          <a:xfrm>
            <a:off x="0" y="15240"/>
            <a:ext cx="9144000" cy="6088380"/>
          </a:xfrm>
          <a:prstGeom prst="rect">
            <a:avLst/>
          </a:prstGeom>
        </p:spPr>
      </p:pic>
    </p:spTree>
    <p:extLst>
      <p:ext uri="{BB962C8B-B14F-4D97-AF65-F5344CB8AC3E}">
        <p14:creationId xmlns:p14="http://schemas.microsoft.com/office/powerpoint/2010/main" val="33137216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lliance-PPT-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lliance-PPT-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C98493B58E144BA77FF8A5A588DC8" ma:contentTypeVersion="5" ma:contentTypeDescription="Create a new document." ma:contentTypeScope="" ma:versionID="855d76abeb03fe963375212ec394bc76">
  <xsd:schema xmlns:xsd="http://www.w3.org/2001/XMLSchema" xmlns:xs="http://www.w3.org/2001/XMLSchema" xmlns:p="http://schemas.microsoft.com/office/2006/metadata/properties" xmlns:ns2="6e570fb3-45c7-4cfc-8b70-1dfea2568f50" xmlns:ns3="8f33e503-f88c-4e7f-ba14-581377ba6eeb" targetNamespace="http://schemas.microsoft.com/office/2006/metadata/properties" ma:root="true" ma:fieldsID="71ca3f158b72eba5e78b8ae5f46703b0" ns2:_="" ns3:_="">
    <xsd:import namespace="6e570fb3-45c7-4cfc-8b70-1dfea2568f50"/>
    <xsd:import namespace="8f33e503-f88c-4e7f-ba14-581377ba6e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570fb3-45c7-4cfc-8b70-1dfea2568f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33e503-f88c-4e7f-ba14-581377ba6ee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B0EF42-3D85-4795-ACB6-424B66DAA651}"/>
</file>

<file path=customXml/itemProps2.xml><?xml version="1.0" encoding="utf-8"?>
<ds:datastoreItem xmlns:ds="http://schemas.openxmlformats.org/officeDocument/2006/customXml" ds:itemID="{7EECAF16-832F-4528-AE41-13C2EE67397F}"/>
</file>

<file path=customXml/itemProps3.xml><?xml version="1.0" encoding="utf-8"?>
<ds:datastoreItem xmlns:ds="http://schemas.openxmlformats.org/officeDocument/2006/customXml" ds:itemID="{D15D1B28-DEDB-4135-90DC-B1004C627A22}"/>
</file>

<file path=docProps/app.xml><?xml version="1.0" encoding="utf-8"?>
<Properties xmlns="http://schemas.openxmlformats.org/officeDocument/2006/extended-properties" xmlns:vt="http://schemas.openxmlformats.org/officeDocument/2006/docPropsVTypes">
  <Template>Civic</Template>
  <TotalTime>24026</TotalTime>
  <Words>1311</Words>
  <Application>Microsoft Office PowerPoint</Application>
  <PresentationFormat>On-screen Show (4:3)</PresentationFormat>
  <Paragraphs>302</Paragraphs>
  <Slides>30</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ＭＳ Ｐゴシック</vt:lpstr>
      <vt:lpstr>ＭＳ Ｐゴシック</vt:lpstr>
      <vt:lpstr>Arial</vt:lpstr>
      <vt:lpstr>Calibri</vt:lpstr>
      <vt:lpstr>Open Sans</vt:lpstr>
      <vt:lpstr>Open Sans Light</vt:lpstr>
      <vt:lpstr>Wingdings 2</vt:lpstr>
      <vt:lpstr>ヒラギノ角ゴ Pro W6</vt:lpstr>
      <vt:lpstr>Alliance-PPT-Temp</vt:lpstr>
      <vt:lpstr>1_Alliance-PPT-Temp</vt:lpstr>
      <vt:lpstr>PowerPoint Presentation</vt:lpstr>
      <vt:lpstr>PowerPoint Presentation</vt:lpstr>
      <vt:lpstr>Common Symptoms When Psychosis is Developing</vt:lpstr>
      <vt:lpstr>Common Symptoms When Psychosis is Developing</vt:lpstr>
      <vt:lpstr>Common Symptoms When Psychosis is Developing</vt:lpstr>
      <vt:lpstr>PowerPoint Presentation</vt:lpstr>
      <vt:lpstr>PowerPoint Presentation</vt:lpstr>
      <vt:lpstr>PowerPoint Presentation</vt:lpstr>
      <vt:lpstr>PowerPoint Presentation</vt:lpstr>
      <vt:lpstr>Types of Disorders in Which Psychosis May Occur</vt:lpstr>
      <vt:lpstr>Symptoms of Schizophrenia</vt:lpstr>
      <vt:lpstr>PowerPoint Presentation</vt:lpstr>
      <vt:lpstr>PowerPoint Presentation</vt:lpstr>
      <vt:lpstr>Without Early Intervention</vt:lpstr>
      <vt:lpstr>The Action Plan - ALGEE</vt:lpstr>
      <vt:lpstr>What are Substance Use Disorders?</vt:lpstr>
      <vt:lpstr>Understanding Substance Use Disorders</vt:lpstr>
      <vt:lpstr>PowerPoint Presentation</vt:lpstr>
      <vt:lpstr>Motivational Interviewing - Am I Doing this Right?</vt:lpstr>
      <vt:lpstr>Motivational Interviewing - Am I Doing this Right?</vt:lpstr>
      <vt:lpstr>Motivational Interviewing - Am I Doing this Right?</vt:lpstr>
      <vt:lpstr>Motivational Interviewing - Am I Doing this Right?</vt:lpstr>
      <vt:lpstr>PowerPoint Presentation</vt:lpstr>
      <vt:lpstr>Substance Use Disorders in the US - 2014</vt:lpstr>
      <vt:lpstr>PowerPoint Presentation</vt:lpstr>
      <vt:lpstr>Risk Factors for Substance Use Disorders</vt:lpstr>
      <vt:lpstr>The Stages of Change</vt:lpstr>
      <vt:lpstr>Encourage Self-Help and Other Support Strategies</vt:lpstr>
      <vt:lpstr>PowerPoint Presentation</vt:lpstr>
      <vt:lpstr>PowerPoint Presentation</vt:lpstr>
    </vt:vector>
  </TitlesOfParts>
  <Company>Durham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James Osborn</cp:lastModifiedBy>
  <cp:revision>1933</cp:revision>
  <cp:lastPrinted>2015-09-03T16:54:43Z</cp:lastPrinted>
  <dcterms:created xsi:type="dcterms:W3CDTF">2010-05-11T13:19:08Z</dcterms:created>
  <dcterms:modified xsi:type="dcterms:W3CDTF">2018-03-30T00:57:16Z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0x010100A67C98493B58E144BA77FF8A5A588DC8</vt:lpwstr>
  </property>
</Properties>
</file>