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8" r:id="rId3"/>
    <p:sldId id="279" r:id="rId4"/>
    <p:sldId id="283" r:id="rId5"/>
    <p:sldId id="281" r:id="rId6"/>
    <p:sldId id="257" r:id="rId7"/>
    <p:sldId id="259" r:id="rId8"/>
    <p:sldId id="260" r:id="rId9"/>
    <p:sldId id="261" r:id="rId10"/>
    <p:sldId id="263" r:id="rId11"/>
    <p:sldId id="262" r:id="rId12"/>
    <p:sldId id="264" r:id="rId13"/>
    <p:sldId id="272" r:id="rId14"/>
    <p:sldId id="273" r:id="rId15"/>
    <p:sldId id="284" r:id="rId16"/>
    <p:sldId id="285" r:id="rId17"/>
    <p:sldId id="286" r:id="rId18"/>
    <p:sldId id="287" r:id="rId19"/>
    <p:sldId id="270" r:id="rId20"/>
    <p:sldId id="271" r:id="rId21"/>
    <p:sldId id="274" r:id="rId22"/>
    <p:sldId id="282" r:id="rId23"/>
    <p:sldId id="269" r:id="rId24"/>
    <p:sldId id="275" r:id="rId25"/>
    <p:sldId id="276" r:id="rId26"/>
    <p:sldId id="280" r:id="rId27"/>
    <p:sldId id="268" r:id="rId28"/>
    <p:sldId id="266" r:id="rId29"/>
    <p:sldId id="267" r:id="rId30"/>
    <p:sldId id="277" r:id="rId31"/>
    <p:sldId id="27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7" autoAdjust="0"/>
    <p:restoredTop sz="86696" autoAdjust="0"/>
  </p:normalViewPr>
  <p:slideViewPr>
    <p:cSldViewPr snapToGrid="0">
      <p:cViewPr varScale="1">
        <p:scale>
          <a:sx n="77" d="100"/>
          <a:sy n="77" d="100"/>
        </p:scale>
        <p:origin x="71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1231DC-0B80-4B01-B3BC-B88C16B1CA71}" type="datetimeFigureOut">
              <a:rPr lang="en-US" smtClean="0"/>
              <a:t>4/30/18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EDD44-8916-4D68-B0DF-3704B8B6711E}" type="slidenum">
              <a:rPr lang="en-US" smtClean="0"/>
              <a:t>‹#›</a:t>
            </a:fld>
            <a:endParaRPr lang="en-US"/>
          </a:p>
        </p:txBody>
      </p:sp>
    </p:spTree>
    <p:extLst>
      <p:ext uri="{BB962C8B-B14F-4D97-AF65-F5344CB8AC3E}">
        <p14:creationId xmlns:p14="http://schemas.microsoft.com/office/powerpoint/2010/main" val="112575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theft</a:t>
            </a:r>
            <a:r>
              <a:rPr lang="en-US" baseline="0" dirty="0" smtClean="0"/>
              <a:t> is required to be reported, loss needs meet a significant threshold to be reported (somewhat subjective)</a:t>
            </a:r>
            <a:endParaRPr lang="en-US" dirty="0"/>
          </a:p>
        </p:txBody>
      </p:sp>
      <p:sp>
        <p:nvSpPr>
          <p:cNvPr id="4" name="Slide Number Placeholder 3"/>
          <p:cNvSpPr>
            <a:spLocks noGrp="1"/>
          </p:cNvSpPr>
          <p:nvPr>
            <p:ph type="sldNum" sz="quarter" idx="10"/>
          </p:nvPr>
        </p:nvSpPr>
        <p:spPr/>
        <p:txBody>
          <a:bodyPr/>
          <a:lstStyle/>
          <a:p>
            <a:fld id="{073EDD44-8916-4D68-B0DF-3704B8B6711E}" type="slidenum">
              <a:rPr lang="en-US" smtClean="0"/>
              <a:t>6</a:t>
            </a:fld>
            <a:endParaRPr lang="en-US"/>
          </a:p>
        </p:txBody>
      </p:sp>
    </p:spTree>
    <p:extLst>
      <p:ext uri="{BB962C8B-B14F-4D97-AF65-F5344CB8AC3E}">
        <p14:creationId xmlns:p14="http://schemas.microsoft.com/office/powerpoint/2010/main" val="2311403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Handout</a:t>
            </a:r>
          </a:p>
          <a:p>
            <a:pPr marL="0" indent="0">
              <a:buFont typeface="Arial" pitchFamily="34" charset="0"/>
              <a:buNone/>
            </a:pPr>
            <a:endParaRPr lang="en-US" dirty="0" smtClean="0"/>
          </a:p>
          <a:p>
            <a:pPr marL="0" indent="0">
              <a:buFont typeface="Arial" pitchFamily="34" charset="0"/>
              <a:buNone/>
            </a:pPr>
            <a:r>
              <a:rPr lang="en-US" dirty="0" smtClean="0"/>
              <a:t>Facilitation of Staff Interview</a:t>
            </a:r>
          </a:p>
          <a:p>
            <a:pPr marL="171450" indent="-171450">
              <a:buFont typeface="Arial" pitchFamily="34" charset="0"/>
              <a:buChar char="•"/>
            </a:pPr>
            <a:r>
              <a:rPr lang="en-US" dirty="0" smtClean="0"/>
              <a:t>who will ask about what at the meeting</a:t>
            </a:r>
            <a:endParaRPr lang="en-US" baseline="0" dirty="0" smtClean="0"/>
          </a:p>
          <a:p>
            <a:pPr marL="171450" indent="-171450">
              <a:buFont typeface="Arial" pitchFamily="34" charset="0"/>
              <a:buChar char="•"/>
            </a:pPr>
            <a:r>
              <a:rPr lang="en-US" dirty="0" smtClean="0"/>
              <a:t>roles and the why</a:t>
            </a:r>
          </a:p>
          <a:p>
            <a:pPr marL="628650" lvl="1" indent="-171450">
              <a:buFont typeface="Arial" pitchFamily="34" charset="0"/>
              <a:buChar char="•"/>
            </a:pPr>
            <a:r>
              <a:rPr lang="en-US" dirty="0" smtClean="0"/>
              <a:t>need to stay objective</a:t>
            </a:r>
            <a:r>
              <a:rPr lang="en-US" baseline="0" dirty="0" smtClean="0"/>
              <a:t> </a:t>
            </a:r>
            <a:r>
              <a:rPr lang="en-US" dirty="0" smtClean="0"/>
              <a:t>will be some debate</a:t>
            </a:r>
          </a:p>
          <a:p>
            <a:pPr marL="171450" lvl="0" indent="-171450">
              <a:buFont typeface="Arial" pitchFamily="34" charset="0"/>
              <a:buChar char="•"/>
            </a:pPr>
            <a:r>
              <a:rPr lang="en-US" dirty="0" smtClean="0"/>
              <a:t>learning experience</a:t>
            </a:r>
          </a:p>
        </p:txBody>
      </p:sp>
      <p:sp>
        <p:nvSpPr>
          <p:cNvPr id="4" name="Slide Number Placeholder 3"/>
          <p:cNvSpPr>
            <a:spLocks noGrp="1"/>
          </p:cNvSpPr>
          <p:nvPr>
            <p:ph type="sldNum" sz="quarter" idx="10"/>
          </p:nvPr>
        </p:nvSpPr>
        <p:spPr/>
        <p:txBody>
          <a:bodyPr/>
          <a:lstStyle/>
          <a:p>
            <a:fld id="{D890B829-934C-4199-9803-82C73F06C6FF}" type="slidenum">
              <a:rPr lang="en-US" smtClean="0"/>
              <a:t>19</a:t>
            </a:fld>
            <a:endParaRPr lang="en-US"/>
          </a:p>
        </p:txBody>
      </p:sp>
    </p:spTree>
    <p:extLst>
      <p:ext uri="{BB962C8B-B14F-4D97-AF65-F5344CB8AC3E}">
        <p14:creationId xmlns:p14="http://schemas.microsoft.com/office/powerpoint/2010/main" val="2863757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90B829-934C-4199-9803-82C73F06C6FF}" type="slidenum">
              <a:rPr lang="en-US" smtClean="0"/>
              <a:t>23</a:t>
            </a:fld>
            <a:endParaRPr lang="en-US"/>
          </a:p>
        </p:txBody>
      </p:sp>
    </p:spTree>
    <p:extLst>
      <p:ext uri="{BB962C8B-B14F-4D97-AF65-F5344CB8AC3E}">
        <p14:creationId xmlns:p14="http://schemas.microsoft.com/office/powerpoint/2010/main" val="365098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073EDD44-8916-4D68-B0DF-3704B8B6711E}" type="slidenum">
              <a:rPr lang="en-US" smtClean="0"/>
              <a:t>24</a:t>
            </a:fld>
            <a:endParaRPr lang="en-US"/>
          </a:p>
        </p:txBody>
      </p:sp>
    </p:spTree>
    <p:extLst>
      <p:ext uri="{BB962C8B-B14F-4D97-AF65-F5344CB8AC3E}">
        <p14:creationId xmlns:p14="http://schemas.microsoft.com/office/powerpoint/2010/main" val="2031729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This slide may be good for</a:t>
            </a:r>
            <a:r>
              <a:rPr lang="en-US" baseline="0" dirty="0" smtClean="0"/>
              <a:t> examples, recent concerns we’ve been through</a:t>
            </a:r>
          </a:p>
          <a:p>
            <a:pPr marL="628650" lvl="1" indent="-171450">
              <a:buFont typeface="Arial" pitchFamily="34" charset="0"/>
              <a:buChar char="•"/>
            </a:pPr>
            <a:r>
              <a:rPr lang="en-US" baseline="0" dirty="0" smtClean="0"/>
              <a:t>Hindsight 20/20</a:t>
            </a:r>
            <a:endParaRPr lang="en-US" dirty="0"/>
          </a:p>
        </p:txBody>
      </p:sp>
      <p:sp>
        <p:nvSpPr>
          <p:cNvPr id="4" name="Slide Number Placeholder 3"/>
          <p:cNvSpPr>
            <a:spLocks noGrp="1"/>
          </p:cNvSpPr>
          <p:nvPr>
            <p:ph type="sldNum" sz="quarter" idx="10"/>
          </p:nvPr>
        </p:nvSpPr>
        <p:spPr/>
        <p:txBody>
          <a:bodyPr/>
          <a:lstStyle/>
          <a:p>
            <a:fld id="{D890B829-934C-4199-9803-82C73F06C6FF}" type="slidenum">
              <a:rPr lang="en-US" smtClean="0"/>
              <a:t>28</a:t>
            </a:fld>
            <a:endParaRPr lang="en-US"/>
          </a:p>
        </p:txBody>
      </p:sp>
    </p:spTree>
    <p:extLst>
      <p:ext uri="{BB962C8B-B14F-4D97-AF65-F5344CB8AC3E}">
        <p14:creationId xmlns:p14="http://schemas.microsoft.com/office/powerpoint/2010/main" val="3641522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Additional questions to consider:</a:t>
            </a:r>
          </a:p>
          <a:p>
            <a:pPr marL="628650" lvl="1" indent="-171450">
              <a:buFont typeface="Arial" pitchFamily="34" charset="0"/>
              <a:buChar char="•"/>
            </a:pPr>
            <a:r>
              <a:rPr lang="en-US" dirty="0" smtClean="0"/>
              <a:t>What is the culture on my unit?</a:t>
            </a:r>
          </a:p>
          <a:p>
            <a:pPr marL="628650" lvl="1" indent="-171450">
              <a:buFont typeface="Arial" pitchFamily="34" charset="0"/>
              <a:buChar char="•"/>
            </a:pPr>
            <a:r>
              <a:rPr lang="en-US" dirty="0" smtClean="0"/>
              <a:t>How well</a:t>
            </a:r>
            <a:r>
              <a:rPr lang="en-US" baseline="0" dirty="0" smtClean="0"/>
              <a:t> do my employees understand this?</a:t>
            </a:r>
            <a:endParaRPr lang="en-US" dirty="0"/>
          </a:p>
        </p:txBody>
      </p:sp>
      <p:sp>
        <p:nvSpPr>
          <p:cNvPr id="4" name="Slide Number Placeholder 3"/>
          <p:cNvSpPr>
            <a:spLocks noGrp="1"/>
          </p:cNvSpPr>
          <p:nvPr>
            <p:ph type="sldNum" sz="quarter" idx="10"/>
          </p:nvPr>
        </p:nvSpPr>
        <p:spPr/>
        <p:txBody>
          <a:bodyPr/>
          <a:lstStyle/>
          <a:p>
            <a:fld id="{D890B829-934C-4199-9803-82C73F06C6FF}" type="slidenum">
              <a:rPr lang="en-US" smtClean="0"/>
              <a:t>29</a:t>
            </a:fld>
            <a:endParaRPr lang="en-US"/>
          </a:p>
        </p:txBody>
      </p:sp>
    </p:spTree>
    <p:extLst>
      <p:ext uri="{BB962C8B-B14F-4D97-AF65-F5344CB8AC3E}">
        <p14:creationId xmlns:p14="http://schemas.microsoft.com/office/powerpoint/2010/main" val="423273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757979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182853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06548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2163660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23313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10373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1624887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811217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1746098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C83BDC-9093-429B-BBD4-C26ED9C19232}" type="datetimeFigureOut">
              <a:rPr lang="en-US" smtClean="0"/>
              <a:t>4/30/18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2170759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7C83BDC-9093-429B-BBD4-C26ED9C19232}" type="datetimeFigureOut">
              <a:rPr lang="en-US" smtClean="0"/>
              <a:t>4/30/18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2403097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7C83BDC-9093-429B-BBD4-C26ED9C19232}" type="datetimeFigureOut">
              <a:rPr lang="en-US" smtClean="0"/>
              <a:t>4/30/18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237440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7C83BDC-9093-429B-BBD4-C26ED9C19232}" type="datetimeFigureOut">
              <a:rPr lang="en-US" smtClean="0"/>
              <a:t>4/30/18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2453877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C83BDC-9093-429B-BBD4-C26ED9C19232}" type="datetimeFigureOut">
              <a:rPr lang="en-US" smtClean="0"/>
              <a:t>4/30/18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3383192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C83BDC-9093-429B-BBD4-C26ED9C19232}" type="datetimeFigureOut">
              <a:rPr lang="en-US" smtClean="0"/>
              <a:t>4/30/18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3729114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C83BDC-9093-429B-BBD4-C26ED9C19232}" type="datetimeFigureOut">
              <a:rPr lang="en-US" smtClean="0"/>
              <a:t>4/30/18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0BE665-DAC3-4E2E-8E75-7F427B79DC9F}" type="slidenum">
              <a:rPr lang="en-US" smtClean="0"/>
              <a:t>‹#›</a:t>
            </a:fld>
            <a:endParaRPr lang="en-US"/>
          </a:p>
        </p:txBody>
      </p:sp>
    </p:spTree>
    <p:extLst>
      <p:ext uri="{BB962C8B-B14F-4D97-AF65-F5344CB8AC3E}">
        <p14:creationId xmlns:p14="http://schemas.microsoft.com/office/powerpoint/2010/main" val="3460118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7C83BDC-9093-429B-BBD4-C26ED9C19232}" type="datetimeFigureOut">
              <a:rPr lang="en-US" smtClean="0"/>
              <a:t>4/30/18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10BE665-DAC3-4E2E-8E75-7F427B79DC9F}" type="slidenum">
              <a:rPr lang="en-US" smtClean="0"/>
              <a:t>‹#›</a:t>
            </a:fld>
            <a:endParaRPr lang="en-US"/>
          </a:p>
        </p:txBody>
      </p:sp>
    </p:spTree>
    <p:extLst>
      <p:ext uri="{BB962C8B-B14F-4D97-AF65-F5344CB8AC3E}">
        <p14:creationId xmlns:p14="http://schemas.microsoft.com/office/powerpoint/2010/main" val="99082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nursingworld.org/DocumentVault/Position-Statements/Drug-and-Alcohol-Abuse/pos.html" TargetMode="External"/><Relationship Id="rId4" Type="http://schemas.openxmlformats.org/officeDocument/2006/relationships/hyperlink" Target="https://www.deadiversion.usdoj.gov/index.html" TargetMode="External"/><Relationship Id="rId5" Type="http://schemas.openxmlformats.org/officeDocument/2006/relationships/hyperlink" Target="https://www.ncsbn.org/index.htm" TargetMode="External"/><Relationship Id="rId1" Type="http://schemas.openxmlformats.org/officeDocument/2006/relationships/slideLayout" Target="../slideLayouts/slideLayout2.xml"/><Relationship Id="rId2" Type="http://schemas.openxmlformats.org/officeDocument/2006/relationships/hyperlink" Target="http://www.health.state.mn.us/patientsafety/drugdiversion/divroadmap041812.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deadiversion.usdoj.gov/21cfr/cfr/1301/1301_76.htm" TargetMode="External"/><Relationship Id="rId4" Type="http://schemas.openxmlformats.org/officeDocument/2006/relationships/hyperlink" Target="https://www.deadiversion.usdoj.gov/21cfr_reports/theft/" TargetMode="Externa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Processes and Partnership with Nursing on Mitigating Drug Diversion in Clinical </a:t>
            </a:r>
            <a:r>
              <a:rPr lang="en-US" b="1" dirty="0" smtClean="0"/>
              <a:t>Settings</a:t>
            </a:r>
            <a:endParaRPr lang="en-US" dirty="0"/>
          </a:p>
        </p:txBody>
      </p:sp>
      <p:sp>
        <p:nvSpPr>
          <p:cNvPr id="3" name="Subtitle 2"/>
          <p:cNvSpPr>
            <a:spLocks noGrp="1"/>
          </p:cNvSpPr>
          <p:nvPr>
            <p:ph type="subTitle" idx="1"/>
          </p:nvPr>
        </p:nvSpPr>
        <p:spPr>
          <a:xfrm>
            <a:off x="3575304" y="3602038"/>
            <a:ext cx="7092696" cy="1655762"/>
          </a:xfrm>
        </p:spPr>
        <p:txBody>
          <a:bodyPr/>
          <a:lstStyle/>
          <a:p>
            <a:pPr algn="l"/>
            <a:r>
              <a:rPr lang="en-US" dirty="0" smtClean="0"/>
              <a:t>Jesse Breidenbach, Pharm D</a:t>
            </a:r>
          </a:p>
          <a:p>
            <a:pPr algn="l"/>
            <a:r>
              <a:rPr lang="en-US" dirty="0" smtClean="0"/>
              <a:t>Director of Acute Care Pharmacy</a:t>
            </a:r>
          </a:p>
          <a:p>
            <a:pPr algn="l"/>
            <a:r>
              <a:rPr lang="en-US" dirty="0" smtClean="0"/>
              <a:t>Sanford Medical Center Fargo</a:t>
            </a:r>
            <a:endParaRPr lang="en-US" dirty="0"/>
          </a:p>
        </p:txBody>
      </p:sp>
    </p:spTree>
    <p:extLst>
      <p:ext uri="{BB962C8B-B14F-4D97-AF65-F5344CB8AC3E}">
        <p14:creationId xmlns:p14="http://schemas.microsoft.com/office/powerpoint/2010/main" val="4155663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drug diversion in a clinical setting</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Nursing CS workflow (continued)</a:t>
            </a:r>
          </a:p>
          <a:p>
            <a:pPr lvl="1"/>
            <a:r>
              <a:rPr lang="en-US" dirty="0" smtClean="0"/>
              <a:t>Time constraints around administration</a:t>
            </a:r>
          </a:p>
          <a:p>
            <a:pPr lvl="2"/>
            <a:r>
              <a:rPr lang="en-US" dirty="0" smtClean="0"/>
              <a:t>CS must be administered within 30 minutes after obtaining/removing CS from ADC</a:t>
            </a:r>
          </a:p>
          <a:p>
            <a:pPr lvl="2"/>
            <a:r>
              <a:rPr lang="en-US" dirty="0" smtClean="0"/>
              <a:t>Documentation of waste is required to be completed within 30 minutes of administration</a:t>
            </a:r>
          </a:p>
          <a:p>
            <a:pPr lvl="3"/>
            <a:r>
              <a:rPr lang="en-US" dirty="0" smtClean="0"/>
              <a:t>If this does not happen concerns over where the CS is being stored</a:t>
            </a:r>
          </a:p>
          <a:p>
            <a:pPr lvl="2"/>
            <a:r>
              <a:rPr lang="en-US" dirty="0" smtClean="0"/>
              <a:t>If CS removed but not administered – a witnessed waste (opened product) or return (intact product) must happen within 30 minutes of the removal from the ADC</a:t>
            </a:r>
          </a:p>
          <a:p>
            <a:pPr lvl="1"/>
            <a:r>
              <a:rPr lang="en-US" dirty="0" smtClean="0"/>
              <a:t>Chain of custody</a:t>
            </a:r>
          </a:p>
          <a:p>
            <a:pPr lvl="2"/>
            <a:r>
              <a:rPr lang="en-US" dirty="0" smtClean="0"/>
              <a:t>Nurse removing CS from ADC or obtaining CS from pharmacy is responsible for what happens to the CS</a:t>
            </a:r>
            <a:endParaRPr lang="en-US" dirty="0"/>
          </a:p>
          <a:p>
            <a:pPr lvl="2"/>
            <a:r>
              <a:rPr lang="en-US" dirty="0" smtClean="0"/>
              <a:t>Nurse removing from CS should be administering nurse whenever possible</a:t>
            </a:r>
          </a:p>
          <a:p>
            <a:pPr lvl="1"/>
            <a:r>
              <a:rPr lang="en-US" dirty="0" smtClean="0"/>
              <a:t>ADC </a:t>
            </a:r>
            <a:r>
              <a:rPr lang="en-US" dirty="0"/>
              <a:t>d</a:t>
            </a:r>
            <a:r>
              <a:rPr lang="en-US" dirty="0" smtClean="0"/>
              <a:t>iscrepancy resolution</a:t>
            </a:r>
          </a:p>
          <a:p>
            <a:pPr lvl="2"/>
            <a:r>
              <a:rPr lang="en-US" dirty="0" smtClean="0"/>
              <a:t>Charge nurses only (tightened this practice)</a:t>
            </a:r>
          </a:p>
          <a:p>
            <a:pPr lvl="2"/>
            <a:r>
              <a:rPr lang="en-US" dirty="0" smtClean="0"/>
              <a:t>Need to know what actually happened to cause the discrepancy not just clearing the discrepancy off of the cabinet</a:t>
            </a:r>
          </a:p>
          <a:p>
            <a:pPr lvl="2"/>
            <a:r>
              <a:rPr lang="en-US" dirty="0" smtClean="0"/>
              <a:t>If unable to determine what happened submit an event report</a:t>
            </a:r>
          </a:p>
        </p:txBody>
      </p:sp>
    </p:spTree>
    <p:extLst>
      <p:ext uri="{BB962C8B-B14F-4D97-AF65-F5344CB8AC3E}">
        <p14:creationId xmlns:p14="http://schemas.microsoft.com/office/powerpoint/2010/main" val="3994219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drug diversion in a clinical setting</a:t>
            </a:r>
            <a:endParaRPr lang="en-US" dirty="0"/>
          </a:p>
        </p:txBody>
      </p:sp>
      <p:sp>
        <p:nvSpPr>
          <p:cNvPr id="3" name="Content Placeholder 2"/>
          <p:cNvSpPr>
            <a:spLocks noGrp="1"/>
          </p:cNvSpPr>
          <p:nvPr>
            <p:ph idx="1"/>
          </p:nvPr>
        </p:nvSpPr>
        <p:spPr/>
        <p:txBody>
          <a:bodyPr>
            <a:normAutofit/>
          </a:bodyPr>
          <a:lstStyle/>
          <a:p>
            <a:r>
              <a:rPr lang="en-US" dirty="0" smtClean="0"/>
              <a:t>Best practice minimizes opportunity for diverting</a:t>
            </a:r>
          </a:p>
          <a:p>
            <a:r>
              <a:rPr lang="en-US" dirty="0" smtClean="0"/>
              <a:t>Best practice allows the witness to verify drug and amount being wasted</a:t>
            </a:r>
          </a:p>
          <a:p>
            <a:pPr lvl="1"/>
            <a:r>
              <a:rPr lang="en-US" dirty="0" smtClean="0"/>
              <a:t>Best practice witness should see the vial opened or the syringe removed from it’s tamper evident packaging</a:t>
            </a:r>
          </a:p>
          <a:p>
            <a:pPr marL="0" indent="0">
              <a:buNone/>
            </a:pPr>
            <a:endParaRPr lang="en-US" dirty="0" smtClean="0"/>
          </a:p>
          <a:p>
            <a:r>
              <a:rPr lang="en-US" dirty="0" smtClean="0"/>
              <a:t>Exceptions to best practice (a witness is not immediately available)</a:t>
            </a:r>
          </a:p>
          <a:p>
            <a:pPr lvl="1"/>
            <a:r>
              <a:rPr lang="en-US" dirty="0" smtClean="0"/>
              <a:t>A witnessed waste is expected to occur within 30 minutes of the administration</a:t>
            </a:r>
          </a:p>
          <a:p>
            <a:pPr lvl="2"/>
            <a:r>
              <a:rPr lang="en-US" dirty="0" smtClean="0"/>
              <a:t>In this case the witness can only confirm volume of waste not actual drug being wasted</a:t>
            </a:r>
          </a:p>
          <a:p>
            <a:pPr lvl="1"/>
            <a:r>
              <a:rPr lang="en-US" dirty="0" smtClean="0"/>
              <a:t>Procedural areas</a:t>
            </a:r>
          </a:p>
          <a:p>
            <a:pPr lvl="2"/>
            <a:r>
              <a:rPr lang="en-US" dirty="0" smtClean="0"/>
              <a:t>Documentation of all waste within 30 minutes of completion of the case</a:t>
            </a:r>
          </a:p>
        </p:txBody>
      </p:sp>
    </p:spTree>
    <p:extLst>
      <p:ext uri="{BB962C8B-B14F-4D97-AF65-F5344CB8AC3E}">
        <p14:creationId xmlns:p14="http://schemas.microsoft.com/office/powerpoint/2010/main" val="3190062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drug diversion in a clinical setting</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Pitfalls</a:t>
            </a:r>
          </a:p>
          <a:p>
            <a:r>
              <a:rPr lang="en-US" dirty="0" smtClean="0"/>
              <a:t>Chain of custody</a:t>
            </a:r>
          </a:p>
          <a:p>
            <a:pPr lvl="1"/>
            <a:r>
              <a:rPr lang="en-US" dirty="0" err="1" smtClean="0"/>
              <a:t>Jenni</a:t>
            </a:r>
            <a:r>
              <a:rPr lang="en-US" dirty="0" smtClean="0"/>
              <a:t>, RN removes fentanyl from ADC for patient X to be administered by Mike, RN</a:t>
            </a:r>
          </a:p>
          <a:p>
            <a:pPr lvl="1"/>
            <a:r>
              <a:rPr lang="en-US" dirty="0" err="1" smtClean="0"/>
              <a:t>Jenni</a:t>
            </a:r>
            <a:r>
              <a:rPr lang="en-US" dirty="0" smtClean="0"/>
              <a:t> hands Mike the fentanyl and does not observe the administration of the CS</a:t>
            </a:r>
          </a:p>
          <a:p>
            <a:pPr lvl="1"/>
            <a:r>
              <a:rPr lang="en-US" dirty="0" smtClean="0"/>
              <a:t>CS audit reveals that not all fentanyl is accounted for and patient </a:t>
            </a:r>
            <a:r>
              <a:rPr lang="en-US" dirty="0" err="1" smtClean="0"/>
              <a:t>Xs</a:t>
            </a:r>
            <a:r>
              <a:rPr lang="en-US" dirty="0" smtClean="0"/>
              <a:t> clinical condition did not warrant fentanyl administration</a:t>
            </a:r>
          </a:p>
          <a:p>
            <a:pPr lvl="1"/>
            <a:r>
              <a:rPr lang="en-US" dirty="0" smtClean="0"/>
              <a:t>CS removal is tracked back to </a:t>
            </a:r>
            <a:r>
              <a:rPr lang="en-US" dirty="0" err="1" smtClean="0"/>
              <a:t>Jenni</a:t>
            </a:r>
            <a:r>
              <a:rPr lang="en-US" dirty="0" smtClean="0"/>
              <a:t> as she removed the fentanyl from the ADC</a:t>
            </a:r>
          </a:p>
          <a:p>
            <a:pPr lvl="1"/>
            <a:r>
              <a:rPr lang="en-US" dirty="0" smtClean="0"/>
              <a:t>Who is responsible for the fentanyl</a:t>
            </a:r>
          </a:p>
          <a:p>
            <a:pPr lvl="2"/>
            <a:r>
              <a:rPr lang="en-US" dirty="0" smtClean="0"/>
              <a:t>Only remove medications for patients assigned to you</a:t>
            </a:r>
          </a:p>
          <a:p>
            <a:pPr lvl="2"/>
            <a:r>
              <a:rPr lang="en-US" dirty="0" smtClean="0"/>
              <a:t>Do not hand off CS to other staff</a:t>
            </a:r>
          </a:p>
          <a:p>
            <a:r>
              <a:rPr lang="en-US" dirty="0" smtClean="0"/>
              <a:t>Missing drug or missing documentation</a:t>
            </a:r>
          </a:p>
          <a:p>
            <a:pPr lvl="1"/>
            <a:r>
              <a:rPr lang="en-US" dirty="0" smtClean="0"/>
              <a:t>Audit reveals that 4mg of morphine removed for patient Y</a:t>
            </a:r>
          </a:p>
          <a:p>
            <a:pPr lvl="1"/>
            <a:r>
              <a:rPr lang="en-US" dirty="0" smtClean="0"/>
              <a:t>MAR audit reveals that 3mg of morphine documented as administered for pain score of 8</a:t>
            </a:r>
          </a:p>
          <a:p>
            <a:pPr lvl="1"/>
            <a:r>
              <a:rPr lang="en-US" dirty="0" smtClean="0"/>
              <a:t>No documentation for missing 1mg of morphine</a:t>
            </a:r>
          </a:p>
          <a:p>
            <a:pPr lvl="1"/>
            <a:r>
              <a:rPr lang="en-US" dirty="0" smtClean="0"/>
              <a:t>Is this missing drug or missing documentation?</a:t>
            </a:r>
          </a:p>
        </p:txBody>
      </p:sp>
    </p:spTree>
    <p:extLst>
      <p:ext uri="{BB962C8B-B14F-4D97-AF65-F5344CB8AC3E}">
        <p14:creationId xmlns:p14="http://schemas.microsoft.com/office/powerpoint/2010/main" val="3564115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Organized Plan for Diversion Investigations</a:t>
            </a:r>
            <a:endParaRPr lang="en-US" dirty="0"/>
          </a:p>
        </p:txBody>
      </p:sp>
      <p:sp>
        <p:nvSpPr>
          <p:cNvPr id="3" name="Content Placeholder 2"/>
          <p:cNvSpPr>
            <a:spLocks noGrp="1"/>
          </p:cNvSpPr>
          <p:nvPr>
            <p:ph idx="1"/>
          </p:nvPr>
        </p:nvSpPr>
        <p:spPr/>
        <p:txBody>
          <a:bodyPr>
            <a:normAutofit fontScale="77500" lnSpcReduction="20000"/>
          </a:bodyPr>
          <a:lstStyle/>
          <a:p>
            <a:pPr lvl="0"/>
            <a:r>
              <a:rPr lang="en-US" dirty="0"/>
              <a:t>Have sound institutional policy regarding drug </a:t>
            </a:r>
            <a:r>
              <a:rPr lang="en-US" dirty="0" smtClean="0"/>
              <a:t>diversion</a:t>
            </a:r>
          </a:p>
          <a:p>
            <a:pPr lvl="1"/>
            <a:r>
              <a:rPr lang="en-US" dirty="0" smtClean="0"/>
              <a:t>Input </a:t>
            </a:r>
            <a:r>
              <a:rPr lang="en-US" dirty="0"/>
              <a:t>from nursing, pharmacy, legal, risk, providers and </a:t>
            </a:r>
            <a:r>
              <a:rPr lang="en-US" dirty="0" smtClean="0"/>
              <a:t>administration/HR</a:t>
            </a:r>
          </a:p>
          <a:p>
            <a:pPr lvl="1"/>
            <a:r>
              <a:rPr lang="en-US" dirty="0" smtClean="0"/>
              <a:t>Supports best practices</a:t>
            </a:r>
          </a:p>
          <a:p>
            <a:pPr lvl="1"/>
            <a:r>
              <a:rPr lang="en-US" dirty="0" smtClean="0"/>
              <a:t>Policy provides basis for corrective action</a:t>
            </a:r>
            <a:endParaRPr lang="en-US" dirty="0"/>
          </a:p>
          <a:p>
            <a:pPr lvl="0"/>
            <a:r>
              <a:rPr lang="en-US" dirty="0"/>
              <a:t>Use of a checklist that follows </a:t>
            </a:r>
            <a:r>
              <a:rPr lang="en-US" dirty="0" smtClean="0"/>
              <a:t>policy</a:t>
            </a:r>
          </a:p>
          <a:p>
            <a:pPr lvl="1"/>
            <a:r>
              <a:rPr lang="en-US" dirty="0" smtClean="0"/>
              <a:t>Help guide the investigation</a:t>
            </a:r>
          </a:p>
          <a:p>
            <a:pPr lvl="1"/>
            <a:r>
              <a:rPr lang="en-US" dirty="0" smtClean="0"/>
              <a:t>Keeps investigating team on the same page</a:t>
            </a:r>
          </a:p>
          <a:p>
            <a:pPr lvl="1"/>
            <a:r>
              <a:rPr lang="en-US" dirty="0" smtClean="0"/>
              <a:t>Difficult to navigate investigation if you have not been involved in one in the past</a:t>
            </a:r>
          </a:p>
          <a:p>
            <a:pPr lvl="2"/>
            <a:r>
              <a:rPr lang="en-US" dirty="0" smtClean="0"/>
              <a:t>Leadership turnover</a:t>
            </a:r>
            <a:endParaRPr lang="en-US" dirty="0"/>
          </a:p>
          <a:p>
            <a:pPr lvl="0"/>
            <a:r>
              <a:rPr lang="en-US" dirty="0"/>
              <a:t>Timing of the </a:t>
            </a:r>
            <a:r>
              <a:rPr lang="en-US" dirty="0" smtClean="0"/>
              <a:t>investigation and potential meeting with staff being investigated</a:t>
            </a:r>
          </a:p>
          <a:p>
            <a:pPr lvl="1"/>
            <a:r>
              <a:rPr lang="en-US" dirty="0" smtClean="0"/>
              <a:t>Call the staff person in on day off or wait until their next scheduled shift</a:t>
            </a:r>
          </a:p>
          <a:p>
            <a:pPr lvl="0"/>
            <a:r>
              <a:rPr lang="en-US" dirty="0" smtClean="0"/>
              <a:t>What </a:t>
            </a:r>
            <a:r>
              <a:rPr lang="en-US" dirty="0"/>
              <a:t>happens to the employee during this </a:t>
            </a:r>
            <a:r>
              <a:rPr lang="en-US" dirty="0" smtClean="0"/>
              <a:t>time</a:t>
            </a:r>
          </a:p>
          <a:p>
            <a:pPr lvl="1"/>
            <a:r>
              <a:rPr lang="en-US" dirty="0" smtClean="0"/>
              <a:t>limiting </a:t>
            </a:r>
            <a:r>
              <a:rPr lang="en-US" dirty="0"/>
              <a:t>access to </a:t>
            </a:r>
            <a:r>
              <a:rPr lang="en-US" dirty="0" smtClean="0"/>
              <a:t>drugs/ADC access</a:t>
            </a:r>
          </a:p>
          <a:p>
            <a:pPr lvl="1"/>
            <a:r>
              <a:rPr lang="en-US" dirty="0" smtClean="0"/>
              <a:t>Cover staffing if you don’t plan to have them staff after meeting</a:t>
            </a:r>
          </a:p>
        </p:txBody>
      </p:sp>
    </p:spTree>
    <p:extLst>
      <p:ext uri="{BB962C8B-B14F-4D97-AF65-F5344CB8AC3E}">
        <p14:creationId xmlns:p14="http://schemas.microsoft.com/office/powerpoint/2010/main" val="886996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Organized Plan for Diversion Investigations</a:t>
            </a:r>
            <a:endParaRPr lang="en-US" dirty="0"/>
          </a:p>
        </p:txBody>
      </p:sp>
      <p:sp>
        <p:nvSpPr>
          <p:cNvPr id="3" name="Content Placeholder 2"/>
          <p:cNvSpPr>
            <a:spLocks noGrp="1"/>
          </p:cNvSpPr>
          <p:nvPr>
            <p:ph idx="1"/>
          </p:nvPr>
        </p:nvSpPr>
        <p:spPr/>
        <p:txBody>
          <a:bodyPr>
            <a:normAutofit fontScale="62500" lnSpcReduction="20000"/>
          </a:bodyPr>
          <a:lstStyle/>
          <a:p>
            <a:pPr lvl="0"/>
            <a:r>
              <a:rPr lang="en-US" dirty="0" smtClean="0"/>
              <a:t>Accurate </a:t>
            </a:r>
            <a:r>
              <a:rPr lang="en-US" dirty="0"/>
              <a:t>data from a reliable </a:t>
            </a:r>
            <a:r>
              <a:rPr lang="en-US" dirty="0" smtClean="0"/>
              <a:t>source</a:t>
            </a:r>
          </a:p>
          <a:p>
            <a:pPr lvl="1"/>
            <a:r>
              <a:rPr lang="en-US" dirty="0" smtClean="0"/>
              <a:t>CS logs and chart information</a:t>
            </a:r>
          </a:p>
          <a:p>
            <a:pPr lvl="2"/>
            <a:r>
              <a:rPr lang="en-US" dirty="0" smtClean="0"/>
              <a:t>MAR administrations</a:t>
            </a:r>
          </a:p>
          <a:p>
            <a:pPr lvl="2"/>
            <a:r>
              <a:rPr lang="en-US" dirty="0" smtClean="0"/>
              <a:t>ADC dispensation, waste and return documentation</a:t>
            </a:r>
          </a:p>
          <a:p>
            <a:pPr lvl="1"/>
            <a:r>
              <a:rPr lang="en-US" dirty="0" smtClean="0"/>
              <a:t>ADC reporting and diversion scoring</a:t>
            </a:r>
          </a:p>
          <a:p>
            <a:pPr lvl="2"/>
            <a:r>
              <a:rPr lang="en-US" dirty="0" smtClean="0"/>
              <a:t>HBI data – third party data analysis</a:t>
            </a:r>
            <a:endParaRPr lang="en-US" dirty="0"/>
          </a:p>
          <a:p>
            <a:pPr lvl="0"/>
            <a:r>
              <a:rPr lang="en-US" dirty="0"/>
              <a:t>Observation of </a:t>
            </a:r>
            <a:r>
              <a:rPr lang="en-US" dirty="0" smtClean="0"/>
              <a:t>control/wasting practices</a:t>
            </a:r>
          </a:p>
          <a:p>
            <a:pPr lvl="1"/>
            <a:r>
              <a:rPr lang="en-US" dirty="0" smtClean="0"/>
              <a:t>Employee pledge</a:t>
            </a:r>
          </a:p>
          <a:p>
            <a:pPr lvl="1"/>
            <a:r>
              <a:rPr lang="en-US" dirty="0" smtClean="0"/>
              <a:t>Documented observation of best practices being followed</a:t>
            </a:r>
            <a:endParaRPr lang="en-US" dirty="0"/>
          </a:p>
          <a:p>
            <a:pPr lvl="0"/>
            <a:r>
              <a:rPr lang="en-US" dirty="0"/>
              <a:t>Work and communication </a:t>
            </a:r>
            <a:r>
              <a:rPr lang="en-US" dirty="0" smtClean="0"/>
              <a:t>performance</a:t>
            </a:r>
          </a:p>
          <a:p>
            <a:pPr lvl="1"/>
            <a:r>
              <a:rPr lang="en-US" dirty="0" smtClean="0"/>
              <a:t>Often discussed during investigating team meeting and/or with staff being investigated</a:t>
            </a:r>
            <a:endParaRPr lang="en-US" dirty="0"/>
          </a:p>
          <a:p>
            <a:pPr lvl="0"/>
            <a:r>
              <a:rPr lang="en-US" dirty="0"/>
              <a:t>When is it beneficial use of a Drug </a:t>
            </a:r>
            <a:r>
              <a:rPr lang="en-US" dirty="0" smtClean="0"/>
              <a:t>screen</a:t>
            </a:r>
          </a:p>
          <a:p>
            <a:pPr lvl="1"/>
            <a:r>
              <a:rPr lang="en-US" dirty="0" smtClean="0"/>
              <a:t>Pros and cons of drug screening related to diversion</a:t>
            </a:r>
          </a:p>
          <a:p>
            <a:pPr lvl="2"/>
            <a:r>
              <a:rPr lang="en-US" dirty="0" smtClean="0"/>
              <a:t>Diverting for self or possibly for others</a:t>
            </a:r>
          </a:p>
          <a:p>
            <a:pPr lvl="2"/>
            <a:r>
              <a:rPr lang="en-US" dirty="0" smtClean="0"/>
              <a:t>Easy to have diversion without an impaired professional</a:t>
            </a:r>
            <a:endParaRPr lang="en-US" dirty="0"/>
          </a:p>
        </p:txBody>
      </p:sp>
    </p:spTree>
    <p:extLst>
      <p:ext uri="{BB962C8B-B14F-4D97-AF65-F5344CB8AC3E}">
        <p14:creationId xmlns:p14="http://schemas.microsoft.com/office/powerpoint/2010/main" val="2702319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5187"/>
            <a:ext cx="8229600" cy="1143000"/>
          </a:xfrm>
        </p:spPr>
        <p:txBody>
          <a:bodyPr/>
          <a:lstStyle/>
          <a:p>
            <a:r>
              <a:rPr lang="en-US" b="1" dirty="0" smtClean="0">
                <a:solidFill>
                  <a:schemeClr val="accent1">
                    <a:lumMod val="75000"/>
                  </a:schemeClr>
                </a:solidFill>
              </a:rPr>
              <a:t>Audit</a:t>
            </a:r>
            <a:br>
              <a:rPr lang="en-US" b="1" dirty="0" smtClean="0">
                <a:solidFill>
                  <a:schemeClr val="accent1">
                    <a:lumMod val="75000"/>
                  </a:schemeClr>
                </a:solidFill>
              </a:rPr>
            </a:br>
            <a:r>
              <a:rPr lang="en-US" sz="2800" b="1" dirty="0">
                <a:solidFill>
                  <a:schemeClr val="accent1">
                    <a:lumMod val="75000"/>
                  </a:schemeClr>
                </a:solidFill>
              </a:rPr>
              <a:t>Potential Diverters Report Unit Drill Down</a:t>
            </a:r>
            <a:endParaRPr lang="en-US" sz="2800" dirty="0"/>
          </a:p>
        </p:txBody>
      </p:sp>
      <p:pic>
        <p:nvPicPr>
          <p:cNvPr id="3" name="Picture 2"/>
          <p:cNvPicPr>
            <a:picLocks noChangeAspect="1"/>
          </p:cNvPicPr>
          <p:nvPr/>
        </p:nvPicPr>
        <p:blipFill>
          <a:blip r:embed="rId2"/>
          <a:stretch>
            <a:fillRect/>
          </a:stretch>
        </p:blipFill>
        <p:spPr>
          <a:xfrm>
            <a:off x="385762" y="1328187"/>
            <a:ext cx="11762422" cy="4986888"/>
          </a:xfrm>
          <a:prstGeom prst="rect">
            <a:avLst/>
          </a:prstGeom>
        </p:spPr>
      </p:pic>
    </p:spTree>
    <p:extLst>
      <p:ext uri="{BB962C8B-B14F-4D97-AF65-F5344CB8AC3E}">
        <p14:creationId xmlns:p14="http://schemas.microsoft.com/office/powerpoint/2010/main" val="10650935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5187"/>
            <a:ext cx="8229600" cy="1143000"/>
          </a:xfrm>
        </p:spPr>
        <p:txBody>
          <a:bodyPr/>
          <a:lstStyle/>
          <a:p>
            <a:r>
              <a:rPr lang="en-US" b="1" dirty="0" smtClean="0">
                <a:solidFill>
                  <a:schemeClr val="accent1">
                    <a:lumMod val="75000"/>
                  </a:schemeClr>
                </a:solidFill>
              </a:rPr>
              <a:t>Audit</a:t>
            </a:r>
            <a:br>
              <a:rPr lang="en-US" b="1" dirty="0" smtClean="0">
                <a:solidFill>
                  <a:schemeClr val="accent1">
                    <a:lumMod val="75000"/>
                  </a:schemeClr>
                </a:solidFill>
              </a:rPr>
            </a:br>
            <a:r>
              <a:rPr lang="en-US" sz="2800" b="1" dirty="0">
                <a:solidFill>
                  <a:schemeClr val="accent1">
                    <a:lumMod val="75000"/>
                  </a:schemeClr>
                </a:solidFill>
              </a:rPr>
              <a:t>Potential Diverters Report Unit Drill Down</a:t>
            </a:r>
            <a:endParaRPr lang="en-US" sz="2800" dirty="0"/>
          </a:p>
        </p:txBody>
      </p:sp>
      <p:pic>
        <p:nvPicPr>
          <p:cNvPr id="4" name="Picture 3"/>
          <p:cNvPicPr>
            <a:picLocks noChangeAspect="1"/>
          </p:cNvPicPr>
          <p:nvPr/>
        </p:nvPicPr>
        <p:blipFill>
          <a:blip r:embed="rId2"/>
          <a:stretch>
            <a:fillRect/>
          </a:stretch>
        </p:blipFill>
        <p:spPr>
          <a:xfrm>
            <a:off x="1376363" y="1328187"/>
            <a:ext cx="9598427" cy="5048249"/>
          </a:xfrm>
          <a:prstGeom prst="rect">
            <a:avLst/>
          </a:prstGeom>
        </p:spPr>
      </p:pic>
    </p:spTree>
    <p:extLst>
      <p:ext uri="{BB962C8B-B14F-4D97-AF65-F5344CB8AC3E}">
        <p14:creationId xmlns:p14="http://schemas.microsoft.com/office/powerpoint/2010/main" val="10824198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5187"/>
            <a:ext cx="8229600" cy="1143000"/>
          </a:xfrm>
        </p:spPr>
        <p:txBody>
          <a:bodyPr/>
          <a:lstStyle/>
          <a:p>
            <a:r>
              <a:rPr lang="en-US" b="1" dirty="0" smtClean="0">
                <a:solidFill>
                  <a:schemeClr val="accent1">
                    <a:lumMod val="75000"/>
                  </a:schemeClr>
                </a:solidFill>
              </a:rPr>
              <a:t>Audit</a:t>
            </a:r>
            <a:br>
              <a:rPr lang="en-US" b="1" dirty="0" smtClean="0">
                <a:solidFill>
                  <a:schemeClr val="accent1">
                    <a:lumMod val="75000"/>
                  </a:schemeClr>
                </a:solidFill>
              </a:rPr>
            </a:br>
            <a:r>
              <a:rPr lang="en-US" sz="2800" b="1" dirty="0">
                <a:solidFill>
                  <a:schemeClr val="accent1">
                    <a:lumMod val="75000"/>
                  </a:schemeClr>
                </a:solidFill>
              </a:rPr>
              <a:t>Potential Diverters Report Unit Drill Down</a:t>
            </a:r>
            <a:endParaRPr lang="en-US" sz="2800" dirty="0"/>
          </a:p>
        </p:txBody>
      </p:sp>
      <p:pic>
        <p:nvPicPr>
          <p:cNvPr id="3" name="Picture 2"/>
          <p:cNvPicPr>
            <a:picLocks noChangeAspect="1"/>
          </p:cNvPicPr>
          <p:nvPr/>
        </p:nvPicPr>
        <p:blipFill>
          <a:blip r:embed="rId2"/>
          <a:stretch>
            <a:fillRect/>
          </a:stretch>
        </p:blipFill>
        <p:spPr>
          <a:xfrm>
            <a:off x="1981200" y="1328187"/>
            <a:ext cx="7304801" cy="5272638"/>
          </a:xfrm>
          <a:prstGeom prst="rect">
            <a:avLst/>
          </a:prstGeom>
        </p:spPr>
      </p:pic>
    </p:spTree>
    <p:extLst>
      <p:ext uri="{BB962C8B-B14F-4D97-AF65-F5344CB8AC3E}">
        <p14:creationId xmlns:p14="http://schemas.microsoft.com/office/powerpoint/2010/main" val="3094879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5187"/>
            <a:ext cx="8229600" cy="1143000"/>
          </a:xfrm>
        </p:spPr>
        <p:txBody>
          <a:bodyPr/>
          <a:lstStyle/>
          <a:p>
            <a:r>
              <a:rPr lang="en-US" b="1" dirty="0" smtClean="0">
                <a:solidFill>
                  <a:schemeClr val="accent1">
                    <a:lumMod val="75000"/>
                  </a:schemeClr>
                </a:solidFill>
              </a:rPr>
              <a:t>Audit</a:t>
            </a:r>
            <a:endParaRPr lang="en-US" sz="2800" dirty="0"/>
          </a:p>
        </p:txBody>
      </p:sp>
      <p:pic>
        <p:nvPicPr>
          <p:cNvPr id="4" name="Picture 1" descr="image00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9247" y="1417637"/>
            <a:ext cx="12062218"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19873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Diversion Checklist</a:t>
            </a:r>
            <a:br>
              <a:rPr lang="en-US" dirty="0" smtClean="0"/>
            </a:br>
            <a:r>
              <a:rPr lang="en-US" sz="2800" dirty="0"/>
              <a:t>Review:</a:t>
            </a:r>
          </a:p>
        </p:txBody>
      </p:sp>
      <p:sp>
        <p:nvSpPr>
          <p:cNvPr id="3" name="Content Placeholder 2"/>
          <p:cNvSpPr>
            <a:spLocks noGrp="1"/>
          </p:cNvSpPr>
          <p:nvPr>
            <p:ph idx="1"/>
          </p:nvPr>
        </p:nvSpPr>
        <p:spPr/>
        <p:txBody>
          <a:bodyPr/>
          <a:lstStyle/>
          <a:p>
            <a:pPr marL="514350" indent="-514350">
              <a:buFont typeface="+mj-lt"/>
              <a:buAutoNum type="romanUcPeriod"/>
            </a:pPr>
            <a:r>
              <a:rPr lang="en-US" sz="2000" dirty="0"/>
              <a:t>Potential diversion identified by reports/audits, employee performance/behavior, positive reasonable suspicion results.  Pharmacy notifies Manager and Director if a potential diverter is identified through audit.</a:t>
            </a:r>
          </a:p>
          <a:p>
            <a:pPr marL="514350" indent="-514350">
              <a:buFont typeface="+mj-lt"/>
              <a:buAutoNum type="romanUcPeriod"/>
            </a:pPr>
            <a:r>
              <a:rPr lang="en-US" sz="2000" dirty="0"/>
              <a:t>Director/Manager contacts HR Director</a:t>
            </a:r>
          </a:p>
          <a:p>
            <a:pPr marL="514350" indent="-514350">
              <a:buFont typeface="+mj-lt"/>
              <a:buAutoNum type="romanUcPeriod"/>
            </a:pPr>
            <a:r>
              <a:rPr lang="en-US" sz="2000" dirty="0"/>
              <a:t>Director/Manager organizes meeting to review and discuss findings</a:t>
            </a:r>
          </a:p>
          <a:p>
            <a:pPr marL="514350" indent="-514350">
              <a:buFont typeface="+mj-lt"/>
              <a:buAutoNum type="romanUcPeriod"/>
            </a:pPr>
            <a:r>
              <a:rPr lang="en-US" sz="2000" dirty="0"/>
              <a:t>Determination made to meet with employee to share findings</a:t>
            </a:r>
          </a:p>
          <a:p>
            <a:pPr marL="514350" indent="-514350">
              <a:buFont typeface="+mj-lt"/>
              <a:buAutoNum type="romanUcPeriod"/>
            </a:pPr>
            <a:r>
              <a:rPr lang="en-US" sz="2000" dirty="0"/>
              <a:t>HR and Manager organizes meeting with employee </a:t>
            </a:r>
            <a:r>
              <a:rPr lang="en-US" sz="1600" dirty="0"/>
              <a:t>(logistics of place, time, etc., i.e. a room away from employee's work area, time is as soon as possible)</a:t>
            </a:r>
          </a:p>
        </p:txBody>
      </p:sp>
    </p:spTree>
    <p:extLst>
      <p:ext uri="{BB962C8B-B14F-4D97-AF65-F5344CB8AC3E}">
        <p14:creationId xmlns:p14="http://schemas.microsoft.com/office/powerpoint/2010/main" val="2501977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Define </a:t>
            </a:r>
            <a:r>
              <a:rPr lang="en-US" dirty="0"/>
              <a:t>successful structure to prevent drug diversion in a clinical setting</a:t>
            </a:r>
          </a:p>
          <a:p>
            <a:pPr marL="971550" lvl="1" indent="-514350">
              <a:buFont typeface="+mj-lt"/>
              <a:buAutoNum type="alphaLcParenR"/>
            </a:pPr>
            <a:r>
              <a:rPr lang="en-US" dirty="0" smtClean="0"/>
              <a:t>Define </a:t>
            </a:r>
            <a:r>
              <a:rPr lang="en-US" dirty="0"/>
              <a:t>how tight control of narcotics in a clinical setting protects against diversion</a:t>
            </a:r>
          </a:p>
          <a:p>
            <a:pPr marL="971550" lvl="1" indent="-514350">
              <a:buFont typeface="+mj-lt"/>
              <a:buAutoNum type="alphaLcParenR"/>
            </a:pPr>
            <a:r>
              <a:rPr lang="en-US" dirty="0" smtClean="0"/>
              <a:t>Organized </a:t>
            </a:r>
            <a:r>
              <a:rPr lang="en-US" dirty="0"/>
              <a:t>plan for diversion investigation</a:t>
            </a:r>
          </a:p>
          <a:p>
            <a:pPr marL="971550" lvl="1" indent="-514350">
              <a:buFont typeface="+mj-lt"/>
              <a:buAutoNum type="alphaLcParenR"/>
            </a:pPr>
            <a:r>
              <a:rPr lang="en-US" dirty="0" smtClean="0"/>
              <a:t>Develop </a:t>
            </a:r>
            <a:r>
              <a:rPr lang="en-US" dirty="0"/>
              <a:t>a team approach for diversion investigation</a:t>
            </a:r>
          </a:p>
          <a:p>
            <a:pPr marL="971550" lvl="1" indent="-514350">
              <a:buFont typeface="+mj-lt"/>
              <a:buAutoNum type="alphaLcParenR"/>
            </a:pPr>
            <a:r>
              <a:rPr lang="en-US" dirty="0" smtClean="0"/>
              <a:t>Describe </a:t>
            </a:r>
            <a:r>
              <a:rPr lang="en-US" dirty="0"/>
              <a:t>staff and leadership education</a:t>
            </a:r>
          </a:p>
          <a:p>
            <a:pPr marL="514350" indent="-514350">
              <a:buFont typeface="+mj-lt"/>
              <a:buAutoNum type="arabicPeriod"/>
            </a:pPr>
            <a:r>
              <a:rPr lang="en-US" dirty="0" smtClean="0"/>
              <a:t>Describe </a:t>
            </a:r>
            <a:r>
              <a:rPr lang="en-US" dirty="0"/>
              <a:t>common reasons supervisors are surprised that an employee is diverting drugs</a:t>
            </a:r>
          </a:p>
          <a:p>
            <a:pPr marL="914400" lvl="1" indent="-457200">
              <a:buFont typeface="+mj-lt"/>
              <a:buAutoNum type="alphaLcParenR"/>
            </a:pPr>
            <a:r>
              <a:rPr lang="en-US" dirty="0" smtClean="0"/>
              <a:t>Define </a:t>
            </a:r>
            <a:r>
              <a:rPr lang="en-US" dirty="0"/>
              <a:t>the top myths of behavior</a:t>
            </a:r>
          </a:p>
          <a:p>
            <a:pPr marL="914400" lvl="1" indent="-457200">
              <a:buFont typeface="+mj-lt"/>
              <a:buAutoNum type="alphaLcParenR"/>
            </a:pPr>
            <a:r>
              <a:rPr lang="en-US" dirty="0" smtClean="0"/>
              <a:t>Describe </a:t>
            </a:r>
            <a:r>
              <a:rPr lang="en-US" dirty="0"/>
              <a:t>how supervisors should use a team approach to prevent blind </a:t>
            </a:r>
            <a:r>
              <a:rPr lang="en-US" dirty="0" smtClean="0"/>
              <a:t>spots</a:t>
            </a:r>
            <a:endParaRPr lang="en-US" dirty="0"/>
          </a:p>
        </p:txBody>
      </p:sp>
    </p:spTree>
    <p:extLst>
      <p:ext uri="{BB962C8B-B14F-4D97-AF65-F5344CB8AC3E}">
        <p14:creationId xmlns:p14="http://schemas.microsoft.com/office/powerpoint/2010/main" val="1228157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Diversion Checklist</a:t>
            </a:r>
            <a:br>
              <a:rPr lang="en-US" dirty="0" smtClean="0"/>
            </a:br>
            <a:r>
              <a:rPr lang="en-US" sz="2800" dirty="0"/>
              <a:t>Review:</a:t>
            </a:r>
            <a:endParaRPr lang="en-US" dirty="0"/>
          </a:p>
        </p:txBody>
      </p:sp>
      <p:sp>
        <p:nvSpPr>
          <p:cNvPr id="3" name="Content Placeholder 2"/>
          <p:cNvSpPr>
            <a:spLocks noGrp="1"/>
          </p:cNvSpPr>
          <p:nvPr>
            <p:ph idx="1"/>
          </p:nvPr>
        </p:nvSpPr>
        <p:spPr/>
        <p:txBody>
          <a:bodyPr>
            <a:normAutofit lnSpcReduction="10000"/>
          </a:bodyPr>
          <a:lstStyle/>
          <a:p>
            <a:pPr marL="514350" indent="-514350">
              <a:buFont typeface="+mj-lt"/>
              <a:buAutoNum type="romanUcPeriod" startAt="6"/>
            </a:pPr>
            <a:r>
              <a:rPr lang="en-US" sz="2000" dirty="0"/>
              <a:t>Manager calls employee to schedule a meeting as soon as possible. If working, removed from work area immediately (not allowed to work during interim of initial investigation meeting and meeting with the employee)</a:t>
            </a:r>
          </a:p>
          <a:p>
            <a:pPr marL="514350" indent="-514350">
              <a:buFont typeface="+mj-lt"/>
              <a:buAutoNum type="romanUcPeriod" startAt="6"/>
            </a:pPr>
            <a:r>
              <a:rPr lang="en-US" sz="2000" dirty="0"/>
              <a:t>Director and Manager determine if suspension (with or without pay) is needed</a:t>
            </a:r>
          </a:p>
          <a:p>
            <a:pPr marL="514350" indent="-514350">
              <a:buFont typeface="+mj-lt"/>
              <a:buAutoNum type="romanUcPeriod" startAt="6"/>
            </a:pPr>
            <a:r>
              <a:rPr lang="en-US" sz="2000" dirty="0"/>
              <a:t>Manager to meet employee and escort to meeting location. The purpose is to confront the employee with evidence regarding suspected diversion. </a:t>
            </a:r>
          </a:p>
          <a:p>
            <a:pPr marL="514350" indent="-514350">
              <a:buFont typeface="+mj-lt"/>
              <a:buAutoNum type="romanUcPeriod" startAt="6"/>
            </a:pPr>
            <a:r>
              <a:rPr lang="en-US" sz="2000" dirty="0"/>
              <a:t>Employee Meeting to review suspected diversion</a:t>
            </a:r>
          </a:p>
          <a:p>
            <a:pPr marL="514350" indent="-514350">
              <a:buFont typeface="+mj-lt"/>
              <a:buAutoNum type="romanUcPeriod" startAt="6"/>
            </a:pPr>
            <a:r>
              <a:rPr lang="en-US" sz="2000" dirty="0"/>
              <a:t>Termination (if applicable), Follow Up</a:t>
            </a:r>
          </a:p>
        </p:txBody>
      </p:sp>
    </p:spTree>
    <p:extLst>
      <p:ext uri="{BB962C8B-B14F-4D97-AF65-F5344CB8AC3E}">
        <p14:creationId xmlns:p14="http://schemas.microsoft.com/office/powerpoint/2010/main" val="31572780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Approach For Diversion Investigation</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a:t>An </a:t>
            </a:r>
            <a:r>
              <a:rPr lang="en-US" dirty="0" smtClean="0"/>
              <a:t>educated/experienced </a:t>
            </a:r>
            <a:r>
              <a:rPr lang="en-US" dirty="0"/>
              <a:t>core team is </a:t>
            </a:r>
            <a:r>
              <a:rPr lang="en-US" dirty="0" smtClean="0"/>
              <a:t>key</a:t>
            </a:r>
          </a:p>
          <a:p>
            <a:pPr lvl="1"/>
            <a:r>
              <a:rPr lang="en-US" dirty="0" smtClean="0"/>
              <a:t>It </a:t>
            </a:r>
            <a:r>
              <a:rPr lang="en-US" dirty="0"/>
              <a:t>should have at the minimum Nursing Practice, HR, Pharmacy, Risk and a “like” provider if </a:t>
            </a:r>
            <a:r>
              <a:rPr lang="en-US" dirty="0" smtClean="0"/>
              <a:t>appropriate</a:t>
            </a:r>
            <a:endParaRPr lang="en-US" dirty="0"/>
          </a:p>
          <a:p>
            <a:pPr lvl="0"/>
            <a:r>
              <a:rPr lang="en-US" dirty="0"/>
              <a:t>The core team should </a:t>
            </a:r>
            <a:r>
              <a:rPr lang="en-US" dirty="0" smtClean="0"/>
              <a:t>be</a:t>
            </a:r>
          </a:p>
          <a:p>
            <a:pPr lvl="1"/>
            <a:r>
              <a:rPr lang="en-US" dirty="0" smtClean="0"/>
              <a:t>well </a:t>
            </a:r>
            <a:r>
              <a:rPr lang="en-US" dirty="0"/>
              <a:t>versed in the reading /analyzing the </a:t>
            </a:r>
            <a:r>
              <a:rPr lang="en-US" dirty="0" smtClean="0"/>
              <a:t>data</a:t>
            </a:r>
          </a:p>
          <a:p>
            <a:pPr lvl="1"/>
            <a:r>
              <a:rPr lang="en-US" dirty="0" smtClean="0"/>
              <a:t>ability </a:t>
            </a:r>
            <a:r>
              <a:rPr lang="en-US" dirty="0"/>
              <a:t>to ask hard </a:t>
            </a:r>
            <a:r>
              <a:rPr lang="en-US" dirty="0" smtClean="0"/>
              <a:t>questions</a:t>
            </a:r>
          </a:p>
          <a:p>
            <a:pPr lvl="1"/>
            <a:r>
              <a:rPr lang="en-US" dirty="0" smtClean="0"/>
              <a:t>seasoned leaders</a:t>
            </a:r>
          </a:p>
          <a:p>
            <a:pPr lvl="1"/>
            <a:r>
              <a:rPr lang="en-US" dirty="0" smtClean="0"/>
              <a:t>understand </a:t>
            </a:r>
            <a:r>
              <a:rPr lang="en-US" dirty="0"/>
              <a:t>appropriate </a:t>
            </a:r>
            <a:r>
              <a:rPr lang="en-US" dirty="0" smtClean="0"/>
              <a:t>regulations</a:t>
            </a:r>
          </a:p>
          <a:p>
            <a:pPr lvl="1"/>
            <a:r>
              <a:rPr lang="en-US" dirty="0" smtClean="0"/>
              <a:t>be able to respond </a:t>
            </a:r>
            <a:r>
              <a:rPr lang="en-US" dirty="0"/>
              <a:t>on a short notice to support the direct </a:t>
            </a:r>
            <a:r>
              <a:rPr lang="en-US" dirty="0" smtClean="0"/>
              <a:t>supervisors</a:t>
            </a:r>
          </a:p>
          <a:p>
            <a:pPr lvl="2"/>
            <a:r>
              <a:rPr lang="en-US" dirty="0" smtClean="0"/>
              <a:t>Needs to be a priority when diversion is suspected</a:t>
            </a:r>
            <a:endParaRPr lang="en-US" dirty="0"/>
          </a:p>
          <a:p>
            <a:pPr lvl="0"/>
            <a:r>
              <a:rPr lang="en-US" dirty="0" smtClean="0"/>
              <a:t>The team develops </a:t>
            </a:r>
            <a:r>
              <a:rPr lang="en-US" dirty="0"/>
              <a:t>an action plan with the direct supervisor and see that the plan is carried </a:t>
            </a:r>
            <a:r>
              <a:rPr lang="en-US" dirty="0" smtClean="0"/>
              <a:t>out</a:t>
            </a:r>
            <a:endParaRPr lang="en-US" dirty="0"/>
          </a:p>
          <a:p>
            <a:pPr lvl="0"/>
            <a:r>
              <a:rPr lang="en-US" dirty="0"/>
              <a:t>The team is a support system for the direct supervisor and is also responsible to see that the employee is fairly </a:t>
            </a:r>
            <a:r>
              <a:rPr lang="en-US" dirty="0" smtClean="0"/>
              <a:t>treated</a:t>
            </a:r>
            <a:endParaRPr lang="en-US" dirty="0"/>
          </a:p>
        </p:txBody>
      </p:sp>
    </p:spTree>
    <p:extLst>
      <p:ext uri="{BB962C8B-B14F-4D97-AF65-F5344CB8AC3E}">
        <p14:creationId xmlns:p14="http://schemas.microsoft.com/office/powerpoint/2010/main" val="3599722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Approach For Diversion Investigation</a:t>
            </a:r>
            <a:endParaRPr lang="en-US" dirty="0"/>
          </a:p>
        </p:txBody>
      </p:sp>
      <p:sp>
        <p:nvSpPr>
          <p:cNvPr id="3" name="Content Placeholder 2"/>
          <p:cNvSpPr>
            <a:spLocks noGrp="1"/>
          </p:cNvSpPr>
          <p:nvPr>
            <p:ph idx="1"/>
          </p:nvPr>
        </p:nvSpPr>
        <p:spPr/>
        <p:txBody>
          <a:bodyPr/>
          <a:lstStyle/>
          <a:p>
            <a:r>
              <a:rPr lang="en-US" dirty="0" smtClean="0"/>
              <a:t>Set up Drug Diversion Mitigation Committee to meet on an on going basis:</a:t>
            </a:r>
          </a:p>
          <a:p>
            <a:pPr lvl="1"/>
            <a:r>
              <a:rPr lang="en-US" dirty="0" smtClean="0"/>
              <a:t>CMO, CNO, Risk, Office of Nursing Practice, Security Director, Legal, HR, Anesthesia, Pharmacy</a:t>
            </a:r>
            <a:endParaRPr lang="en-US" dirty="0"/>
          </a:p>
        </p:txBody>
      </p:sp>
    </p:spTree>
    <p:extLst>
      <p:ext uri="{BB962C8B-B14F-4D97-AF65-F5344CB8AC3E}">
        <p14:creationId xmlns:p14="http://schemas.microsoft.com/office/powerpoint/2010/main" val="1660463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Diversion Checklist Roles</a:t>
            </a:r>
            <a:endParaRPr lang="en-US" dirty="0"/>
          </a:p>
        </p:txBody>
      </p:sp>
      <p:sp>
        <p:nvSpPr>
          <p:cNvPr id="3" name="Content Placeholder 2"/>
          <p:cNvSpPr>
            <a:spLocks noGrp="1"/>
          </p:cNvSpPr>
          <p:nvPr>
            <p:ph idx="1"/>
          </p:nvPr>
        </p:nvSpPr>
        <p:spPr/>
        <p:txBody>
          <a:bodyPr/>
          <a:lstStyle/>
          <a:p>
            <a:r>
              <a:rPr lang="en-US" dirty="0" smtClean="0"/>
              <a:t>Created to assist as needed with potential diversion situations</a:t>
            </a:r>
          </a:p>
          <a:p>
            <a:r>
              <a:rPr lang="en-US" dirty="0" smtClean="0"/>
              <a:t>Working document</a:t>
            </a:r>
          </a:p>
        </p:txBody>
      </p:sp>
      <p:pic>
        <p:nvPicPr>
          <p:cNvPr id="450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596" y="3352800"/>
            <a:ext cx="8756996" cy="1774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25105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And Leadership Education</a:t>
            </a:r>
            <a:endParaRPr lang="en-US" dirty="0"/>
          </a:p>
        </p:txBody>
      </p:sp>
      <p:sp>
        <p:nvSpPr>
          <p:cNvPr id="3" name="Content Placeholder 2"/>
          <p:cNvSpPr>
            <a:spLocks noGrp="1"/>
          </p:cNvSpPr>
          <p:nvPr>
            <p:ph idx="1"/>
          </p:nvPr>
        </p:nvSpPr>
        <p:spPr/>
        <p:txBody>
          <a:bodyPr>
            <a:normAutofit lnSpcReduction="10000"/>
          </a:bodyPr>
          <a:lstStyle/>
          <a:p>
            <a:pPr lvl="0"/>
            <a:r>
              <a:rPr lang="en-US" dirty="0"/>
              <a:t>Leaders are often naïve about the consequences and prevalence of addiction </a:t>
            </a:r>
            <a:r>
              <a:rPr lang="en-US" dirty="0" smtClean="0"/>
              <a:t>issues</a:t>
            </a:r>
            <a:endParaRPr lang="en-US" dirty="0"/>
          </a:p>
          <a:p>
            <a:pPr lvl="0"/>
            <a:r>
              <a:rPr lang="en-US" dirty="0"/>
              <a:t>Both </a:t>
            </a:r>
            <a:r>
              <a:rPr lang="en-US" dirty="0" smtClean="0"/>
              <a:t>regulatory and </a:t>
            </a:r>
            <a:r>
              <a:rPr lang="en-US" dirty="0"/>
              <a:t>policy need to be thoroughly discussed and review</a:t>
            </a:r>
          </a:p>
          <a:p>
            <a:pPr lvl="0"/>
            <a:r>
              <a:rPr lang="en-US" dirty="0"/>
              <a:t>Leaders need a structure to rely upon to be sure that all aspects are </a:t>
            </a:r>
            <a:r>
              <a:rPr lang="en-US" dirty="0" smtClean="0"/>
              <a:t>covered</a:t>
            </a:r>
          </a:p>
          <a:p>
            <a:pPr lvl="1"/>
            <a:r>
              <a:rPr lang="en-US" dirty="0"/>
              <a:t>e</a:t>
            </a:r>
            <a:r>
              <a:rPr lang="en-US" dirty="0" smtClean="0"/>
              <a:t>ducation </a:t>
            </a:r>
            <a:r>
              <a:rPr lang="en-US" dirty="0"/>
              <a:t>on process flow or checklist approach is </a:t>
            </a:r>
            <a:r>
              <a:rPr lang="en-US" dirty="0" smtClean="0"/>
              <a:t>important</a:t>
            </a:r>
            <a:endParaRPr lang="en-US" dirty="0"/>
          </a:p>
          <a:p>
            <a:pPr lvl="0"/>
            <a:r>
              <a:rPr lang="en-US" dirty="0" smtClean="0"/>
              <a:t>Leaders and </a:t>
            </a:r>
            <a:r>
              <a:rPr lang="en-US" dirty="0"/>
              <a:t>s</a:t>
            </a:r>
            <a:r>
              <a:rPr lang="en-US" dirty="0" smtClean="0"/>
              <a:t>taff </a:t>
            </a:r>
            <a:r>
              <a:rPr lang="en-US" dirty="0"/>
              <a:t>needs to understand signs and symptoms of an impaired </a:t>
            </a:r>
            <a:r>
              <a:rPr lang="en-US" dirty="0" smtClean="0"/>
              <a:t>coworker</a:t>
            </a:r>
          </a:p>
          <a:p>
            <a:pPr lvl="1"/>
            <a:r>
              <a:rPr lang="en-US" dirty="0" smtClean="0"/>
              <a:t>Why </a:t>
            </a:r>
            <a:r>
              <a:rPr lang="en-US" dirty="0"/>
              <a:t>some signs may actually fool </a:t>
            </a:r>
            <a:r>
              <a:rPr lang="en-US" dirty="0" smtClean="0"/>
              <a:t>you</a:t>
            </a:r>
          </a:p>
          <a:p>
            <a:pPr lvl="1"/>
            <a:r>
              <a:rPr lang="en-US" dirty="0" smtClean="0"/>
              <a:t>Staff need </a:t>
            </a:r>
            <a:r>
              <a:rPr lang="en-US" dirty="0"/>
              <a:t>to know how to reach out and speak up about </a:t>
            </a:r>
            <a:r>
              <a:rPr lang="en-US" dirty="0" smtClean="0"/>
              <a:t>concerns</a:t>
            </a:r>
            <a:endParaRPr lang="en-US" dirty="0"/>
          </a:p>
          <a:p>
            <a:pPr lvl="0"/>
            <a:r>
              <a:rPr lang="en-US" dirty="0"/>
              <a:t>Staff </a:t>
            </a:r>
            <a:r>
              <a:rPr lang="en-US" dirty="0" smtClean="0"/>
              <a:t>need </a:t>
            </a:r>
            <a:r>
              <a:rPr lang="en-US" dirty="0"/>
              <a:t>to have clear </a:t>
            </a:r>
            <a:r>
              <a:rPr lang="en-US" dirty="0" smtClean="0"/>
              <a:t>understanding/expectations</a:t>
            </a:r>
          </a:p>
          <a:p>
            <a:pPr lvl="1"/>
            <a:r>
              <a:rPr lang="en-US" dirty="0" smtClean="0"/>
              <a:t>competency </a:t>
            </a:r>
            <a:r>
              <a:rPr lang="en-US" dirty="0"/>
              <a:t>assessed on a regular basis on </a:t>
            </a:r>
            <a:r>
              <a:rPr lang="en-US" dirty="0" smtClean="0"/>
              <a:t>CS policies </a:t>
            </a:r>
            <a:r>
              <a:rPr lang="en-US" dirty="0"/>
              <a:t>and </a:t>
            </a:r>
            <a:r>
              <a:rPr lang="en-US" dirty="0" smtClean="0"/>
              <a:t>procedures</a:t>
            </a:r>
            <a:endParaRPr lang="en-US" dirty="0"/>
          </a:p>
        </p:txBody>
      </p:sp>
    </p:spTree>
    <p:extLst>
      <p:ext uri="{BB962C8B-B14F-4D97-AF65-F5344CB8AC3E}">
        <p14:creationId xmlns:p14="http://schemas.microsoft.com/office/powerpoint/2010/main" val="1899543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And Leadership Education</a:t>
            </a:r>
            <a:endParaRPr lang="en-US" dirty="0"/>
          </a:p>
        </p:txBody>
      </p:sp>
      <p:sp>
        <p:nvSpPr>
          <p:cNvPr id="3" name="Content Placeholder 2"/>
          <p:cNvSpPr>
            <a:spLocks noGrp="1"/>
          </p:cNvSpPr>
          <p:nvPr>
            <p:ph idx="1"/>
          </p:nvPr>
        </p:nvSpPr>
        <p:spPr/>
        <p:txBody>
          <a:bodyPr>
            <a:normAutofit/>
          </a:bodyPr>
          <a:lstStyle/>
          <a:p>
            <a:r>
              <a:rPr lang="en-US" dirty="0" smtClean="0"/>
              <a:t>All nursing</a:t>
            </a:r>
            <a:r>
              <a:rPr lang="en-US" baseline="0" dirty="0" smtClean="0"/>
              <a:t> staff educated</a:t>
            </a:r>
          </a:p>
          <a:p>
            <a:pPr lvl="1"/>
            <a:r>
              <a:rPr lang="en-US" baseline="0" dirty="0" smtClean="0"/>
              <a:t>All nurses validated on appropriate wasting</a:t>
            </a:r>
            <a:r>
              <a:rPr lang="en-US" dirty="0" smtClean="0"/>
              <a:t> and chain of custody for CS</a:t>
            </a:r>
            <a:endParaRPr lang="en-US" baseline="0" dirty="0" smtClean="0"/>
          </a:p>
          <a:p>
            <a:r>
              <a:rPr lang="en-US" baseline="0" dirty="0" smtClean="0"/>
              <a:t>All nursing management educated</a:t>
            </a:r>
          </a:p>
          <a:p>
            <a:pPr lvl="1"/>
            <a:r>
              <a:rPr lang="en-US" baseline="0" dirty="0" smtClean="0"/>
              <a:t>Supervisors through directors</a:t>
            </a:r>
          </a:p>
          <a:p>
            <a:pPr lvl="1"/>
            <a:r>
              <a:rPr lang="en-US" dirty="0" smtClean="0"/>
              <a:t>What is diversion</a:t>
            </a:r>
          </a:p>
          <a:p>
            <a:pPr lvl="1"/>
            <a:r>
              <a:rPr lang="en-US" baseline="0" dirty="0" smtClean="0"/>
              <a:t>Policy</a:t>
            </a:r>
            <a:r>
              <a:rPr lang="en-US" dirty="0" smtClean="0"/>
              <a:t> review</a:t>
            </a:r>
          </a:p>
          <a:p>
            <a:pPr lvl="1"/>
            <a:r>
              <a:rPr lang="en-US" baseline="0" dirty="0" smtClean="0"/>
              <a:t>Diversion</a:t>
            </a:r>
            <a:r>
              <a:rPr lang="en-US" dirty="0" smtClean="0"/>
              <a:t> team/checklist</a:t>
            </a:r>
          </a:p>
          <a:p>
            <a:pPr lvl="1"/>
            <a:r>
              <a:rPr lang="en-US" baseline="0" dirty="0" smtClean="0"/>
              <a:t>Identification</a:t>
            </a:r>
            <a:r>
              <a:rPr lang="en-US" dirty="0" smtClean="0"/>
              <a:t> of resources</a:t>
            </a:r>
            <a:endParaRPr lang="en-US" baseline="0" dirty="0" smtClean="0"/>
          </a:p>
          <a:p>
            <a:pPr marL="171450" indent="-171450">
              <a:buFontTx/>
              <a:buChar char="-"/>
            </a:pPr>
            <a:r>
              <a:rPr lang="en-US" baseline="0" dirty="0" smtClean="0"/>
              <a:t>Physician executive council educated</a:t>
            </a:r>
          </a:p>
          <a:p>
            <a:pPr marL="171450" indent="-171450">
              <a:buFontTx/>
              <a:buChar char="-"/>
            </a:pPr>
            <a:r>
              <a:rPr lang="en-US" baseline="0" dirty="0" smtClean="0"/>
              <a:t>Anesthesia department educated</a:t>
            </a:r>
            <a:endParaRPr lang="en-US" dirty="0" smtClean="0"/>
          </a:p>
        </p:txBody>
      </p:sp>
    </p:spTree>
    <p:extLst>
      <p:ext uri="{BB962C8B-B14F-4D97-AF65-F5344CB8AC3E}">
        <p14:creationId xmlns:p14="http://schemas.microsoft.com/office/powerpoint/2010/main" val="1127896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 Expectation</a:t>
            </a:r>
            <a:endParaRPr lang="en-US" dirty="0"/>
          </a:p>
        </p:txBody>
      </p:sp>
      <p:sp>
        <p:nvSpPr>
          <p:cNvPr id="3" name="Content Placeholder 2"/>
          <p:cNvSpPr>
            <a:spLocks noGrp="1"/>
          </p:cNvSpPr>
          <p:nvPr>
            <p:ph idx="1"/>
          </p:nvPr>
        </p:nvSpPr>
        <p:spPr/>
        <p:txBody>
          <a:bodyPr/>
          <a:lstStyle/>
          <a:p>
            <a:r>
              <a:rPr lang="en-US" dirty="0" smtClean="0"/>
              <a:t>Understand the issue from a Patient Safety Viewpoint</a:t>
            </a:r>
          </a:p>
          <a:p>
            <a:r>
              <a:rPr lang="en-US" dirty="0" smtClean="0"/>
              <a:t>Use a balanced team to scope, analyze issues and agree on a plan forward</a:t>
            </a:r>
          </a:p>
          <a:p>
            <a:r>
              <a:rPr lang="en-US" dirty="0" smtClean="0"/>
              <a:t>Be open to the fact that you might be blind sided</a:t>
            </a:r>
          </a:p>
          <a:p>
            <a:r>
              <a:rPr lang="en-US" dirty="0" smtClean="0"/>
              <a:t>Be open to examining work flows that are preventing best practices and changing them</a:t>
            </a:r>
          </a:p>
        </p:txBody>
      </p:sp>
    </p:spTree>
    <p:extLst>
      <p:ext uri="{BB962C8B-B14F-4D97-AF65-F5344CB8AC3E}">
        <p14:creationId xmlns:p14="http://schemas.microsoft.com/office/powerpoint/2010/main" val="2526106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reasons for not identifying diversion</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Top myths of staff diverting CS</a:t>
            </a:r>
          </a:p>
          <a:p>
            <a:r>
              <a:rPr lang="en-US" dirty="0"/>
              <a:t>A person with addiction is very smart, wants to work, and wants to stay in good </a:t>
            </a:r>
            <a:r>
              <a:rPr lang="en-US" dirty="0" smtClean="0"/>
              <a:t>standing</a:t>
            </a:r>
          </a:p>
          <a:p>
            <a:pPr lvl="1"/>
            <a:r>
              <a:rPr lang="en-US" dirty="0"/>
              <a:t>These characteristics help keep them in proximity to drugs, because these behaviors keep the employee “under the </a:t>
            </a:r>
            <a:r>
              <a:rPr lang="en-US" dirty="0" smtClean="0"/>
              <a:t>radar”  </a:t>
            </a:r>
            <a:r>
              <a:rPr lang="en-US" dirty="0"/>
              <a:t>or  “out of trouble” </a:t>
            </a:r>
            <a:endParaRPr lang="en-US" dirty="0" smtClean="0"/>
          </a:p>
          <a:p>
            <a:r>
              <a:rPr lang="en-US" dirty="0"/>
              <a:t>These employees are often very “</a:t>
            </a:r>
            <a:r>
              <a:rPr lang="en-US" dirty="0" smtClean="0"/>
              <a:t>helpful”</a:t>
            </a:r>
          </a:p>
          <a:p>
            <a:pPr lvl="1"/>
            <a:r>
              <a:rPr lang="en-US" dirty="0" smtClean="0"/>
              <a:t>They </a:t>
            </a:r>
            <a:r>
              <a:rPr lang="en-US" dirty="0"/>
              <a:t>offer to run and get </a:t>
            </a:r>
            <a:r>
              <a:rPr lang="en-US" dirty="0" smtClean="0"/>
              <a:t>things</a:t>
            </a:r>
          </a:p>
          <a:p>
            <a:pPr lvl="1"/>
            <a:r>
              <a:rPr lang="en-US" dirty="0" smtClean="0"/>
              <a:t>They </a:t>
            </a:r>
            <a:r>
              <a:rPr lang="en-US" dirty="0"/>
              <a:t>offer to run to give meds to your </a:t>
            </a:r>
            <a:r>
              <a:rPr lang="en-US" dirty="0" smtClean="0"/>
              <a:t>patients</a:t>
            </a:r>
          </a:p>
          <a:p>
            <a:pPr lvl="1"/>
            <a:r>
              <a:rPr lang="en-US" dirty="0" smtClean="0"/>
              <a:t>They </a:t>
            </a:r>
            <a:r>
              <a:rPr lang="en-US" dirty="0"/>
              <a:t>offer to run to pharmacy to pick up a </a:t>
            </a:r>
            <a:r>
              <a:rPr lang="en-US" dirty="0" smtClean="0"/>
              <a:t>drip</a:t>
            </a:r>
          </a:p>
          <a:p>
            <a:pPr lvl="1"/>
            <a:r>
              <a:rPr lang="en-US" dirty="0"/>
              <a:t>These behaviors keep them valuable to their team </a:t>
            </a:r>
            <a:r>
              <a:rPr lang="en-US" dirty="0" smtClean="0"/>
              <a:t>members</a:t>
            </a:r>
          </a:p>
          <a:p>
            <a:pPr lvl="1"/>
            <a:r>
              <a:rPr lang="en-US" dirty="0" smtClean="0"/>
              <a:t>There </a:t>
            </a:r>
            <a:r>
              <a:rPr lang="en-US" dirty="0"/>
              <a:t>is a less likely chance someone would report “odd” behavior when they like the </a:t>
            </a:r>
            <a:r>
              <a:rPr lang="en-US" dirty="0" smtClean="0"/>
              <a:t>person (the person is “being helpful”)</a:t>
            </a:r>
            <a:endParaRPr lang="en-US" dirty="0"/>
          </a:p>
        </p:txBody>
      </p:sp>
    </p:spTree>
    <p:extLst>
      <p:ext uri="{BB962C8B-B14F-4D97-AF65-F5344CB8AC3E}">
        <p14:creationId xmlns:p14="http://schemas.microsoft.com/office/powerpoint/2010/main" val="3946406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Why don’t we see it?</a:t>
            </a:r>
            <a:endParaRPr lang="en-US" b="1" dirty="0">
              <a:solidFill>
                <a:schemeClr val="accent1">
                  <a:lumMod val="75000"/>
                </a:schemeClr>
              </a:solidFill>
            </a:endParaRPr>
          </a:p>
        </p:txBody>
      </p:sp>
      <p:pic>
        <p:nvPicPr>
          <p:cNvPr id="43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3752" y="2275017"/>
            <a:ext cx="2942472" cy="1566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981200" y="1630345"/>
            <a:ext cx="3249130" cy="584775"/>
          </a:xfrm>
          <a:prstGeom prst="rect">
            <a:avLst/>
          </a:prstGeom>
          <a:noFill/>
        </p:spPr>
        <p:txBody>
          <a:bodyPr wrap="square" lIns="91440" tIns="45720" rIns="91440" bIns="45720">
            <a:spAutoFit/>
          </a:bodyPr>
          <a:lstStyle/>
          <a:p>
            <a:pPr algn="ct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Award Winners</a:t>
            </a:r>
          </a:p>
        </p:txBody>
      </p:sp>
      <p:sp>
        <p:nvSpPr>
          <p:cNvPr id="7" name="Rectangle 6"/>
          <p:cNvSpPr/>
          <p:nvPr/>
        </p:nvSpPr>
        <p:spPr>
          <a:xfrm>
            <a:off x="6803174" y="3256738"/>
            <a:ext cx="3249130" cy="584775"/>
          </a:xfrm>
          <a:prstGeom prst="rect">
            <a:avLst/>
          </a:prstGeom>
          <a:noFill/>
        </p:spPr>
        <p:txBody>
          <a:bodyPr wrap="square" lIns="91440" tIns="45720" rIns="91440" bIns="45720">
            <a:spAutoFit/>
          </a:bodyPr>
          <a:lstStyle/>
          <a:p>
            <a:pPr algn="ct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New Grads</a:t>
            </a:r>
          </a:p>
        </p:txBody>
      </p:sp>
      <p:sp>
        <p:nvSpPr>
          <p:cNvPr id="8" name="Rectangle 7"/>
          <p:cNvSpPr/>
          <p:nvPr/>
        </p:nvSpPr>
        <p:spPr>
          <a:xfrm>
            <a:off x="3785654" y="4613421"/>
            <a:ext cx="3249130" cy="584775"/>
          </a:xfrm>
          <a:prstGeom prst="rect">
            <a:avLst/>
          </a:prstGeom>
          <a:noFill/>
        </p:spPr>
        <p:txBody>
          <a:bodyPr wrap="square" lIns="91440" tIns="45720" rIns="91440" bIns="45720">
            <a:spAutoFit/>
          </a:bodyPr>
          <a:lstStyle/>
          <a:p>
            <a:pPr algn="ct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Team Leaders</a:t>
            </a:r>
          </a:p>
        </p:txBody>
      </p:sp>
      <p:sp>
        <p:nvSpPr>
          <p:cNvPr id="9" name="Rectangle 8"/>
          <p:cNvSpPr/>
          <p:nvPr/>
        </p:nvSpPr>
        <p:spPr>
          <a:xfrm>
            <a:off x="1725168" y="3782424"/>
            <a:ext cx="3249130" cy="830997"/>
          </a:xfrm>
          <a:prstGeom prst="rect">
            <a:avLst/>
          </a:prstGeom>
          <a:noFill/>
        </p:spPr>
        <p:txBody>
          <a:bodyPr wrap="square" lIns="91440" tIns="45720" rIns="91440" bIns="45720">
            <a:spAutoFit/>
          </a:bodyPr>
          <a:lstStyle/>
          <a:p>
            <a:pPr algn="ctr"/>
            <a:r>
              <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Pregnant Healthcare Workers</a:t>
            </a:r>
          </a:p>
        </p:txBody>
      </p:sp>
      <p:sp>
        <p:nvSpPr>
          <p:cNvPr id="10" name="Rectangle 9"/>
          <p:cNvSpPr/>
          <p:nvPr/>
        </p:nvSpPr>
        <p:spPr>
          <a:xfrm>
            <a:off x="7126224" y="1922733"/>
            <a:ext cx="3249130" cy="954107"/>
          </a:xfrm>
          <a:prstGeom prst="rect">
            <a:avLst/>
          </a:prstGeom>
          <a:noFill/>
        </p:spPr>
        <p:txBody>
          <a:bodyPr wrap="square" lIns="91440" tIns="45720" rIns="91440" bIns="45720">
            <a:spAutoFit/>
          </a:bodyPr>
          <a:lstStyle/>
          <a:p>
            <a:pPr algn="ct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Techs, Providers, Nurses</a:t>
            </a:r>
          </a:p>
        </p:txBody>
      </p:sp>
      <p:sp>
        <p:nvSpPr>
          <p:cNvPr id="11" name="Rectangle 10"/>
          <p:cNvSpPr/>
          <p:nvPr/>
        </p:nvSpPr>
        <p:spPr>
          <a:xfrm>
            <a:off x="7516406" y="4247147"/>
            <a:ext cx="3249130" cy="523220"/>
          </a:xfrm>
          <a:prstGeom prst="rect">
            <a:avLst/>
          </a:prstGeom>
          <a:noFill/>
        </p:spPr>
        <p:txBody>
          <a:bodyPr wrap="square" lIns="91440" tIns="45720" rIns="91440" bIns="45720">
            <a:spAutoFit/>
          </a:bodyPr>
          <a:lstStyle/>
          <a:p>
            <a:pPr algn="ct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Pharmacists, Aides</a:t>
            </a:r>
          </a:p>
        </p:txBody>
      </p:sp>
    </p:spTree>
    <p:extLst>
      <p:ext uri="{BB962C8B-B14F-4D97-AF65-F5344CB8AC3E}">
        <p14:creationId xmlns:p14="http://schemas.microsoft.com/office/powerpoint/2010/main" val="1774764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Signs and Symptoms	</a:t>
            </a:r>
            <a:endParaRPr lang="en-US" dirty="0"/>
          </a:p>
        </p:txBody>
      </p:sp>
      <p:sp>
        <p:nvSpPr>
          <p:cNvPr id="3" name="Content Placeholder 2"/>
          <p:cNvSpPr>
            <a:spLocks noGrp="1"/>
          </p:cNvSpPr>
          <p:nvPr>
            <p:ph idx="1"/>
          </p:nvPr>
        </p:nvSpPr>
        <p:spPr>
          <a:xfrm>
            <a:off x="1981200" y="1417638"/>
            <a:ext cx="8229600" cy="3670300"/>
          </a:xfrm>
        </p:spPr>
        <p:txBody>
          <a:bodyPr/>
          <a:lstStyle/>
          <a:p>
            <a:r>
              <a:rPr lang="en-US" dirty="0"/>
              <a:t>Emotionally</a:t>
            </a:r>
          </a:p>
          <a:p>
            <a:pPr lvl="1"/>
            <a:r>
              <a:rPr lang="en-US" dirty="0"/>
              <a:t>Aggression, anxiety, paranoia, defensive</a:t>
            </a:r>
          </a:p>
          <a:p>
            <a:r>
              <a:rPr lang="en-US" dirty="0"/>
              <a:t>Behaviorally</a:t>
            </a:r>
          </a:p>
          <a:p>
            <a:pPr lvl="1"/>
            <a:r>
              <a:rPr lang="en-US" dirty="0"/>
              <a:t>Increased absence/availability to pick up shifts, unsteady, slurred speech, irritable, overly helpful i.e. “I’ll pull your meds for you”</a:t>
            </a:r>
          </a:p>
          <a:p>
            <a:r>
              <a:rPr lang="en-US" dirty="0"/>
              <a:t>Physically</a:t>
            </a:r>
          </a:p>
          <a:p>
            <a:pPr lvl="1"/>
            <a:r>
              <a:rPr lang="en-US" dirty="0"/>
              <a:t>Weight loss, sweating, smell of alcohol, pinpoint pupils or glassy-eyed, lethargic</a:t>
            </a:r>
          </a:p>
          <a:p>
            <a:pPr lvl="1"/>
            <a:endParaRPr lang="en-US" dirty="0"/>
          </a:p>
        </p:txBody>
      </p:sp>
    </p:spTree>
    <p:extLst>
      <p:ext uri="{BB962C8B-B14F-4D97-AF65-F5344CB8AC3E}">
        <p14:creationId xmlns:p14="http://schemas.microsoft.com/office/powerpoint/2010/main" val="1249383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2496" y="30798"/>
            <a:ext cx="8808720" cy="1569402"/>
          </a:xfrm>
        </p:spPr>
        <p:txBody>
          <a:bodyPr/>
          <a:lstStyle/>
          <a:p>
            <a:r>
              <a:rPr lang="en-US" dirty="0" smtClean="0"/>
              <a:t>What is Drug Diversion?</a:t>
            </a:r>
            <a:endParaRPr lang="en-US" dirty="0"/>
          </a:p>
        </p:txBody>
      </p:sp>
      <p:sp>
        <p:nvSpPr>
          <p:cNvPr id="4" name="Content Placeholder 3"/>
          <p:cNvSpPr>
            <a:spLocks noGrp="1"/>
          </p:cNvSpPr>
          <p:nvPr>
            <p:ph idx="1"/>
          </p:nvPr>
        </p:nvSpPr>
        <p:spPr>
          <a:xfrm>
            <a:off x="1981200" y="1826924"/>
            <a:ext cx="8229600" cy="4642104"/>
          </a:xfrm>
        </p:spPr>
        <p:txBody>
          <a:bodyPr/>
          <a:lstStyle/>
          <a:p>
            <a:r>
              <a:rPr lang="en-US" dirty="0"/>
              <a:t>The theft of a controlled substance or other medications from the organization’s </a:t>
            </a:r>
            <a:r>
              <a:rPr lang="en-US" dirty="0" smtClean="0"/>
              <a:t>supply, </a:t>
            </a:r>
            <a:r>
              <a:rPr lang="en-US" dirty="0"/>
              <a:t>or from a patient’s supply, for purposes of self-administration, selling or other use.</a:t>
            </a:r>
          </a:p>
        </p:txBody>
      </p:sp>
    </p:spTree>
    <p:extLst>
      <p:ext uri="{BB962C8B-B14F-4D97-AF65-F5344CB8AC3E}">
        <p14:creationId xmlns:p14="http://schemas.microsoft.com/office/powerpoint/2010/main" val="3609908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Supervisors Should Use A Team Approach To Prevent Blind Spots</a:t>
            </a:r>
            <a:endParaRPr lang="en-US" dirty="0"/>
          </a:p>
        </p:txBody>
      </p:sp>
      <p:sp>
        <p:nvSpPr>
          <p:cNvPr id="3" name="Content Placeholder 2"/>
          <p:cNvSpPr>
            <a:spLocks noGrp="1"/>
          </p:cNvSpPr>
          <p:nvPr>
            <p:ph idx="1"/>
          </p:nvPr>
        </p:nvSpPr>
        <p:spPr/>
        <p:txBody>
          <a:bodyPr>
            <a:normAutofit/>
          </a:bodyPr>
          <a:lstStyle/>
          <a:p>
            <a:pPr lvl="0"/>
            <a:r>
              <a:rPr lang="en-US" dirty="0"/>
              <a:t>Supervisors are invested in staff they </a:t>
            </a:r>
            <a:r>
              <a:rPr lang="en-US" dirty="0" smtClean="0"/>
              <a:t>hire</a:t>
            </a:r>
          </a:p>
          <a:p>
            <a:pPr lvl="1"/>
            <a:r>
              <a:rPr lang="en-US" dirty="0" smtClean="0"/>
              <a:t>They </a:t>
            </a:r>
            <a:r>
              <a:rPr lang="en-US" dirty="0"/>
              <a:t>support and want to believe they made a good choice to hire the </a:t>
            </a:r>
            <a:r>
              <a:rPr lang="en-US" dirty="0" smtClean="0"/>
              <a:t>person</a:t>
            </a:r>
          </a:p>
          <a:p>
            <a:pPr lvl="1"/>
            <a:r>
              <a:rPr lang="en-US" dirty="0" smtClean="0"/>
              <a:t>They might develop personal relationships with staff (inside and outside of work)</a:t>
            </a:r>
            <a:endParaRPr lang="en-US" dirty="0"/>
          </a:p>
          <a:p>
            <a:pPr lvl="0"/>
            <a:r>
              <a:rPr lang="en-US" dirty="0"/>
              <a:t>Supervisors like being fully </a:t>
            </a:r>
            <a:r>
              <a:rPr lang="en-US" dirty="0" smtClean="0"/>
              <a:t>staffed</a:t>
            </a:r>
          </a:p>
          <a:p>
            <a:pPr lvl="1"/>
            <a:r>
              <a:rPr lang="en-US" dirty="0" smtClean="0"/>
              <a:t>Dealing </a:t>
            </a:r>
            <a:r>
              <a:rPr lang="en-US" dirty="0"/>
              <a:t>with the issue may mean a gap in </a:t>
            </a:r>
            <a:r>
              <a:rPr lang="en-US" dirty="0" smtClean="0"/>
              <a:t>schedule</a:t>
            </a:r>
          </a:p>
          <a:p>
            <a:pPr lvl="1"/>
            <a:r>
              <a:rPr lang="en-US" dirty="0" smtClean="0"/>
              <a:t>Cases where diverting staff has been working a lot/picking up shifts</a:t>
            </a:r>
            <a:endParaRPr lang="en-US" dirty="0"/>
          </a:p>
          <a:p>
            <a:pPr lvl="0"/>
            <a:r>
              <a:rPr lang="en-US" dirty="0"/>
              <a:t>Because of these blinders, Supervisors need a team of objective and multi-disciplinary leaders to help drive the investigation and </a:t>
            </a:r>
            <a:r>
              <a:rPr lang="en-US" dirty="0" smtClean="0"/>
              <a:t>planning</a:t>
            </a:r>
            <a:endParaRPr lang="en-US" dirty="0"/>
          </a:p>
          <a:p>
            <a:pPr lvl="0"/>
            <a:r>
              <a:rPr lang="en-US" dirty="0"/>
              <a:t>These are </a:t>
            </a:r>
            <a:r>
              <a:rPr lang="en-US" dirty="0" smtClean="0"/>
              <a:t>hard </a:t>
            </a:r>
            <a:r>
              <a:rPr lang="en-US" dirty="0"/>
              <a:t>conversation so having a team approach gives the </a:t>
            </a:r>
            <a:r>
              <a:rPr lang="en-US" dirty="0" smtClean="0"/>
              <a:t>directors and </a:t>
            </a:r>
            <a:r>
              <a:rPr lang="en-US" dirty="0"/>
              <a:t>supervisors </a:t>
            </a:r>
            <a:r>
              <a:rPr lang="en-US" dirty="0" smtClean="0"/>
              <a:t>support </a:t>
            </a:r>
            <a:r>
              <a:rPr lang="en-US" dirty="0"/>
              <a:t>in the actual meetings and </a:t>
            </a:r>
            <a:r>
              <a:rPr lang="en-US" dirty="0" smtClean="0"/>
              <a:t>interventions</a:t>
            </a:r>
            <a:endParaRPr lang="en-US" dirty="0"/>
          </a:p>
        </p:txBody>
      </p:sp>
    </p:spTree>
    <p:extLst>
      <p:ext uri="{BB962C8B-B14F-4D97-AF65-F5344CB8AC3E}">
        <p14:creationId xmlns:p14="http://schemas.microsoft.com/office/powerpoint/2010/main" val="3036019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a:t>Road Map to Diversion Prevention: </a:t>
            </a:r>
            <a:r>
              <a:rPr lang="en-US" b="1" u="sng" dirty="0">
                <a:hlinkClick r:id="rId2"/>
              </a:rPr>
              <a:t>http://www.health.state.mn.us/patientsafety/drugdiversion/divroadmap041812.pdf</a:t>
            </a:r>
            <a:endParaRPr lang="en-US" dirty="0"/>
          </a:p>
          <a:p>
            <a:r>
              <a:rPr lang="en-US" b="1" u="sng" dirty="0">
                <a:hlinkClick r:id="rId3"/>
              </a:rPr>
              <a:t>http://www.nursingworld.org/DocumentVault/Position-Statements/Drug-and-Alcohol-Abuse/pos.html</a:t>
            </a:r>
            <a:endParaRPr lang="en-US" dirty="0"/>
          </a:p>
          <a:p>
            <a:r>
              <a:rPr lang="en-US" b="1" dirty="0"/>
              <a:t>DEA Office of Diversion Control: </a:t>
            </a:r>
            <a:r>
              <a:rPr lang="en-US" b="1" dirty="0" smtClean="0">
                <a:hlinkClick r:id="rId4"/>
              </a:rPr>
              <a:t>https://www.deadiversion.usdoj.gov/index.html</a:t>
            </a:r>
            <a:endParaRPr lang="en-US" b="1" dirty="0" smtClean="0"/>
          </a:p>
          <a:p>
            <a:r>
              <a:rPr lang="en-US" b="1" dirty="0" smtClean="0"/>
              <a:t>NCSBN </a:t>
            </a:r>
            <a:r>
              <a:rPr lang="en-US" b="1" dirty="0"/>
              <a:t>Substance Abuse Disorder in Nursing</a:t>
            </a:r>
            <a:r>
              <a:rPr lang="en-US" b="1" dirty="0" smtClean="0"/>
              <a:t>: </a:t>
            </a:r>
            <a:r>
              <a:rPr lang="en-US" b="1" dirty="0" smtClean="0">
                <a:hlinkClick r:id="rId5"/>
              </a:rPr>
              <a:t>https://www.ncsbn.org/index.htm</a:t>
            </a:r>
            <a:endParaRPr lang="en-US" b="1" dirty="0" smtClean="0"/>
          </a:p>
          <a:p>
            <a:pPr lvl="0"/>
            <a:r>
              <a:rPr lang="en-US" dirty="0" smtClean="0"/>
              <a:t>Substance </a:t>
            </a:r>
            <a:r>
              <a:rPr lang="en-US" dirty="0"/>
              <a:t>Abuse and Mental Health Services </a:t>
            </a:r>
            <a:r>
              <a:rPr lang="en-US" dirty="0" err="1"/>
              <a:t>Adminis-tration</a:t>
            </a:r>
            <a:r>
              <a:rPr lang="en-US" dirty="0"/>
              <a:t>. (2010). </a:t>
            </a:r>
            <a:r>
              <a:rPr lang="en-US" i="1" dirty="0"/>
              <a:t>Results from the 2009 National Survey on Drug Use and Health: Volume I. Summary of National Findings </a:t>
            </a:r>
            <a:r>
              <a:rPr lang="en-US" dirty="0"/>
              <a:t>(Office of Applied Studies, NSDUH Series H-38A, HHS Publication No. SMA 10-4586 Findings). Rockville, MD. </a:t>
            </a:r>
          </a:p>
          <a:p>
            <a:pPr lvl="0"/>
            <a:r>
              <a:rPr lang="en-US" dirty="0"/>
              <a:t>Hansen RN, Oster G, </a:t>
            </a:r>
            <a:r>
              <a:rPr lang="en-US" dirty="0" err="1"/>
              <a:t>Edelsberg</a:t>
            </a:r>
            <a:r>
              <a:rPr lang="en-US" dirty="0"/>
              <a:t> J, Woody GE, Sullivan SD (2011). Economic costs of nonmedical use of prescription opioids. </a:t>
            </a:r>
            <a:r>
              <a:rPr lang="en-US" i="1" dirty="0"/>
              <a:t>Clinical Journal of Pain </a:t>
            </a:r>
            <a:r>
              <a:rPr lang="en-US" dirty="0"/>
              <a:t>27(3): 194-202. </a:t>
            </a:r>
          </a:p>
        </p:txBody>
      </p:sp>
    </p:spTree>
    <p:extLst>
      <p:ext uri="{BB962C8B-B14F-4D97-AF65-F5344CB8AC3E}">
        <p14:creationId xmlns:p14="http://schemas.microsoft.com/office/powerpoint/2010/main" val="2165131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Prevalence in Healthcare</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It’s estimated that: </a:t>
            </a:r>
          </a:p>
          <a:p>
            <a:pPr marL="0" indent="0">
              <a:buNone/>
            </a:pPr>
            <a:endParaRPr lang="en-US" dirty="0" smtClean="0"/>
          </a:p>
          <a:p>
            <a:r>
              <a:rPr lang="en-US" dirty="0"/>
              <a:t>G</a:t>
            </a:r>
            <a:r>
              <a:rPr lang="en-US" dirty="0" smtClean="0"/>
              <a:t>reater than 100,000 healthcare workers </a:t>
            </a:r>
            <a:r>
              <a:rPr lang="en-US" sz="2600" dirty="0"/>
              <a:t>(Doctors, Nurses, Medical Technician, Healthcare Aides, </a:t>
            </a:r>
            <a:r>
              <a:rPr lang="en-US" sz="2600" dirty="0" err="1"/>
              <a:t>etc</a:t>
            </a:r>
            <a:r>
              <a:rPr lang="en-US" sz="2600" dirty="0"/>
              <a:t>) </a:t>
            </a:r>
            <a:r>
              <a:rPr lang="en-US" dirty="0" smtClean="0"/>
              <a:t>are abusing or dependent on prescription drugs in a given year </a:t>
            </a:r>
          </a:p>
          <a:p>
            <a:pPr marL="0" indent="0">
              <a:buNone/>
            </a:pPr>
            <a:r>
              <a:rPr lang="en-US" sz="1800" dirty="0"/>
              <a:t>        (USA Today report released in April 2014) </a:t>
            </a:r>
          </a:p>
          <a:p>
            <a:endParaRPr lang="en-US" sz="1800" dirty="0"/>
          </a:p>
          <a:p>
            <a:r>
              <a:rPr lang="en-US" dirty="0" smtClean="0"/>
              <a:t>1 in 10 physicians develop problems with alcohol or drugs at some point during their careers </a:t>
            </a:r>
          </a:p>
          <a:p>
            <a:pPr marL="0" indent="0">
              <a:buNone/>
            </a:pPr>
            <a:r>
              <a:rPr lang="en-US" sz="2200" dirty="0"/>
              <a:t>      </a:t>
            </a:r>
            <a:r>
              <a:rPr lang="en-US" sz="1800" dirty="0"/>
              <a:t>(Patrick </a:t>
            </a:r>
            <a:r>
              <a:rPr lang="en-US" sz="1800" dirty="0" err="1"/>
              <a:t>Skerret</a:t>
            </a:r>
            <a:r>
              <a:rPr lang="en-US" sz="1800" dirty="0"/>
              <a:t>, Director Harvard Health)</a:t>
            </a:r>
          </a:p>
          <a:p>
            <a:endParaRPr lang="en-US" sz="2200" dirty="0"/>
          </a:p>
          <a:p>
            <a:r>
              <a:rPr lang="en-US" dirty="0" smtClean="0"/>
              <a:t>10-15% of all nurses may be impaired or in recovery from addiction</a:t>
            </a:r>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6323" y="274639"/>
            <a:ext cx="2524125"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8446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2496" y="30798"/>
            <a:ext cx="8808720" cy="1569402"/>
          </a:xfrm>
        </p:spPr>
        <p:txBody>
          <a:bodyPr/>
          <a:lstStyle/>
          <a:p>
            <a:r>
              <a:rPr lang="en-US" dirty="0" smtClean="0"/>
              <a:t>Impact on the Workplace</a:t>
            </a:r>
            <a:endParaRPr lang="en-US" dirty="0"/>
          </a:p>
        </p:txBody>
      </p:sp>
      <p:sp>
        <p:nvSpPr>
          <p:cNvPr id="4" name="Content Placeholder 3"/>
          <p:cNvSpPr>
            <a:spLocks noGrp="1"/>
          </p:cNvSpPr>
          <p:nvPr>
            <p:ph idx="1"/>
          </p:nvPr>
        </p:nvSpPr>
        <p:spPr>
          <a:xfrm>
            <a:off x="1981200" y="1826924"/>
            <a:ext cx="8229600" cy="4642104"/>
          </a:xfrm>
        </p:spPr>
        <p:txBody>
          <a:bodyPr/>
          <a:lstStyle/>
          <a:p>
            <a:r>
              <a:rPr lang="en-US" dirty="0" smtClean="0"/>
              <a:t>Patient Care &amp; Safety</a:t>
            </a:r>
          </a:p>
          <a:p>
            <a:r>
              <a:rPr lang="en-US" dirty="0" smtClean="0"/>
              <a:t>Patient Satisfaction</a:t>
            </a:r>
          </a:p>
          <a:p>
            <a:r>
              <a:rPr lang="en-US" dirty="0" smtClean="0"/>
              <a:t>Lost Productivity</a:t>
            </a:r>
          </a:p>
          <a:p>
            <a:r>
              <a:rPr lang="en-US" dirty="0" smtClean="0"/>
              <a:t>Poor Decision Making</a:t>
            </a:r>
          </a:p>
          <a:p>
            <a:r>
              <a:rPr lang="en-US" dirty="0" smtClean="0"/>
              <a:t>Safety Risk</a:t>
            </a:r>
          </a:p>
          <a:p>
            <a:r>
              <a:rPr lang="en-US" dirty="0" smtClean="0"/>
              <a:t>Decreased Morale</a:t>
            </a:r>
          </a:p>
          <a:p>
            <a:r>
              <a:rPr lang="en-US" dirty="0" smtClean="0"/>
              <a:t>Bottom Line</a:t>
            </a:r>
          </a:p>
        </p:txBody>
      </p:sp>
    </p:spTree>
    <p:extLst>
      <p:ext uri="{BB962C8B-B14F-4D97-AF65-F5344CB8AC3E}">
        <p14:creationId xmlns:p14="http://schemas.microsoft.com/office/powerpoint/2010/main" val="3875383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drug diversion in a clinical setting</a:t>
            </a:r>
            <a:endParaRPr lang="en-US" dirty="0"/>
          </a:p>
        </p:txBody>
      </p:sp>
      <p:sp>
        <p:nvSpPr>
          <p:cNvPr id="3" name="Content Placeholder 2"/>
          <p:cNvSpPr>
            <a:spLocks noGrp="1"/>
          </p:cNvSpPr>
          <p:nvPr>
            <p:ph idx="1"/>
          </p:nvPr>
        </p:nvSpPr>
        <p:spPr/>
        <p:txBody>
          <a:bodyPr/>
          <a:lstStyle/>
          <a:p>
            <a:r>
              <a:rPr lang="en-US" dirty="0" smtClean="0"/>
              <a:t>DEA requirements</a:t>
            </a:r>
          </a:p>
          <a:p>
            <a:pPr lvl="1"/>
            <a:r>
              <a:rPr lang="en-US" dirty="0" smtClean="0"/>
              <a:t>DEA form 106</a:t>
            </a:r>
          </a:p>
          <a:p>
            <a:pPr lvl="1"/>
            <a:r>
              <a:rPr lang="en-US" dirty="0" smtClean="0"/>
              <a:t>“Federal regulations require that registrants notify the DEA Field Division Office in their area, in writing, </a:t>
            </a:r>
            <a:r>
              <a:rPr lang="en-US" b="1" dirty="0" smtClean="0"/>
              <a:t>of the theft or significant loss of any controlled substance within one business day of discovery of such loss or theft</a:t>
            </a:r>
            <a:r>
              <a:rPr lang="en-US" dirty="0" smtClean="0"/>
              <a:t>. The registrant shall also complete and submit to the Field Division Office in their area, DEA Form 106, "Report of Theft or Loss of Controlled Substances" regarding the theft or loss. (</a:t>
            </a:r>
            <a:r>
              <a:rPr lang="en-US" dirty="0" smtClean="0">
                <a:hlinkClick r:id="rId3"/>
              </a:rPr>
              <a:t>21 C.F.R. § 1301.76</a:t>
            </a:r>
            <a:r>
              <a:rPr lang="en-US" dirty="0" smtClean="0"/>
              <a:t>(b))”</a:t>
            </a:r>
          </a:p>
          <a:p>
            <a:pPr lvl="1"/>
            <a:endParaRPr lang="en-US" dirty="0" smtClean="0"/>
          </a:p>
          <a:p>
            <a:pPr lvl="1"/>
            <a:r>
              <a:rPr lang="en-US" dirty="0" smtClean="0">
                <a:hlinkClick r:id="rId4"/>
              </a:rPr>
              <a:t>https://www.deadiversion.usdoj.gov/21cfr_reports/theft/</a:t>
            </a:r>
            <a:endParaRPr lang="en-US" dirty="0" smtClean="0"/>
          </a:p>
          <a:p>
            <a:pPr lvl="1"/>
            <a:endParaRPr lang="en-US" dirty="0"/>
          </a:p>
        </p:txBody>
      </p:sp>
    </p:spTree>
    <p:extLst>
      <p:ext uri="{BB962C8B-B14F-4D97-AF65-F5344CB8AC3E}">
        <p14:creationId xmlns:p14="http://schemas.microsoft.com/office/powerpoint/2010/main" val="3864642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drug diversion in a clinical setting</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Defined process for ordering, receiving, restocking and dispensing controlled substances (CS)</a:t>
            </a:r>
          </a:p>
          <a:p>
            <a:pPr lvl="1"/>
            <a:r>
              <a:rPr lang="en-US" dirty="0" smtClean="0"/>
              <a:t>Limited access to ordering</a:t>
            </a:r>
          </a:p>
          <a:p>
            <a:pPr lvl="2"/>
            <a:r>
              <a:rPr lang="en-US" dirty="0" smtClean="0"/>
              <a:t>CSOS/DEA 222 forms</a:t>
            </a:r>
          </a:p>
          <a:p>
            <a:pPr lvl="1"/>
            <a:r>
              <a:rPr lang="en-US" dirty="0" smtClean="0"/>
              <a:t>Receiving</a:t>
            </a:r>
          </a:p>
          <a:p>
            <a:pPr lvl="2"/>
            <a:r>
              <a:rPr lang="en-US" dirty="0" smtClean="0"/>
              <a:t>Person placing CS order does not receive/check in CS order</a:t>
            </a:r>
          </a:p>
          <a:p>
            <a:pPr lvl="2"/>
            <a:r>
              <a:rPr lang="en-US" dirty="0" smtClean="0"/>
              <a:t>CS stored in narcotic vault in pharmacy</a:t>
            </a:r>
          </a:p>
          <a:p>
            <a:pPr lvl="1"/>
            <a:r>
              <a:rPr lang="en-US" dirty="0" smtClean="0"/>
              <a:t>Restocking</a:t>
            </a:r>
          </a:p>
          <a:p>
            <a:pPr lvl="2"/>
            <a:r>
              <a:rPr lang="en-US" dirty="0" smtClean="0"/>
              <a:t>Narcotic vault communicates with automated dispensing cabinets</a:t>
            </a:r>
          </a:p>
          <a:p>
            <a:pPr lvl="2"/>
            <a:r>
              <a:rPr lang="en-US" dirty="0" smtClean="0"/>
              <a:t>CS removed from vault for restocking creates an open loop</a:t>
            </a:r>
          </a:p>
          <a:p>
            <a:pPr lvl="3"/>
            <a:r>
              <a:rPr lang="en-US" dirty="0" smtClean="0"/>
              <a:t>Loop is closed when the cabinet has that narcotic restocked</a:t>
            </a:r>
          </a:p>
          <a:p>
            <a:pPr lvl="3"/>
            <a:r>
              <a:rPr lang="en-US" dirty="0" smtClean="0"/>
              <a:t>Loops can be closed manually but not by the person that opened the loop (monitored)</a:t>
            </a:r>
          </a:p>
          <a:p>
            <a:pPr lvl="1"/>
            <a:r>
              <a:rPr lang="en-US" dirty="0" smtClean="0"/>
              <a:t>Dispensing CS</a:t>
            </a:r>
          </a:p>
          <a:p>
            <a:pPr lvl="2"/>
            <a:r>
              <a:rPr lang="en-US" dirty="0" smtClean="0"/>
              <a:t>Primarily via automated dispensing cabinets</a:t>
            </a:r>
          </a:p>
          <a:p>
            <a:pPr lvl="3"/>
            <a:r>
              <a:rPr lang="en-US" dirty="0" smtClean="0"/>
              <a:t>Enables extensive tracking and documentation of access</a:t>
            </a:r>
          </a:p>
          <a:p>
            <a:pPr lvl="2"/>
            <a:r>
              <a:rPr lang="en-US" dirty="0" smtClean="0"/>
              <a:t>Non-automated dispenses</a:t>
            </a:r>
          </a:p>
          <a:p>
            <a:pPr lvl="3"/>
            <a:r>
              <a:rPr lang="en-US" dirty="0" smtClean="0"/>
              <a:t>Maintain chain of custody</a:t>
            </a:r>
          </a:p>
        </p:txBody>
      </p:sp>
    </p:spTree>
    <p:extLst>
      <p:ext uri="{BB962C8B-B14F-4D97-AF65-F5344CB8AC3E}">
        <p14:creationId xmlns:p14="http://schemas.microsoft.com/office/powerpoint/2010/main" val="3158539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drug diversion in a clinical setting</a:t>
            </a:r>
            <a:endParaRPr lang="en-US" dirty="0"/>
          </a:p>
        </p:txBody>
      </p:sp>
      <p:sp>
        <p:nvSpPr>
          <p:cNvPr id="3" name="Content Placeholder 2"/>
          <p:cNvSpPr>
            <a:spLocks noGrp="1"/>
          </p:cNvSpPr>
          <p:nvPr>
            <p:ph idx="1"/>
          </p:nvPr>
        </p:nvSpPr>
        <p:spPr/>
        <p:txBody>
          <a:bodyPr/>
          <a:lstStyle/>
          <a:p>
            <a:r>
              <a:rPr lang="en-US" dirty="0" smtClean="0"/>
              <a:t>Tight control of controlled substances is necessary to prevent diversion</a:t>
            </a:r>
          </a:p>
          <a:p>
            <a:pPr lvl="1"/>
            <a:r>
              <a:rPr lang="en-US" dirty="0" smtClean="0"/>
              <a:t>Documentation of what was done with the CS</a:t>
            </a:r>
          </a:p>
          <a:p>
            <a:pPr lvl="1"/>
            <a:r>
              <a:rPr lang="en-US" dirty="0" smtClean="0"/>
              <a:t>Security – locked or under constant supervision</a:t>
            </a:r>
          </a:p>
          <a:p>
            <a:pPr lvl="1"/>
            <a:r>
              <a:rPr lang="en-US" dirty="0" smtClean="0"/>
              <a:t>ADCs often used for most frequently used</a:t>
            </a:r>
          </a:p>
          <a:p>
            <a:r>
              <a:rPr lang="en-US" dirty="0" smtClean="0"/>
              <a:t>Enforced by policy and auditing to policy requirements</a:t>
            </a:r>
          </a:p>
          <a:p>
            <a:pPr lvl="1"/>
            <a:r>
              <a:rPr lang="en-US" dirty="0" smtClean="0"/>
              <a:t>Auditing can be very time consuming</a:t>
            </a:r>
          </a:p>
          <a:p>
            <a:pPr lvl="1"/>
            <a:r>
              <a:rPr lang="en-US" dirty="0" smtClean="0"/>
              <a:t>Policies need to support best practices and be enforced</a:t>
            </a:r>
          </a:p>
          <a:p>
            <a:r>
              <a:rPr lang="en-US" dirty="0" smtClean="0"/>
              <a:t>Decision support/data review</a:t>
            </a:r>
          </a:p>
          <a:p>
            <a:pPr lvl="1"/>
            <a:r>
              <a:rPr lang="en-US" dirty="0" smtClean="0"/>
              <a:t>Identify potential diverters</a:t>
            </a:r>
          </a:p>
        </p:txBody>
      </p:sp>
    </p:spTree>
    <p:extLst>
      <p:ext uri="{BB962C8B-B14F-4D97-AF65-F5344CB8AC3E}">
        <p14:creationId xmlns:p14="http://schemas.microsoft.com/office/powerpoint/2010/main" val="1457480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drug diversion in a clinical setting</a:t>
            </a:r>
            <a:endParaRPr lang="en-US" dirty="0"/>
          </a:p>
        </p:txBody>
      </p:sp>
      <p:sp>
        <p:nvSpPr>
          <p:cNvPr id="3" name="Content Placeholder 2"/>
          <p:cNvSpPr>
            <a:spLocks noGrp="1"/>
          </p:cNvSpPr>
          <p:nvPr>
            <p:ph idx="1"/>
          </p:nvPr>
        </p:nvSpPr>
        <p:spPr>
          <a:xfrm>
            <a:off x="838200" y="1825625"/>
            <a:ext cx="10515600" cy="4813300"/>
          </a:xfrm>
        </p:spPr>
        <p:txBody>
          <a:bodyPr>
            <a:normAutofit/>
          </a:bodyPr>
          <a:lstStyle/>
          <a:p>
            <a:r>
              <a:rPr lang="en-US" dirty="0" smtClean="0"/>
              <a:t>Nursing CS workflow</a:t>
            </a:r>
          </a:p>
          <a:p>
            <a:pPr lvl="1"/>
            <a:r>
              <a:rPr lang="en-US" dirty="0" smtClean="0"/>
              <a:t>Order for CS received, verified and on patient MAR</a:t>
            </a:r>
          </a:p>
          <a:p>
            <a:pPr lvl="1"/>
            <a:r>
              <a:rPr lang="en-US" dirty="0" smtClean="0"/>
              <a:t>Nurse obtains CS for administration</a:t>
            </a:r>
          </a:p>
          <a:p>
            <a:pPr lvl="2"/>
            <a:r>
              <a:rPr lang="en-US" dirty="0" smtClean="0"/>
              <a:t>CS typically dispensed from automated dispensing cabinet (ADC)</a:t>
            </a:r>
            <a:endParaRPr lang="en-US" dirty="0"/>
          </a:p>
          <a:p>
            <a:pPr lvl="2"/>
            <a:r>
              <a:rPr lang="en-US" dirty="0" smtClean="0"/>
              <a:t>If dose = full vial/syringe</a:t>
            </a:r>
          </a:p>
          <a:p>
            <a:pPr lvl="3"/>
            <a:r>
              <a:rPr lang="en-US" dirty="0"/>
              <a:t>N</a:t>
            </a:r>
            <a:r>
              <a:rPr lang="en-US" dirty="0" smtClean="0"/>
              <a:t>urse removes CS from ADC</a:t>
            </a:r>
          </a:p>
          <a:p>
            <a:pPr lvl="3"/>
            <a:r>
              <a:rPr lang="en-US" dirty="0" smtClean="0"/>
              <a:t>Nurse administers CS via barcode med administration (BCMA) on MAR</a:t>
            </a:r>
          </a:p>
          <a:p>
            <a:pPr lvl="2"/>
            <a:r>
              <a:rPr lang="en-US" dirty="0" smtClean="0"/>
              <a:t>If dose = partial vial/syringe (best practice – waste before administration)</a:t>
            </a:r>
          </a:p>
          <a:p>
            <a:pPr lvl="3"/>
            <a:r>
              <a:rPr lang="en-US" dirty="0" smtClean="0"/>
              <a:t>Nurse finds witness </a:t>
            </a:r>
          </a:p>
          <a:p>
            <a:pPr lvl="3"/>
            <a:r>
              <a:rPr lang="en-US" dirty="0" smtClean="0"/>
              <a:t>CS removed from ADC with witness</a:t>
            </a:r>
          </a:p>
          <a:p>
            <a:pPr lvl="3"/>
            <a:r>
              <a:rPr lang="en-US" dirty="0" smtClean="0"/>
              <a:t>Nurse draws up dose with witness</a:t>
            </a:r>
          </a:p>
          <a:p>
            <a:pPr lvl="3"/>
            <a:r>
              <a:rPr lang="en-US" dirty="0" smtClean="0"/>
              <a:t>Nurse wastes portion of CS not needed with witness (documents waste in ADC prior to administration)</a:t>
            </a:r>
          </a:p>
          <a:p>
            <a:pPr lvl="3"/>
            <a:r>
              <a:rPr lang="en-US" dirty="0" smtClean="0"/>
              <a:t>Nurse administers dose via BCMA</a:t>
            </a:r>
          </a:p>
          <a:p>
            <a:pPr lvl="3"/>
            <a:r>
              <a:rPr lang="en-US" dirty="0" smtClean="0"/>
              <a:t>CS should be fully accounted for (waste, and administration should = what was removed)</a:t>
            </a:r>
          </a:p>
        </p:txBody>
      </p:sp>
    </p:spTree>
    <p:extLst>
      <p:ext uri="{BB962C8B-B14F-4D97-AF65-F5344CB8AC3E}">
        <p14:creationId xmlns:p14="http://schemas.microsoft.com/office/powerpoint/2010/main" val="379241034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437</TotalTime>
  <Words>2341</Words>
  <Application>Microsoft Macintosh PowerPoint</Application>
  <PresentationFormat>Widescreen</PresentationFormat>
  <Paragraphs>270</Paragraphs>
  <Slides>31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Calibri</vt:lpstr>
      <vt:lpstr>Trebuchet MS</vt:lpstr>
      <vt:lpstr>Wingdings 3</vt:lpstr>
      <vt:lpstr>Arial</vt:lpstr>
      <vt:lpstr>Facet</vt:lpstr>
      <vt:lpstr>Processes and Partnership with Nursing on Mitigating Drug Diversion in Clinical Settings</vt:lpstr>
      <vt:lpstr>Objectives</vt:lpstr>
      <vt:lpstr>What is Drug Diversion?</vt:lpstr>
      <vt:lpstr>Prevalence in Healthcare</vt:lpstr>
      <vt:lpstr>Impact on the Workplace</vt:lpstr>
      <vt:lpstr>Prevention of drug diversion in a clinical setting</vt:lpstr>
      <vt:lpstr>Prevention of drug diversion in a clinical setting</vt:lpstr>
      <vt:lpstr>Prevention of drug diversion in a clinical setting</vt:lpstr>
      <vt:lpstr>Prevention of drug diversion in a clinical setting</vt:lpstr>
      <vt:lpstr>Prevention of drug diversion in a clinical setting</vt:lpstr>
      <vt:lpstr>Prevention of drug diversion in a clinical setting</vt:lpstr>
      <vt:lpstr>Prevention of drug diversion in a clinical setting</vt:lpstr>
      <vt:lpstr>Organized Plan for Diversion Investigations</vt:lpstr>
      <vt:lpstr>Organized Plan for Diversion Investigations</vt:lpstr>
      <vt:lpstr>Audit Potential Diverters Report Unit Drill Down</vt:lpstr>
      <vt:lpstr>Audit Potential Diverters Report Unit Drill Down</vt:lpstr>
      <vt:lpstr>Audit Potential Diverters Report Unit Drill Down</vt:lpstr>
      <vt:lpstr>Audit</vt:lpstr>
      <vt:lpstr>Diversion Checklist Review:</vt:lpstr>
      <vt:lpstr>Diversion Checklist Review:</vt:lpstr>
      <vt:lpstr>Team Approach For Diversion Investigation</vt:lpstr>
      <vt:lpstr>Team Approach For Diversion Investigation</vt:lpstr>
      <vt:lpstr>Diversion Checklist Roles</vt:lpstr>
      <vt:lpstr>Staff And Leadership Education</vt:lpstr>
      <vt:lpstr>Staff And Leadership Education</vt:lpstr>
      <vt:lpstr>Leadership Expectation</vt:lpstr>
      <vt:lpstr>Common reasons for not identifying diversion</vt:lpstr>
      <vt:lpstr>Why don’t we see it?</vt:lpstr>
      <vt:lpstr>Signs and Symptoms </vt:lpstr>
      <vt:lpstr>How Supervisors Should Use A Team Approach To Prevent Blind Spots</vt:lpstr>
      <vt:lpstr>Resources:</vt:lpstr>
    </vt:vector>
  </TitlesOfParts>
  <Company>Sanford Health</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Processes and Partnership with Nursing on Mitigating Drug Diversion in Clinical Settings</dc:title>
  <dc:creator>Breidenbach,Jesse</dc:creator>
  <cp:lastModifiedBy>Kathryn Litten</cp:lastModifiedBy>
  <cp:revision>71</cp:revision>
  <dcterms:created xsi:type="dcterms:W3CDTF">2016-09-26T14:43:27Z</dcterms:created>
  <dcterms:modified xsi:type="dcterms:W3CDTF">2018-05-01T01:17:56Z</dcterms:modified>
</cp:coreProperties>
</file>