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91" r:id="rId4"/>
    <p:sldMasterId id="2147484013" r:id="rId5"/>
  </p:sldMasterIdLst>
  <p:notesMasterIdLst>
    <p:notesMasterId r:id="rId36"/>
  </p:notesMasterIdLst>
  <p:handoutMasterIdLst>
    <p:handoutMasterId r:id="rId37"/>
  </p:handoutMasterIdLst>
  <p:sldIdLst>
    <p:sldId id="654" r:id="rId6"/>
    <p:sldId id="743" r:id="rId7"/>
    <p:sldId id="786" r:id="rId8"/>
    <p:sldId id="800" r:id="rId9"/>
    <p:sldId id="781" r:id="rId10"/>
    <p:sldId id="810" r:id="rId11"/>
    <p:sldId id="801" r:id="rId12"/>
    <p:sldId id="776" r:id="rId13"/>
    <p:sldId id="802" r:id="rId14"/>
    <p:sldId id="788" r:id="rId15"/>
    <p:sldId id="803" r:id="rId16"/>
    <p:sldId id="804" r:id="rId17"/>
    <p:sldId id="811" r:id="rId18"/>
    <p:sldId id="817" r:id="rId19"/>
    <p:sldId id="812" r:id="rId20"/>
    <p:sldId id="813" r:id="rId21"/>
    <p:sldId id="805" r:id="rId22"/>
    <p:sldId id="814" r:id="rId23"/>
    <p:sldId id="815" r:id="rId24"/>
    <p:sldId id="816" r:id="rId25"/>
    <p:sldId id="818" r:id="rId26"/>
    <p:sldId id="826" r:id="rId27"/>
    <p:sldId id="827" r:id="rId28"/>
    <p:sldId id="819" r:id="rId29"/>
    <p:sldId id="820" r:id="rId30"/>
    <p:sldId id="821" r:id="rId31"/>
    <p:sldId id="822" r:id="rId32"/>
    <p:sldId id="823" r:id="rId33"/>
    <p:sldId id="824" r:id="rId34"/>
    <p:sldId id="825" r:id="rId35"/>
  </p:sldIdLst>
  <p:sldSz cx="9144000" cy="5143500" type="screen16x9"/>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521415D9-36F7-43E2-AB2F-B90AF26B5E84}">
      <p14:sectionLst xmlns:p14="http://schemas.microsoft.com/office/powerpoint/2010/main">
        <p14:section name="Default Section" id="{20E8B432-58B4-42FD-94F0-687B6C51FD97}">
          <p14:sldIdLst>
            <p14:sldId id="654"/>
            <p14:sldId id="743"/>
            <p14:sldId id="786"/>
            <p14:sldId id="800"/>
            <p14:sldId id="781"/>
            <p14:sldId id="810"/>
            <p14:sldId id="801"/>
            <p14:sldId id="776"/>
            <p14:sldId id="802"/>
            <p14:sldId id="788"/>
            <p14:sldId id="803"/>
            <p14:sldId id="804"/>
            <p14:sldId id="811"/>
            <p14:sldId id="817"/>
            <p14:sldId id="812"/>
            <p14:sldId id="813"/>
            <p14:sldId id="805"/>
            <p14:sldId id="814"/>
            <p14:sldId id="815"/>
            <p14:sldId id="816"/>
            <p14:sldId id="818"/>
            <p14:sldId id="826"/>
            <p14:sldId id="827"/>
            <p14:sldId id="819"/>
            <p14:sldId id="820"/>
            <p14:sldId id="821"/>
            <p14:sldId id="822"/>
            <p14:sldId id="823"/>
            <p14:sldId id="824"/>
            <p14:sldId id="825"/>
          </p14:sldIdLst>
        </p14:section>
        <p14:section name="Extra Slides" id="{6FDF7E2F-93A1-441C-AF80-CB78EE24C825}">
          <p14:sldIdLst/>
        </p14:section>
      </p14:sectionLst>
    </p:ext>
    <p:ext uri="{EFAFB233-063F-42B5-8137-9DF3F51BA10A}">
      <p15:sldGuideLst xmlns:p15="http://schemas.microsoft.com/office/powerpoint/2012/main">
        <p15:guide id="1" orient="horz" pos="355" userDrawn="1">
          <p15:clr>
            <a:srgbClr val="A4A3A4"/>
          </p15:clr>
        </p15:guide>
        <p15:guide id="2" pos="2880" userDrawn="1">
          <p15:clr>
            <a:srgbClr val="A4A3A4"/>
          </p15:clr>
        </p15:guide>
        <p15:guide id="3" orient="horz" pos="6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DCEE09-C855-8449-6009-9FDEEE9C6D0F}" name="Dotson, Carly" initials="" userId="S::cdotson@rti.org::d352eaa5-f534-49ea-9912-f6625d63f4cc" providerId="AD"/>
  <p188:author id="{7E722D0F-03E6-62E6-74DD-020573B68F69}" name="Zetina-Beale, Rossana" initials="ZR" userId="S::rzetina@rti.org::715e0f15-eb7f-4711-8a23-bc47fad15533" providerId="AD"/>
  <p188:author id="{229F7A6A-CAAF-126D-272D-CEF150866E1B}" name="Nienow, Sara" initials="SN" userId="S::snienow@rti.org::ff21b25b-0ef8-4731-a113-10145b3e73eb" providerId="AD"/>
  <p188:author id="{D2620577-6499-6F7A-CB9E-D2B225FA4137}" name="Eastman, Marisa" initials="EM" userId="S::meastman@rti.org::15a1097b-0ad2-4ab1-8cfd-db6d45052c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CCD0DD"/>
    <a:srgbClr val="68478D"/>
    <a:srgbClr val="96053D"/>
    <a:srgbClr val="24569C"/>
    <a:srgbClr val="B0008E"/>
    <a:srgbClr val="1A357E"/>
    <a:srgbClr val="EA7600"/>
    <a:srgbClr val="0F264A"/>
    <a:srgbClr val="D0D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DEFBE-55F1-4C09-A3E3-C909AF5587F4}" v="405" dt="2026-04-30T14:53:16.017"/>
    <p1510:client id="{CBC56202-1812-4646-BE79-BCDFD2BA1748}" v="253" dt="2026-04-30T14:33:31.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76" autoAdjust="0"/>
  </p:normalViewPr>
  <p:slideViewPr>
    <p:cSldViewPr snapToGrid="0">
      <p:cViewPr varScale="1">
        <p:scale>
          <a:sx n="122" d="100"/>
          <a:sy n="122" d="100"/>
        </p:scale>
        <p:origin x="1284" y="330"/>
      </p:cViewPr>
      <p:guideLst>
        <p:guide orient="horz" pos="355"/>
        <p:guide pos="2880"/>
        <p:guide orient="horz" pos="61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researchtriangleinstitute.sharepoint.com/sites/CAES/Project/38323/03_Deliverabes/Impact%20Summary%202026.xlsx" TargetMode="External"/><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researchtriangleinstitute.sharepoint.com/sites/CAES/Project/38323/04_Data%20and%20Tools/RTI_EconomicImpact_Inputs_w_CB_2025_Corrected%204-20-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464,000 Jobs</a:t>
            </a:r>
          </a:p>
        </c:rich>
      </c:tx>
      <c:layout>
        <c:manualLayout>
          <c:xMode val="edge"/>
          <c:yMode val="edge"/>
          <c:x val="0.37311686227900759"/>
          <c:y val="0.4512067156348373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Sheet1!$F$5</c:f>
              <c:strCache>
                <c:ptCount val="1"/>
                <c:pt idx="0">
                  <c:v>Employment (Thousands)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B4-4234-889B-C4AAD0FF233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0B4-4234-889B-C4AAD0FF233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0B4-4234-889B-C4AAD0FF233E}"/>
              </c:ext>
            </c:extLst>
          </c:dPt>
          <c:dLbls>
            <c:dLbl>
              <c:idx val="0"/>
              <c:layout>
                <c:manualLayout>
                  <c:x val="0.12777777777777768"/>
                  <c:y val="-4.629629629629629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B4-4234-889B-C4AAD0FF233E}"/>
                </c:ext>
              </c:extLst>
            </c:dLbl>
            <c:dLbl>
              <c:idx val="1"/>
              <c:layout>
                <c:manualLayout>
                  <c:x val="-0.17499999999999999"/>
                  <c:y val="1.388888888888888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B4-4234-889B-C4AAD0FF233E}"/>
                </c:ext>
              </c:extLst>
            </c:dLbl>
            <c:dLbl>
              <c:idx val="2"/>
              <c:layout>
                <c:manualLayout>
                  <c:x val="-0.1277777777777778"/>
                  <c:y val="-6.481481481481481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B4-4234-889B-C4AAD0FF23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Sheet1!$E$6:$E$8</c:f>
              <c:strCache>
                <c:ptCount val="3"/>
                <c:pt idx="0">
                  <c:v>Direct</c:v>
                </c:pt>
                <c:pt idx="1">
                  <c:v>Indirect</c:v>
                </c:pt>
                <c:pt idx="2">
                  <c:v>Induced</c:v>
                </c:pt>
              </c:strCache>
            </c:strRef>
          </c:cat>
          <c:val>
            <c:numRef>
              <c:f>Sheet1!$F$6:$F$8</c:f>
              <c:numCache>
                <c:formatCode>#,##0</c:formatCode>
                <c:ptCount val="3"/>
                <c:pt idx="0">
                  <c:v>224000</c:v>
                </c:pt>
                <c:pt idx="1">
                  <c:v>126000</c:v>
                </c:pt>
                <c:pt idx="2">
                  <c:v>114000</c:v>
                </c:pt>
              </c:numCache>
            </c:numRef>
          </c:val>
          <c:extLst>
            <c:ext xmlns:c16="http://schemas.microsoft.com/office/drawing/2014/chart" uri="{C3380CC4-5D6E-409C-BE32-E72D297353CC}">
              <c16:uniqueId val="{00000006-A0B4-4234-889B-C4AAD0FF233E}"/>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13-4766-8822-B6BAEFEDFE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13-4766-8822-B6BAEFEDFE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E13-4766-8822-B6BAEFEDFEE6}"/>
              </c:ext>
            </c:extLst>
          </c:dPt>
          <c:dLbls>
            <c:dLbl>
              <c:idx val="0"/>
              <c:layout>
                <c:manualLayout>
                  <c:x val="-0.12227011905178055"/>
                  <c:y val="0.11372530641726306"/>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n-lt"/>
                        <a:ea typeface="+mn-ea"/>
                        <a:cs typeface="+mn-cs"/>
                      </a:defRPr>
                    </a:pPr>
                    <a:fld id="{EEF66C63-8911-4351-AED3-912102311423}" type="CATEGORYNAME">
                      <a:rPr lang="en-US" sz="1100"/>
                      <a:pPr>
                        <a:defRPr sz="1100">
                          <a:solidFill>
                            <a:schemeClr val="bg1"/>
                          </a:solidFill>
                        </a:defRPr>
                      </a:pPr>
                      <a:t>[CATEGORY NAME]</a:t>
                    </a:fld>
                    <a:fld id="{94628BDA-AD7A-48D0-A273-B34926C17315}" type="VALUE">
                      <a:rPr lang="en-US" sz="1100" baseline="0"/>
                      <a:pPr>
                        <a:defRPr sz="11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6056922195281359"/>
                      <c:h val="0.23529394261961561"/>
                    </c:manualLayout>
                  </c15:layout>
                  <c15:dlblFieldTable/>
                  <c15:showDataLabelsRange val="0"/>
                </c:ext>
                <c:ext xmlns:c16="http://schemas.microsoft.com/office/drawing/2014/chart" uri="{C3380CC4-5D6E-409C-BE32-E72D297353CC}">
                  <c16:uniqueId val="{00000001-5E13-4766-8822-B6BAEFEDFEE6}"/>
                </c:ext>
              </c:extLst>
            </c:dLbl>
            <c:dLbl>
              <c:idx val="1"/>
              <c:layout>
                <c:manualLayout>
                  <c:x val="-0.18200701814447107"/>
                  <c:y val="3.989954196901857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13-4766-8822-B6BAEFEDFEE6}"/>
                </c:ext>
              </c:extLst>
            </c:dLbl>
            <c:dLbl>
              <c:idx val="2"/>
              <c:layout>
                <c:manualLayout>
                  <c:x val="0.20158749857354788"/>
                  <c:y val="-0.1117669703051824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13-4766-8822-B6BAEFEDFEE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'North Carolina Totals'!$L$33:$L$35</c:f>
              <c:strCache>
                <c:ptCount val="3"/>
                <c:pt idx="0">
                  <c:v>Sub County </c:v>
                </c:pt>
                <c:pt idx="1">
                  <c:v>County</c:v>
                </c:pt>
                <c:pt idx="2">
                  <c:v>State</c:v>
                </c:pt>
              </c:strCache>
            </c:strRef>
          </c:cat>
          <c:val>
            <c:numRef>
              <c:f>'North Carolina Totals'!$M$33:$M$35</c:f>
              <c:numCache>
                <c:formatCode>_("$"* #,##0_);_("$"* \(#,##0\);_("$"* "-"??_);_(@_)</c:formatCode>
                <c:ptCount val="3"/>
                <c:pt idx="0">
                  <c:v>307.78640145800568</c:v>
                </c:pt>
                <c:pt idx="1">
                  <c:v>666.88768456628532</c:v>
                </c:pt>
                <c:pt idx="2">
                  <c:v>1809.2465296207897</c:v>
                </c:pt>
              </c:numCache>
            </c:numRef>
          </c:val>
          <c:extLst>
            <c:ext xmlns:c16="http://schemas.microsoft.com/office/drawing/2014/chart" uri="{C3380CC4-5D6E-409C-BE32-E72D297353CC}">
              <c16:uniqueId val="{00000006-5E13-4766-8822-B6BAEFEDFEE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'CB Graphic'!$A$1:$A$4</cx:f>
        <cx:lvl ptCount="4">
          <cx:pt idx="0">Medicare Losses</cx:pt>
          <cx:pt idx="1">Uncompensated Care</cx:pt>
          <cx:pt idx="2">Bad Debt</cx:pt>
          <cx:pt idx="3">Medicaid Losses</cx:pt>
        </cx:lvl>
      </cx:strDim>
      <cx:numDim type="size">
        <cx:f>'CB Graphic'!$C$1:$C$4</cx:f>
        <cx:lvl ptCount="4" formatCode="0%">
          <cx:pt idx="0">0.43589850662157209</cx:pt>
          <cx:pt idx="1">0.18884184113294783</cx:pt>
          <cx:pt idx="2">0.31073952235931662</cx:pt>
          <cx:pt idx="3">0.064520129886163416</cx:pt>
        </cx:lvl>
      </cx:numDim>
    </cx:data>
  </cx:chartData>
  <cx:chart>
    <cx:plotArea>
      <cx:plotAreaRegion>
        <cx:series layoutId="treemap" uniqueId="{12E81115-46CF-4AD5-A15D-A083DF0C51F0}">
          <cx:dataLabels pos="inEnd">
            <cx:txPr>
              <a:bodyPr spcFirstLastPara="1" vertOverflow="ellipsis" horzOverflow="overflow" wrap="square" lIns="0" tIns="0" rIns="0" bIns="0" anchor="ctr" anchorCtr="1"/>
              <a:lstStyle/>
              <a:p>
                <a:pPr algn="ctr" rtl="0">
                  <a:defRPr sz="1200">
                    <a:solidFill>
                      <a:schemeClr val="bg1"/>
                    </a:solidFill>
                  </a:defRPr>
                </a:pPr>
                <a:endParaRPr lang="en-US" sz="1200" b="0" i="0" u="none" strike="noStrike" baseline="0">
                  <a:solidFill>
                    <a:schemeClr val="bg1"/>
                  </a:solidFill>
                  <a:latin typeface="Calibri" panose="020F0502020204030204"/>
                </a:endParaRPr>
              </a:p>
            </cx:txPr>
            <cx:visibility seriesName="0" categoryName="1" value="1"/>
            <cx:separator>, </cx:separator>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dirty="0"/>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dirty="0"/>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dirty="0"/>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dirty="0"/>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398463" y="695325"/>
            <a:ext cx="6188075"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dirty="0"/>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ensus.gov/programs-surveys/metro-micro/about.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2.census.gov/programs-surveys/metro-micro/reference-maps/2020/state-maps/37_NorthCarolina_2020.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a:t>
            </a:fld>
            <a:endParaRPr lang="en-US" dirty="0"/>
          </a:p>
        </p:txBody>
      </p:sp>
    </p:spTree>
    <p:extLst>
      <p:ext uri="{BB962C8B-B14F-4D97-AF65-F5344CB8AC3E}">
        <p14:creationId xmlns:p14="http://schemas.microsoft.com/office/powerpoint/2010/main" val="1779354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9C4DF-97E1-D211-0602-8AF2C345F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58BA9-7393-E8E2-0A80-F8D368335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EEC5C-DFE2-2192-4F83-4874878AA7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126F9E-FADF-FEDF-1DDE-7353223C32C9}"/>
              </a:ext>
            </a:extLst>
          </p:cNvPr>
          <p:cNvSpPr>
            <a:spLocks noGrp="1"/>
          </p:cNvSpPr>
          <p:nvPr>
            <p:ph type="sldNum" sz="quarter" idx="5"/>
          </p:nvPr>
        </p:nvSpPr>
        <p:spPr/>
        <p:txBody>
          <a:bodyPr/>
          <a:lstStyle/>
          <a:p>
            <a:pPr>
              <a:defRPr/>
            </a:pPr>
            <a:fld id="{8DB8C9F8-2507-43B8-94EB-5DEE5D53B02A}" type="slidenum">
              <a:rPr lang="en-US" smtClean="0"/>
              <a:pPr>
                <a:defRPr/>
              </a:pPr>
              <a:t>13</a:t>
            </a:fld>
            <a:endParaRPr lang="en-US" dirty="0"/>
          </a:p>
        </p:txBody>
      </p:sp>
    </p:spTree>
    <p:extLst>
      <p:ext uri="{BB962C8B-B14F-4D97-AF65-F5344CB8AC3E}">
        <p14:creationId xmlns:p14="http://schemas.microsoft.com/office/powerpoint/2010/main" val="4056365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69317-4539-8393-49B9-750917ABA9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5EEE6-0D2F-494F-3475-B5F6425FE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4F3B67-F1AB-164A-4728-49102A0F2B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64AA7D-C8A0-DB89-A3AB-3053F4927E87}"/>
              </a:ext>
            </a:extLst>
          </p:cNvPr>
          <p:cNvSpPr>
            <a:spLocks noGrp="1"/>
          </p:cNvSpPr>
          <p:nvPr>
            <p:ph type="sldNum" sz="quarter" idx="5"/>
          </p:nvPr>
        </p:nvSpPr>
        <p:spPr/>
        <p:txBody>
          <a:bodyPr/>
          <a:lstStyle/>
          <a:p>
            <a:pPr>
              <a:defRPr/>
            </a:pPr>
            <a:fld id="{8DB8C9F8-2507-43B8-94EB-5DEE5D53B02A}" type="slidenum">
              <a:rPr lang="en-US" smtClean="0"/>
              <a:pPr>
                <a:defRPr/>
              </a:pPr>
              <a:t>14</a:t>
            </a:fld>
            <a:endParaRPr lang="en-US" dirty="0"/>
          </a:p>
        </p:txBody>
      </p:sp>
    </p:spTree>
    <p:extLst>
      <p:ext uri="{BB962C8B-B14F-4D97-AF65-F5344CB8AC3E}">
        <p14:creationId xmlns:p14="http://schemas.microsoft.com/office/powerpoint/2010/main" val="1504585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DFBDE-B6C5-CF25-4368-2A4508190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DF787-F08F-63B6-AF21-7CCC2F1403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A7CC6D-DBE3-30ED-FFEB-CC03B99A89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AB965B-61B2-0444-6456-153F9927FB8E}"/>
              </a:ext>
            </a:extLst>
          </p:cNvPr>
          <p:cNvSpPr>
            <a:spLocks noGrp="1"/>
          </p:cNvSpPr>
          <p:nvPr>
            <p:ph type="sldNum" sz="quarter" idx="5"/>
          </p:nvPr>
        </p:nvSpPr>
        <p:spPr/>
        <p:txBody>
          <a:bodyPr/>
          <a:lstStyle/>
          <a:p>
            <a:pPr>
              <a:defRPr/>
            </a:pPr>
            <a:fld id="{8DB8C9F8-2507-43B8-94EB-5DEE5D53B02A}" type="slidenum">
              <a:rPr lang="en-US" smtClean="0"/>
              <a:pPr>
                <a:defRPr/>
              </a:pPr>
              <a:t>15</a:t>
            </a:fld>
            <a:endParaRPr lang="en-US" dirty="0"/>
          </a:p>
        </p:txBody>
      </p:sp>
    </p:spTree>
    <p:extLst>
      <p:ext uri="{BB962C8B-B14F-4D97-AF65-F5344CB8AC3E}">
        <p14:creationId xmlns:p14="http://schemas.microsoft.com/office/powerpoint/2010/main" val="1192533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3ADC9-067B-3A83-D2DB-DAD5F5CFA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4F2AA-B1D0-62C0-EC2E-3E6EB6CB8C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432E35-E492-B1D2-4AD8-D2CD526D0F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A9464F-E058-5DCB-3A17-F92E55D60FE9}"/>
              </a:ext>
            </a:extLst>
          </p:cNvPr>
          <p:cNvSpPr>
            <a:spLocks noGrp="1"/>
          </p:cNvSpPr>
          <p:nvPr>
            <p:ph type="sldNum" sz="quarter" idx="5"/>
          </p:nvPr>
        </p:nvSpPr>
        <p:spPr/>
        <p:txBody>
          <a:bodyPr/>
          <a:lstStyle/>
          <a:p>
            <a:pPr>
              <a:defRPr/>
            </a:pPr>
            <a:fld id="{8DB8C9F8-2507-43B8-94EB-5DEE5D53B02A}" type="slidenum">
              <a:rPr lang="en-US" smtClean="0"/>
              <a:pPr>
                <a:defRPr/>
              </a:pPr>
              <a:t>17</a:t>
            </a:fld>
            <a:endParaRPr lang="en-US" dirty="0"/>
          </a:p>
        </p:txBody>
      </p:sp>
    </p:spTree>
    <p:extLst>
      <p:ext uri="{BB962C8B-B14F-4D97-AF65-F5344CB8AC3E}">
        <p14:creationId xmlns:p14="http://schemas.microsoft.com/office/powerpoint/2010/main" val="2510806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38905-9B82-28EE-9C34-430A6AC298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B52D4-05E6-7B02-C3E6-C7BFCBD6D2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C901A-4C6D-4D24-9EA7-760D906D1B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CBF4EC-A348-739B-BC96-768BE097CC4D}"/>
              </a:ext>
            </a:extLst>
          </p:cNvPr>
          <p:cNvSpPr>
            <a:spLocks noGrp="1"/>
          </p:cNvSpPr>
          <p:nvPr>
            <p:ph type="sldNum" sz="quarter" idx="5"/>
          </p:nvPr>
        </p:nvSpPr>
        <p:spPr/>
        <p:txBody>
          <a:bodyPr/>
          <a:lstStyle/>
          <a:p>
            <a:pPr>
              <a:defRPr/>
            </a:pPr>
            <a:fld id="{8DB8C9F8-2507-43B8-94EB-5DEE5D53B02A}" type="slidenum">
              <a:rPr lang="en-US" smtClean="0"/>
              <a:pPr>
                <a:defRPr/>
              </a:pPr>
              <a:t>18</a:t>
            </a:fld>
            <a:endParaRPr lang="en-US" dirty="0"/>
          </a:p>
        </p:txBody>
      </p:sp>
    </p:spTree>
    <p:extLst>
      <p:ext uri="{BB962C8B-B14F-4D97-AF65-F5344CB8AC3E}">
        <p14:creationId xmlns:p14="http://schemas.microsoft.com/office/powerpoint/2010/main" val="1681004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CCFCC-147F-ED06-AE68-2E80E13AA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AC363-31E1-8272-137E-74A7DEAC3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3C64EC-308B-F770-FA24-2BC65AC179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A72820-2A7B-B6F6-E039-EB4F3A8446B2}"/>
              </a:ext>
            </a:extLst>
          </p:cNvPr>
          <p:cNvSpPr>
            <a:spLocks noGrp="1"/>
          </p:cNvSpPr>
          <p:nvPr>
            <p:ph type="sldNum" sz="quarter" idx="5"/>
          </p:nvPr>
        </p:nvSpPr>
        <p:spPr/>
        <p:txBody>
          <a:bodyPr/>
          <a:lstStyle/>
          <a:p>
            <a:pPr>
              <a:defRPr/>
            </a:pPr>
            <a:fld id="{8DB8C9F8-2507-43B8-94EB-5DEE5D53B02A}" type="slidenum">
              <a:rPr lang="en-US" smtClean="0"/>
              <a:pPr>
                <a:defRPr/>
              </a:pPr>
              <a:t>19</a:t>
            </a:fld>
            <a:endParaRPr lang="en-US" dirty="0"/>
          </a:p>
        </p:txBody>
      </p:sp>
    </p:spTree>
    <p:extLst>
      <p:ext uri="{BB962C8B-B14F-4D97-AF65-F5344CB8AC3E}">
        <p14:creationId xmlns:p14="http://schemas.microsoft.com/office/powerpoint/2010/main" val="70037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B123-382F-2FFB-D989-2E34CA627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E4B18-65D3-FAD7-C769-BE05EB596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3640B1-AE98-34EB-02ED-03F95705AD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B812DE-D520-18AF-84F1-928036B29F41}"/>
              </a:ext>
            </a:extLst>
          </p:cNvPr>
          <p:cNvSpPr>
            <a:spLocks noGrp="1"/>
          </p:cNvSpPr>
          <p:nvPr>
            <p:ph type="sldNum" sz="quarter" idx="5"/>
          </p:nvPr>
        </p:nvSpPr>
        <p:spPr/>
        <p:txBody>
          <a:bodyPr/>
          <a:lstStyle/>
          <a:p>
            <a:pPr>
              <a:defRPr/>
            </a:pPr>
            <a:fld id="{8DB8C9F8-2507-43B8-94EB-5DEE5D53B02A}" type="slidenum">
              <a:rPr lang="en-US" smtClean="0"/>
              <a:pPr>
                <a:defRPr/>
              </a:pPr>
              <a:t>20</a:t>
            </a:fld>
            <a:endParaRPr lang="en-US" dirty="0"/>
          </a:p>
        </p:txBody>
      </p:sp>
    </p:spTree>
    <p:extLst>
      <p:ext uri="{BB962C8B-B14F-4D97-AF65-F5344CB8AC3E}">
        <p14:creationId xmlns:p14="http://schemas.microsoft.com/office/powerpoint/2010/main" val="2811165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1217A-B8B4-D61B-C2BB-6101275E16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C8761-A476-A12C-BB33-E2EE00E8B7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1C918-BC6C-B266-9C51-7B991FBA97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B33F09-EC47-0AEB-526A-2E3372FB6E14}"/>
              </a:ext>
            </a:extLst>
          </p:cNvPr>
          <p:cNvSpPr>
            <a:spLocks noGrp="1"/>
          </p:cNvSpPr>
          <p:nvPr>
            <p:ph type="sldNum" sz="quarter" idx="5"/>
          </p:nvPr>
        </p:nvSpPr>
        <p:spPr/>
        <p:txBody>
          <a:bodyPr/>
          <a:lstStyle/>
          <a:p>
            <a:pPr>
              <a:defRPr/>
            </a:pPr>
            <a:fld id="{8DB8C9F8-2507-43B8-94EB-5DEE5D53B02A}" type="slidenum">
              <a:rPr lang="en-US" smtClean="0"/>
              <a:pPr>
                <a:defRPr/>
              </a:pPr>
              <a:t>21</a:t>
            </a:fld>
            <a:endParaRPr lang="en-US" dirty="0"/>
          </a:p>
        </p:txBody>
      </p:sp>
    </p:spTree>
    <p:extLst>
      <p:ext uri="{BB962C8B-B14F-4D97-AF65-F5344CB8AC3E}">
        <p14:creationId xmlns:p14="http://schemas.microsoft.com/office/powerpoint/2010/main" val="1923029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D5952-9BCD-166F-42CF-0912267917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3B95C-52A3-0849-7880-B53CE0053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DF023-1A1B-6E6A-9DF2-83A83FA63D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B20E27-5842-7F38-4B2D-C6BAD670658A}"/>
              </a:ext>
            </a:extLst>
          </p:cNvPr>
          <p:cNvSpPr>
            <a:spLocks noGrp="1"/>
          </p:cNvSpPr>
          <p:nvPr>
            <p:ph type="sldNum" sz="quarter" idx="5"/>
          </p:nvPr>
        </p:nvSpPr>
        <p:spPr/>
        <p:txBody>
          <a:bodyPr/>
          <a:lstStyle/>
          <a:p>
            <a:pPr>
              <a:defRPr/>
            </a:pPr>
            <a:fld id="{8DB8C9F8-2507-43B8-94EB-5DEE5D53B02A}" type="slidenum">
              <a:rPr lang="en-US" smtClean="0"/>
              <a:pPr>
                <a:defRPr/>
              </a:pPr>
              <a:t>25</a:t>
            </a:fld>
            <a:endParaRPr lang="en-US" dirty="0"/>
          </a:p>
        </p:txBody>
      </p:sp>
    </p:spTree>
    <p:extLst>
      <p:ext uri="{BB962C8B-B14F-4D97-AF65-F5344CB8AC3E}">
        <p14:creationId xmlns:p14="http://schemas.microsoft.com/office/powerpoint/2010/main" val="3469461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496DF-F5EC-14F6-34BC-7F922C80C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78CD8-1CD8-1CB2-5701-302552F8A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55A40D-D57D-B707-F988-63F0B83F7B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BC8036-8E0D-2D1C-6403-F62CE2F7D6CB}"/>
              </a:ext>
            </a:extLst>
          </p:cNvPr>
          <p:cNvSpPr>
            <a:spLocks noGrp="1"/>
          </p:cNvSpPr>
          <p:nvPr>
            <p:ph type="sldNum" sz="quarter" idx="5"/>
          </p:nvPr>
        </p:nvSpPr>
        <p:spPr/>
        <p:txBody>
          <a:bodyPr/>
          <a:lstStyle/>
          <a:p>
            <a:pPr>
              <a:defRPr/>
            </a:pPr>
            <a:fld id="{8DB8C9F8-2507-43B8-94EB-5DEE5D53B02A}" type="slidenum">
              <a:rPr lang="en-US" smtClean="0"/>
              <a:pPr>
                <a:defRPr/>
              </a:pPr>
              <a:t>26</a:t>
            </a:fld>
            <a:endParaRPr lang="en-US" dirty="0"/>
          </a:p>
        </p:txBody>
      </p:sp>
    </p:spTree>
    <p:extLst>
      <p:ext uri="{BB962C8B-B14F-4D97-AF65-F5344CB8AC3E}">
        <p14:creationId xmlns:p14="http://schemas.microsoft.com/office/powerpoint/2010/main" val="315375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a:t>
            </a:fld>
            <a:endParaRPr lang="en-US" dirty="0"/>
          </a:p>
        </p:txBody>
      </p:sp>
    </p:spTree>
    <p:extLst>
      <p:ext uri="{BB962C8B-B14F-4D97-AF65-F5344CB8AC3E}">
        <p14:creationId xmlns:p14="http://schemas.microsoft.com/office/powerpoint/2010/main" val="2015130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1DF07-7575-FF91-9627-110FA2F367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999A5-F5D1-C42F-5CC2-B98C483B8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038A6-040C-2031-5F4B-8BB6D3441B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48E5C2-D05A-054D-D5E7-BA0293493B20}"/>
              </a:ext>
            </a:extLst>
          </p:cNvPr>
          <p:cNvSpPr>
            <a:spLocks noGrp="1"/>
          </p:cNvSpPr>
          <p:nvPr>
            <p:ph type="sldNum" sz="quarter" idx="5"/>
          </p:nvPr>
        </p:nvSpPr>
        <p:spPr/>
        <p:txBody>
          <a:bodyPr/>
          <a:lstStyle/>
          <a:p>
            <a:pPr>
              <a:defRPr/>
            </a:pPr>
            <a:fld id="{8DB8C9F8-2507-43B8-94EB-5DEE5D53B02A}" type="slidenum">
              <a:rPr lang="en-US" smtClean="0"/>
              <a:pPr>
                <a:defRPr/>
              </a:pPr>
              <a:t>27</a:t>
            </a:fld>
            <a:endParaRPr lang="en-US" dirty="0"/>
          </a:p>
        </p:txBody>
      </p:sp>
    </p:spTree>
    <p:extLst>
      <p:ext uri="{BB962C8B-B14F-4D97-AF65-F5344CB8AC3E}">
        <p14:creationId xmlns:p14="http://schemas.microsoft.com/office/powerpoint/2010/main" val="473398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2F0E7-511F-EC08-2681-F5C67C2562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CF60D-BADB-C057-952E-8D12A7AA0D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FF933-3AFB-531C-EB0B-2B4E79A7ED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0BBDE1-2278-51FB-3FDB-F93739DB17CF}"/>
              </a:ext>
            </a:extLst>
          </p:cNvPr>
          <p:cNvSpPr>
            <a:spLocks noGrp="1"/>
          </p:cNvSpPr>
          <p:nvPr>
            <p:ph type="sldNum" sz="quarter" idx="5"/>
          </p:nvPr>
        </p:nvSpPr>
        <p:spPr/>
        <p:txBody>
          <a:bodyPr/>
          <a:lstStyle/>
          <a:p>
            <a:pPr>
              <a:defRPr/>
            </a:pPr>
            <a:fld id="{8DB8C9F8-2507-43B8-94EB-5DEE5D53B02A}" type="slidenum">
              <a:rPr lang="en-US" smtClean="0"/>
              <a:pPr>
                <a:defRPr/>
              </a:pPr>
              <a:t>28</a:t>
            </a:fld>
            <a:endParaRPr lang="en-US" dirty="0"/>
          </a:p>
        </p:txBody>
      </p:sp>
    </p:spTree>
    <p:extLst>
      <p:ext uri="{BB962C8B-B14F-4D97-AF65-F5344CB8AC3E}">
        <p14:creationId xmlns:p14="http://schemas.microsoft.com/office/powerpoint/2010/main" val="467472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4A10F-8879-EF57-9B21-9FBBC8CFC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B7EA-0855-3D56-AA28-C5DB5225A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175D4C-ADCA-E58A-8CF1-EA6D8427F4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BE4CF5-128A-5BCF-99A3-F9B700945D56}"/>
              </a:ext>
            </a:extLst>
          </p:cNvPr>
          <p:cNvSpPr>
            <a:spLocks noGrp="1"/>
          </p:cNvSpPr>
          <p:nvPr>
            <p:ph type="sldNum" sz="quarter" idx="5"/>
          </p:nvPr>
        </p:nvSpPr>
        <p:spPr/>
        <p:txBody>
          <a:bodyPr/>
          <a:lstStyle/>
          <a:p>
            <a:pPr>
              <a:defRPr/>
            </a:pPr>
            <a:fld id="{8DB8C9F8-2507-43B8-94EB-5DEE5D53B02A}" type="slidenum">
              <a:rPr lang="en-US" smtClean="0"/>
              <a:pPr>
                <a:defRPr/>
              </a:pPr>
              <a:t>29</a:t>
            </a:fld>
            <a:endParaRPr lang="en-US" dirty="0"/>
          </a:p>
        </p:txBody>
      </p:sp>
    </p:spTree>
    <p:extLst>
      <p:ext uri="{BB962C8B-B14F-4D97-AF65-F5344CB8AC3E}">
        <p14:creationId xmlns:p14="http://schemas.microsoft.com/office/powerpoint/2010/main" val="3944798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201A7-09D8-39C4-38C9-65B5914A18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F23E7-54E9-AA6F-6E06-481C859738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0B2D5-478E-3265-1B14-24993AACA0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A5AD65-A8D5-6F55-2904-6C1256F81DFE}"/>
              </a:ext>
            </a:extLst>
          </p:cNvPr>
          <p:cNvSpPr>
            <a:spLocks noGrp="1"/>
          </p:cNvSpPr>
          <p:nvPr>
            <p:ph type="sldNum" sz="quarter" idx="5"/>
          </p:nvPr>
        </p:nvSpPr>
        <p:spPr/>
        <p:txBody>
          <a:bodyPr/>
          <a:lstStyle/>
          <a:p>
            <a:pPr>
              <a:defRPr/>
            </a:pPr>
            <a:fld id="{8DB8C9F8-2507-43B8-94EB-5DEE5D53B02A}" type="slidenum">
              <a:rPr lang="en-US" smtClean="0"/>
              <a:pPr>
                <a:defRPr/>
              </a:pPr>
              <a:t>30</a:t>
            </a:fld>
            <a:endParaRPr lang="en-US" dirty="0"/>
          </a:p>
        </p:txBody>
      </p:sp>
    </p:spTree>
    <p:extLst>
      <p:ext uri="{BB962C8B-B14F-4D97-AF65-F5344CB8AC3E}">
        <p14:creationId xmlns:p14="http://schemas.microsoft.com/office/powerpoint/2010/main" val="20750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3</a:t>
            </a:fld>
            <a:endParaRPr lang="en-US" dirty="0"/>
          </a:p>
        </p:txBody>
      </p:sp>
    </p:spTree>
    <p:extLst>
      <p:ext uri="{BB962C8B-B14F-4D97-AF65-F5344CB8AC3E}">
        <p14:creationId xmlns:p14="http://schemas.microsoft.com/office/powerpoint/2010/main" val="65313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77406-1DD6-5038-D923-D3627B80E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D95A0-8C97-DFA0-9100-F24D5AB86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B47C7-E253-346C-99C0-45FC1BEDA3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4BBE6A-D4D6-C571-F4BA-A8C6097FC724}"/>
              </a:ext>
            </a:extLst>
          </p:cNvPr>
          <p:cNvSpPr>
            <a:spLocks noGrp="1"/>
          </p:cNvSpPr>
          <p:nvPr>
            <p:ph type="sldNum" sz="quarter" idx="5"/>
          </p:nvPr>
        </p:nvSpPr>
        <p:spPr/>
        <p:txBody>
          <a:bodyPr/>
          <a:lstStyle/>
          <a:p>
            <a:pPr>
              <a:defRPr/>
            </a:pPr>
            <a:fld id="{8DB8C9F8-2507-43B8-94EB-5DEE5D53B02A}" type="slidenum">
              <a:rPr lang="en-US" smtClean="0"/>
              <a:pPr>
                <a:defRPr/>
              </a:pPr>
              <a:t>4</a:t>
            </a:fld>
            <a:endParaRPr lang="en-US" dirty="0"/>
          </a:p>
        </p:txBody>
      </p:sp>
    </p:spTree>
    <p:extLst>
      <p:ext uri="{BB962C8B-B14F-4D97-AF65-F5344CB8AC3E}">
        <p14:creationId xmlns:p14="http://schemas.microsoft.com/office/powerpoint/2010/main" val="138681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A96FD-9170-8350-8876-515941A80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BEFA6-CABA-55E5-761A-DA91CDD164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E2835-C208-E775-FE25-D5E61E5AC3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F5CA02-0C06-F43C-C52D-D4642DDEE694}"/>
              </a:ext>
            </a:extLst>
          </p:cNvPr>
          <p:cNvSpPr>
            <a:spLocks noGrp="1"/>
          </p:cNvSpPr>
          <p:nvPr>
            <p:ph type="sldNum" sz="quarter" idx="5"/>
          </p:nvPr>
        </p:nvSpPr>
        <p:spPr/>
        <p:txBody>
          <a:bodyPr/>
          <a:lstStyle/>
          <a:p>
            <a:pPr>
              <a:defRPr/>
            </a:pPr>
            <a:fld id="{8DB8C9F8-2507-43B8-94EB-5DEE5D53B02A}" type="slidenum">
              <a:rPr lang="en-US" smtClean="0"/>
              <a:pPr>
                <a:defRPr/>
              </a:pPr>
              <a:t>6</a:t>
            </a:fld>
            <a:endParaRPr lang="en-US" dirty="0"/>
          </a:p>
        </p:txBody>
      </p:sp>
    </p:spTree>
    <p:extLst>
      <p:ext uri="{BB962C8B-B14F-4D97-AF65-F5344CB8AC3E}">
        <p14:creationId xmlns:p14="http://schemas.microsoft.com/office/powerpoint/2010/main" val="249189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6DA42-C712-F9A1-567F-300ED3920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FB546-5C85-A7E5-1067-921F9C2A0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8CF7A6-4699-16D3-661E-5AEE44880BE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Metropolitan counties are defined by the </a:t>
            </a:r>
            <a:r>
              <a:rPr lang="en-US" sz="1200" u="sng" kern="1200" dirty="0">
                <a:solidFill>
                  <a:schemeClr val="tx1"/>
                </a:solidFill>
                <a:effectLst/>
                <a:latin typeface="Arial" charset="0"/>
                <a:ea typeface="ヒラギノ角ゴ Pro W3" pitchFamily="1" charset="-128"/>
                <a:cs typeface="+mn-cs"/>
                <a:hlinkClick r:id="rId3"/>
              </a:rPr>
              <a:t>U.S. Census Bureau</a:t>
            </a:r>
            <a:r>
              <a:rPr lang="en-US" sz="1200" kern="1200" dirty="0">
                <a:solidFill>
                  <a:schemeClr val="tx1"/>
                </a:solidFill>
                <a:effectLst/>
                <a:latin typeface="Arial" charset="0"/>
                <a:ea typeface="ヒラギノ角ゴ Pro W3" pitchFamily="1" charset="-128"/>
                <a:cs typeface="+mn-cs"/>
              </a:rPr>
              <a:t> as containing or adjacent to an urban area of at least 50,000 inhabitants. Micropolitan counties are those containing or adjacent to an urban area of at least 10,000 but less than 50,000 inhabitants. RTI designated counties not containing or adjacent to urban areas of the required population size as “nonmetropolitan” counties. A map of North Carolina county designations can be viewed here: </a:t>
            </a:r>
            <a:r>
              <a:rPr lang="en-US" sz="1200" u="sng" kern="1200" dirty="0">
                <a:solidFill>
                  <a:schemeClr val="tx1"/>
                </a:solidFill>
                <a:effectLst/>
                <a:latin typeface="Arial" charset="0"/>
                <a:ea typeface="ヒラギノ角ゴ Pro W3" pitchFamily="1" charset="-128"/>
                <a:cs typeface="+mn-cs"/>
                <a:hlinkClick r:id="rId4"/>
              </a:rPr>
              <a:t>https://www2.census.gov/programs-surveys/metro-micro/reference-maps/2020/state-maps/37_NorthCarolina_2020.pdf</a:t>
            </a:r>
            <a:r>
              <a:rPr lang="en-US" sz="1200" kern="1200" dirty="0">
                <a:solidFill>
                  <a:schemeClr val="tx1"/>
                </a:solidFill>
                <a:effectLst/>
                <a:latin typeface="Arial" charset="0"/>
                <a:ea typeface="ヒラギノ角ゴ Pro W3" pitchFamily="1" charset="-128"/>
                <a:cs typeface="+mn-cs"/>
              </a:rPr>
              <a:t> </a:t>
            </a:r>
          </a:p>
          <a:p>
            <a:endParaRPr lang="en-US" dirty="0"/>
          </a:p>
        </p:txBody>
      </p:sp>
      <p:sp>
        <p:nvSpPr>
          <p:cNvPr id="4" name="Slide Number Placeholder 3">
            <a:extLst>
              <a:ext uri="{FF2B5EF4-FFF2-40B4-BE49-F238E27FC236}">
                <a16:creationId xmlns:a16="http://schemas.microsoft.com/office/drawing/2014/main" id="{CB1DD341-8E0F-0A2E-8A20-F1025D1DD549}"/>
              </a:ext>
            </a:extLst>
          </p:cNvPr>
          <p:cNvSpPr>
            <a:spLocks noGrp="1"/>
          </p:cNvSpPr>
          <p:nvPr>
            <p:ph type="sldNum" sz="quarter" idx="5"/>
          </p:nvPr>
        </p:nvSpPr>
        <p:spPr/>
        <p:txBody>
          <a:bodyPr/>
          <a:lstStyle/>
          <a:p>
            <a:pPr>
              <a:defRPr/>
            </a:pPr>
            <a:fld id="{8DB8C9F8-2507-43B8-94EB-5DEE5D53B02A}" type="slidenum">
              <a:rPr lang="en-US" smtClean="0"/>
              <a:pPr>
                <a:defRPr/>
              </a:pPr>
              <a:t>8</a:t>
            </a:fld>
            <a:endParaRPr lang="en-US" dirty="0"/>
          </a:p>
        </p:txBody>
      </p:sp>
    </p:spTree>
    <p:extLst>
      <p:ext uri="{BB962C8B-B14F-4D97-AF65-F5344CB8AC3E}">
        <p14:creationId xmlns:p14="http://schemas.microsoft.com/office/powerpoint/2010/main" val="36224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7C857-7700-0D82-F7E9-E051E0A60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BB60F-933D-DA6B-B05A-7065F9B0C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1A9B94-8D2E-1573-B58C-240482B06E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3DB1A4-422D-2BE7-A438-515E7A9A1FC5}"/>
              </a:ext>
            </a:extLst>
          </p:cNvPr>
          <p:cNvSpPr>
            <a:spLocks noGrp="1"/>
          </p:cNvSpPr>
          <p:nvPr>
            <p:ph type="sldNum" sz="quarter" idx="5"/>
          </p:nvPr>
        </p:nvSpPr>
        <p:spPr/>
        <p:txBody>
          <a:bodyPr/>
          <a:lstStyle/>
          <a:p>
            <a:pPr>
              <a:defRPr/>
            </a:pPr>
            <a:fld id="{8DB8C9F8-2507-43B8-94EB-5DEE5D53B02A}" type="slidenum">
              <a:rPr lang="en-US" smtClean="0"/>
              <a:pPr>
                <a:defRPr/>
              </a:pPr>
              <a:t>9</a:t>
            </a:fld>
            <a:endParaRPr lang="en-US" dirty="0"/>
          </a:p>
        </p:txBody>
      </p:sp>
    </p:spTree>
    <p:extLst>
      <p:ext uri="{BB962C8B-B14F-4D97-AF65-F5344CB8AC3E}">
        <p14:creationId xmlns:p14="http://schemas.microsoft.com/office/powerpoint/2010/main" val="262237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8380-859D-A27C-3E22-06E09BEEE2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CF58B-3AE8-4562-B34B-1E30E50B66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9E3ED8-16D6-804B-4A0A-E113F75007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2FF2A8-2731-7808-05E6-8734B4F994B7}"/>
              </a:ext>
            </a:extLst>
          </p:cNvPr>
          <p:cNvSpPr>
            <a:spLocks noGrp="1"/>
          </p:cNvSpPr>
          <p:nvPr>
            <p:ph type="sldNum" sz="quarter" idx="5"/>
          </p:nvPr>
        </p:nvSpPr>
        <p:spPr/>
        <p:txBody>
          <a:bodyPr/>
          <a:lstStyle/>
          <a:p>
            <a:pPr>
              <a:defRPr/>
            </a:pPr>
            <a:fld id="{8DB8C9F8-2507-43B8-94EB-5DEE5D53B02A}" type="slidenum">
              <a:rPr lang="en-US" smtClean="0"/>
              <a:pPr>
                <a:defRPr/>
              </a:pPr>
              <a:t>11</a:t>
            </a:fld>
            <a:endParaRPr lang="en-US" dirty="0"/>
          </a:p>
        </p:txBody>
      </p:sp>
    </p:spTree>
    <p:extLst>
      <p:ext uri="{BB962C8B-B14F-4D97-AF65-F5344CB8AC3E}">
        <p14:creationId xmlns:p14="http://schemas.microsoft.com/office/powerpoint/2010/main" val="2329120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CEA01-D855-6EB5-6922-B976226A94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B0C55-9367-DA0A-ABCB-AEFC810B4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549936-0E60-C735-2DB2-DC4D65771F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2EBE0B-9C99-6B47-AC3E-F12D6392949F}"/>
              </a:ext>
            </a:extLst>
          </p:cNvPr>
          <p:cNvSpPr>
            <a:spLocks noGrp="1"/>
          </p:cNvSpPr>
          <p:nvPr>
            <p:ph type="sldNum" sz="quarter" idx="5"/>
          </p:nvPr>
        </p:nvSpPr>
        <p:spPr/>
        <p:txBody>
          <a:bodyPr/>
          <a:lstStyle/>
          <a:p>
            <a:pPr>
              <a:defRPr/>
            </a:pPr>
            <a:fld id="{8DB8C9F8-2507-43B8-94EB-5DEE5D53B02A}" type="slidenum">
              <a:rPr lang="en-US" smtClean="0"/>
              <a:pPr>
                <a:defRPr/>
              </a:pPr>
              <a:t>12</a:t>
            </a:fld>
            <a:endParaRPr lang="en-US" dirty="0"/>
          </a:p>
        </p:txBody>
      </p:sp>
    </p:spTree>
    <p:extLst>
      <p:ext uri="{BB962C8B-B14F-4D97-AF65-F5344CB8AC3E}">
        <p14:creationId xmlns:p14="http://schemas.microsoft.com/office/powerpoint/2010/main" val="2617173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0"/>
            <a:ext cx="5181600" cy="4646496"/>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3" name="Rectangle 12">
            <a:extLst>
              <a:ext uri="{FF2B5EF4-FFF2-40B4-BE49-F238E27FC236}">
                <a16:creationId xmlns:a16="http://schemas.microsoft.com/office/drawing/2014/main" id="{08E8577B-8E27-6B43-8606-B7C04E5289F9}"/>
              </a:ext>
            </a:extLst>
          </p:cNvPr>
          <p:cNvSpPr/>
          <p:nvPr userDrawn="1"/>
        </p:nvSpPr>
        <p:spPr>
          <a:xfrm>
            <a:off x="0" y="4882896"/>
            <a:ext cx="9144000" cy="276617"/>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lvl1pPr>
              <a:defRPr sz="800"/>
            </a:lvl1pPr>
          </a:lstStyle>
          <a:p>
            <a:r>
              <a:rPr lang="en-US" dirty="0"/>
              <a:t>CONFIDENTIAL</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280035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4892040"/>
            <a:ext cx="347472" cy="219456"/>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dirty="0"/>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accent1">
                    <a:lumMod val="40000"/>
                    <a:lumOff val="60000"/>
                  </a:schemeClr>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0"/>
            <a:ext cx="5181600" cy="4646496"/>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7310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w/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4232662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6A126F23-DEC4-7641-800F-0A019CA95E3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0CC2DEB6-48AC-FF4A-B43F-EAA460917C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5" name="Picture 14" descr="A close up of a necklace&#10;&#10;Description automatically generated">
            <a:extLst>
              <a:ext uri="{FF2B5EF4-FFF2-40B4-BE49-F238E27FC236}">
                <a16:creationId xmlns:a16="http://schemas.microsoft.com/office/drawing/2014/main" id="{B33AEB36-9C96-D64D-B5E6-9E77C071C630}"/>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2196425" y="13065"/>
            <a:ext cx="6947575" cy="4846590"/>
          </a:xfrm>
          <a:prstGeom prst="rect">
            <a:avLst/>
          </a:prstGeom>
        </p:spPr>
      </p:pic>
      <p:sp>
        <p:nvSpPr>
          <p:cNvPr id="16" name="Rectangle 15">
            <a:extLst>
              <a:ext uri="{FF2B5EF4-FFF2-40B4-BE49-F238E27FC236}">
                <a16:creationId xmlns:a16="http://schemas.microsoft.com/office/drawing/2014/main" id="{79EAD636-8CA7-CA41-A71A-13078B0AFDCD}"/>
              </a:ext>
            </a:extLst>
          </p:cNvPr>
          <p:cNvSpPr/>
          <p:nvPr userDrawn="1"/>
        </p:nvSpPr>
        <p:spPr>
          <a:xfrm>
            <a:off x="0" y="4885281"/>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6" name="Text Box 14">
            <a:extLst>
              <a:ext uri="{FF2B5EF4-FFF2-40B4-BE49-F238E27FC236}">
                <a16:creationId xmlns:a16="http://schemas.microsoft.com/office/drawing/2014/main" id="{DA24BF72-C04C-0040-9CD8-CE96D37A1B87}"/>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pic>
        <p:nvPicPr>
          <p:cNvPr id="22" name="Picture 2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0" name="Footer Placeholder 13">
            <a:extLst>
              <a:ext uri="{FF2B5EF4-FFF2-40B4-BE49-F238E27FC236}">
                <a16:creationId xmlns:a16="http://schemas.microsoft.com/office/drawing/2014/main" id="{C0650DCC-2166-304C-B136-0D8602FD0D81}"/>
              </a:ext>
            </a:extLst>
          </p:cNvPr>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7" name="TextBox 16">
            <a:extLst>
              <a:ext uri="{FF2B5EF4-FFF2-40B4-BE49-F238E27FC236}">
                <a16:creationId xmlns:a16="http://schemas.microsoft.com/office/drawing/2014/main" id="{2BE3B423-6E60-274B-9A28-4B6495FD4556}"/>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969431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extLst>
      <p:ext uri="{BB962C8B-B14F-4D97-AF65-F5344CB8AC3E}">
        <p14:creationId xmlns:p14="http://schemas.microsoft.com/office/powerpoint/2010/main" val="392017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39" r="12759"/>
          <a:stretch/>
        </p:blipFill>
        <p:spPr>
          <a:xfrm>
            <a:off x="2049374" y="0"/>
            <a:ext cx="7094626" cy="5409566"/>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extLst>
      <p:ext uri="{BB962C8B-B14F-4D97-AF65-F5344CB8AC3E}">
        <p14:creationId xmlns:p14="http://schemas.microsoft.com/office/powerpoint/2010/main" val="308843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
        <p:nvSpPr>
          <p:cNvPr id="21" name="TextBox 20">
            <a:extLst>
              <a:ext uri="{FF2B5EF4-FFF2-40B4-BE49-F238E27FC236}">
                <a16:creationId xmlns:a16="http://schemas.microsoft.com/office/drawing/2014/main" id="{DCE9EBF9-1042-954A-BC31-5B08760F1302}"/>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51" r="20463"/>
          <a:stretch/>
        </p:blipFill>
        <p:spPr>
          <a:xfrm flipH="1">
            <a:off x="0" y="0"/>
            <a:ext cx="6545516" cy="5406518"/>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extLst>
      <p:ext uri="{BB962C8B-B14F-4D97-AF65-F5344CB8AC3E}">
        <p14:creationId xmlns:p14="http://schemas.microsoft.com/office/powerpoint/2010/main" val="379194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extLst>
      <p:ext uri="{BB962C8B-B14F-4D97-AF65-F5344CB8AC3E}">
        <p14:creationId xmlns:p14="http://schemas.microsoft.com/office/powerpoint/2010/main" val="45682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extLst>
      <p:ext uri="{BB962C8B-B14F-4D97-AF65-F5344CB8AC3E}">
        <p14:creationId xmlns:p14="http://schemas.microsoft.com/office/powerpoint/2010/main" val="423779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extLst>
      <p:ext uri="{BB962C8B-B14F-4D97-AF65-F5344CB8AC3E}">
        <p14:creationId xmlns:p14="http://schemas.microsoft.com/office/powerpoint/2010/main" val="3372449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extLst>
      <p:ext uri="{BB962C8B-B14F-4D97-AF65-F5344CB8AC3E}">
        <p14:creationId xmlns:p14="http://schemas.microsoft.com/office/powerpoint/2010/main" val="244516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extLst>
      <p:ext uri="{BB962C8B-B14F-4D97-AF65-F5344CB8AC3E}">
        <p14:creationId xmlns:p14="http://schemas.microsoft.com/office/powerpoint/2010/main" val="2873320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extLst>
      <p:ext uri="{BB962C8B-B14F-4D97-AF65-F5344CB8AC3E}">
        <p14:creationId xmlns:p14="http://schemas.microsoft.com/office/powerpoint/2010/main" val="278822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pic>
        <p:nvPicPr>
          <p:cNvPr id="27" name="Picture 26" descr="A close up of a necklace&#10;&#10;Description automatically generated">
            <a:extLst>
              <a:ext uri="{FF2B5EF4-FFF2-40B4-BE49-F238E27FC236}">
                <a16:creationId xmlns:a16="http://schemas.microsoft.com/office/drawing/2014/main" id="{46BAF619-5291-D744-9759-CB4521E60624}"/>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2196425" y="13058"/>
            <a:ext cx="6947575" cy="4846590"/>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4885268"/>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Footer Placeholder 13"/>
          <p:cNvSpPr>
            <a:spLocks noGrp="1"/>
          </p:cNvSpPr>
          <p:nvPr userDrawn="1">
            <p:ph type="ftr" sz="quarter" idx="11"/>
          </p:nvPr>
        </p:nvSpPr>
        <p:spPr>
          <a:xfrm>
            <a:off x="8001000" y="4882896"/>
            <a:ext cx="1143000" cy="265176"/>
          </a:xfrm>
          <a:prstGeom prst="rect">
            <a:avLst/>
          </a:prstGeom>
        </p:spPr>
        <p:txBody>
          <a:bodyPr/>
          <a:lstStyle/>
          <a:p>
            <a:r>
              <a:rPr lang="en-US" dirty="0"/>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3" name="Text Box 14">
            <a:extLst>
              <a:ext uri="{FF2B5EF4-FFF2-40B4-BE49-F238E27FC236}">
                <a16:creationId xmlns:a16="http://schemas.microsoft.com/office/drawing/2014/main" id="{C8F324A8-8EC5-0C47-8FEC-67872943563D}"/>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
        <p:nvSpPr>
          <p:cNvPr id="15" name="TextBox 14">
            <a:extLst>
              <a:ext uri="{FF2B5EF4-FFF2-40B4-BE49-F238E27FC236}">
                <a16:creationId xmlns:a16="http://schemas.microsoft.com/office/drawing/2014/main" id="{7AED35CF-9F51-984F-BDC1-B8BC1B1881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838" r="12759"/>
          <a:stretch/>
        </p:blipFill>
        <p:spPr>
          <a:xfrm>
            <a:off x="2049374" y="0"/>
            <a:ext cx="7094626" cy="5401882"/>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51" r="20463"/>
          <a:stretch/>
        </p:blipFill>
        <p:spPr>
          <a:xfrm flipH="1">
            <a:off x="0" y="-1"/>
            <a:ext cx="6545516" cy="5406519"/>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7.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Lst>
  <p:hf hd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29464" y="957189"/>
            <a:ext cx="9144000" cy="4194926"/>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09CF758B-4890-6F4B-A2A9-639C7968978C}"/>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b="24812"/>
          <a:stretch/>
        </p:blipFill>
        <p:spPr>
          <a:xfrm>
            <a:off x="0" y="0"/>
            <a:ext cx="9144000" cy="5143500"/>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4/30/2026</a:t>
            </a:fld>
            <a:endParaRPr lang="en-US" dirty="0"/>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8" Type="http://schemas.openxmlformats.org/officeDocument/2006/relationships/hyperlink" Target="https://www.bls.gov/oes/current/naics4_622100.htm" TargetMode="External"/><Relationship Id="rId3" Type="http://schemas.openxmlformats.org/officeDocument/2006/relationships/hyperlink" Target="https://implan.com/" TargetMode="External"/><Relationship Id="rId7" Type="http://schemas.openxmlformats.org/officeDocument/2006/relationships/hyperlink" Target="https://www.census.gov/programs-surveys/metro-micro/about/delineation-files.html" TargetMode="External"/><Relationship Id="rId2" Type="http://schemas.openxmlformats.org/officeDocument/2006/relationships/hyperlink" Target="https://www.cms.gov/data-research/statistics-trends-and-reports/national-health-expenditure-data/nhe-fact-sheet" TargetMode="External"/><Relationship Id="rId1" Type="http://schemas.openxmlformats.org/officeDocument/2006/relationships/slideLayout" Target="../slideLayouts/slideLayout7.xml"/><Relationship Id="rId6" Type="http://schemas.openxmlformats.org/officeDocument/2006/relationships/hyperlink" Target="https://www.bls.gov/CEW/" TargetMode="External"/><Relationship Id="rId5" Type="http://schemas.openxmlformats.org/officeDocument/2006/relationships/hyperlink" Target="https://d4.nccommerce.com/" TargetMode="External"/><Relationship Id="rId4" Type="http://schemas.openxmlformats.org/officeDocument/2006/relationships/hyperlink" Target="https://www.ncha.org/about-us/who-we-ar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85B0B7-4205-86DE-5BED-D82AB8FC4A91}"/>
              </a:ext>
            </a:extLst>
          </p:cNvPr>
          <p:cNvSpPr>
            <a:spLocks noGrp="1"/>
          </p:cNvSpPr>
          <p:nvPr>
            <p:ph type="ctrTitle"/>
          </p:nvPr>
        </p:nvSpPr>
        <p:spPr>
          <a:xfrm>
            <a:off x="304500" y="479475"/>
            <a:ext cx="6497207" cy="1473675"/>
          </a:xfrm>
        </p:spPr>
        <p:txBody>
          <a:bodyPr/>
          <a:lstStyle/>
          <a:p>
            <a:r>
              <a:rPr lang="en-US" dirty="0">
                <a:latin typeface="Arial Narrow"/>
              </a:rPr>
              <a:t>North Carolina Health Association Economic Impact Analysis</a:t>
            </a:r>
          </a:p>
        </p:txBody>
      </p:sp>
      <p:sp>
        <p:nvSpPr>
          <p:cNvPr id="14" name="Subtitle 13">
            <a:extLst>
              <a:ext uri="{FF2B5EF4-FFF2-40B4-BE49-F238E27FC236}">
                <a16:creationId xmlns:a16="http://schemas.microsoft.com/office/drawing/2014/main" id="{4CC4E0D0-549F-F156-21AB-E1F125ED8932}"/>
              </a:ext>
            </a:extLst>
          </p:cNvPr>
          <p:cNvSpPr>
            <a:spLocks noGrp="1"/>
          </p:cNvSpPr>
          <p:nvPr>
            <p:ph type="subTitle" idx="1"/>
          </p:nvPr>
        </p:nvSpPr>
        <p:spPr>
          <a:xfrm>
            <a:off x="305091" y="2218987"/>
            <a:ext cx="4647908" cy="1236388"/>
          </a:xfrm>
        </p:spPr>
        <p:txBody>
          <a:bodyPr/>
          <a:lstStyle/>
          <a:p>
            <a:r>
              <a:rPr lang="en-US" dirty="0">
                <a:latin typeface="Arial Narrow"/>
              </a:rPr>
              <a:t>|  April 30, 2026</a:t>
            </a:r>
          </a:p>
        </p:txBody>
      </p:sp>
    </p:spTree>
    <p:extLst>
      <p:ext uri="{BB962C8B-B14F-4D97-AF65-F5344CB8AC3E}">
        <p14:creationId xmlns:p14="http://schemas.microsoft.com/office/powerpoint/2010/main" val="1949813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03B3D-2A52-6811-60EA-2B27EC7DD37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8497F9-4BFD-CBC9-621B-FD2CBFB090AB}"/>
              </a:ext>
            </a:extLst>
          </p:cNvPr>
          <p:cNvSpPr>
            <a:spLocks noGrp="1"/>
          </p:cNvSpPr>
          <p:nvPr>
            <p:ph type="sldNum" sz="quarter" idx="10"/>
          </p:nvPr>
        </p:nvSpPr>
        <p:spPr/>
        <p:txBody>
          <a:bodyPr/>
          <a:lstStyle/>
          <a:p>
            <a:fld id="{D4325D4D-289E-48C1-B277-2BEB492A7D19}" type="slidenum">
              <a:rPr lang="en-US" smtClean="0"/>
              <a:pPr/>
              <a:t>10</a:t>
            </a:fld>
            <a:endParaRPr lang="en-US" dirty="0"/>
          </a:p>
        </p:txBody>
      </p:sp>
      <p:sp>
        <p:nvSpPr>
          <p:cNvPr id="3" name="Footer Placeholder 2">
            <a:extLst>
              <a:ext uri="{FF2B5EF4-FFF2-40B4-BE49-F238E27FC236}">
                <a16:creationId xmlns:a16="http://schemas.microsoft.com/office/drawing/2014/main" id="{0E5EB9A9-2257-5CE7-E299-6EFCD57890AA}"/>
              </a:ext>
            </a:extLst>
          </p:cNvPr>
          <p:cNvSpPr>
            <a:spLocks noGrp="1"/>
          </p:cNvSpPr>
          <p:nvPr>
            <p:ph type="ftr" sz="quarter" idx="11"/>
          </p:nvPr>
        </p:nvSpPr>
        <p:spPr/>
        <p:txBody>
          <a:bodyPr/>
          <a:lstStyle/>
          <a:p>
            <a:r>
              <a:rPr lang="en-US" dirty="0"/>
              <a:t>CONFIDENTIAL</a:t>
            </a:r>
          </a:p>
        </p:txBody>
      </p:sp>
      <p:sp>
        <p:nvSpPr>
          <p:cNvPr id="4" name="Title 3">
            <a:extLst>
              <a:ext uri="{FF2B5EF4-FFF2-40B4-BE49-F238E27FC236}">
                <a16:creationId xmlns:a16="http://schemas.microsoft.com/office/drawing/2014/main" id="{8A84A3C0-1736-6CA1-38D2-AA94C4A7923F}"/>
              </a:ext>
            </a:extLst>
          </p:cNvPr>
          <p:cNvSpPr>
            <a:spLocks noGrp="1"/>
          </p:cNvSpPr>
          <p:nvPr>
            <p:ph type="ctrTitle"/>
          </p:nvPr>
        </p:nvSpPr>
        <p:spPr/>
        <p:txBody>
          <a:bodyPr/>
          <a:lstStyle/>
          <a:p>
            <a:r>
              <a:rPr lang="en-US" dirty="0"/>
              <a:t>Economic Contributions</a:t>
            </a:r>
          </a:p>
        </p:txBody>
      </p:sp>
    </p:spTree>
    <p:extLst>
      <p:ext uri="{BB962C8B-B14F-4D97-AF65-F5344CB8AC3E}">
        <p14:creationId xmlns:p14="http://schemas.microsoft.com/office/powerpoint/2010/main" val="304000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C650B-308E-A4A0-6040-92D5359D579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9E4A5CE-64E5-B1CC-DB67-ECB7481C6B89}"/>
              </a:ext>
            </a:extLst>
          </p:cNvPr>
          <p:cNvSpPr>
            <a:spLocks noGrp="1"/>
          </p:cNvSpPr>
          <p:nvPr>
            <p:ph type="title"/>
          </p:nvPr>
        </p:nvSpPr>
        <p:spPr/>
        <p:txBody>
          <a:bodyPr/>
          <a:lstStyle/>
          <a:p>
            <a:r>
              <a:rPr lang="en-US" dirty="0"/>
              <a:t>IMPLAN measures three economic effects:</a:t>
            </a:r>
          </a:p>
        </p:txBody>
      </p:sp>
      <p:sp>
        <p:nvSpPr>
          <p:cNvPr id="8" name="Content Placeholder 7">
            <a:extLst>
              <a:ext uri="{FF2B5EF4-FFF2-40B4-BE49-F238E27FC236}">
                <a16:creationId xmlns:a16="http://schemas.microsoft.com/office/drawing/2014/main" id="{95E1CDE2-9DD2-1913-1DC1-08F3447D68E5}"/>
              </a:ext>
            </a:extLst>
          </p:cNvPr>
          <p:cNvSpPr>
            <a:spLocks noGrp="1"/>
          </p:cNvSpPr>
          <p:nvPr>
            <p:ph idx="1"/>
          </p:nvPr>
        </p:nvSpPr>
        <p:spPr>
          <a:xfrm>
            <a:off x="137160" y="870804"/>
            <a:ext cx="8842248" cy="3845854"/>
          </a:xfrm>
        </p:spPr>
        <p:txBody>
          <a:bodyPr/>
          <a:lstStyle/>
          <a:p>
            <a:pPr marL="342900" indent="-342900">
              <a:buFont typeface="+mj-lt"/>
              <a:buAutoNum type="arabicPeriod"/>
            </a:pPr>
            <a:r>
              <a:rPr lang="en-US" sz="1800" b="1" dirty="0">
                <a:solidFill>
                  <a:srgbClr val="404040"/>
                </a:solidFill>
                <a:latin typeface="Arial" panose="020B0604020202020204" pitchFamily="34" charset="0"/>
              </a:rPr>
              <a:t>D</a:t>
            </a:r>
            <a:r>
              <a:rPr lang="en-US" sz="1800" b="1" dirty="0">
                <a:solidFill>
                  <a:srgbClr val="404040"/>
                </a:solidFill>
                <a:effectLst/>
                <a:latin typeface="Arial" panose="020B0604020202020204" pitchFamily="34" charset="0"/>
              </a:rPr>
              <a:t>irect effects </a:t>
            </a:r>
            <a:r>
              <a:rPr lang="en-US" sz="1800" dirty="0">
                <a:solidFill>
                  <a:srgbClr val="404040"/>
                </a:solidFill>
                <a:effectLst/>
                <a:latin typeface="Arial" panose="020B0604020202020204" pitchFamily="34" charset="0"/>
              </a:rPr>
              <a:t>from hospital operations (e.g., payroll, operating expenditures)</a:t>
            </a:r>
          </a:p>
          <a:p>
            <a:pPr marL="342900" indent="-342900">
              <a:buFont typeface="+mj-lt"/>
              <a:buAutoNum type="arabicPeriod"/>
            </a:pPr>
            <a:r>
              <a:rPr lang="en-US" sz="1800" b="1" dirty="0">
                <a:solidFill>
                  <a:srgbClr val="404040"/>
                </a:solidFill>
                <a:latin typeface="Arial" panose="020B0604020202020204" pitchFamily="34" charset="0"/>
              </a:rPr>
              <a:t>I</a:t>
            </a:r>
            <a:r>
              <a:rPr lang="en-US" sz="1800" b="1" dirty="0">
                <a:solidFill>
                  <a:srgbClr val="404040"/>
                </a:solidFill>
                <a:effectLst/>
                <a:latin typeface="Arial" panose="020B0604020202020204" pitchFamily="34" charset="0"/>
              </a:rPr>
              <a:t>ndirect effects</a:t>
            </a:r>
            <a:r>
              <a:rPr lang="en-US" sz="1800" dirty="0">
                <a:solidFill>
                  <a:srgbClr val="404040"/>
                </a:solidFill>
                <a:effectLst/>
                <a:latin typeface="Arial" panose="020B0604020202020204" pitchFamily="34" charset="0"/>
              </a:rPr>
              <a:t> from hospital supply-chain activity</a:t>
            </a:r>
          </a:p>
          <a:p>
            <a:pPr marL="342900" indent="-342900">
              <a:buFont typeface="+mj-lt"/>
              <a:buAutoNum type="arabicPeriod"/>
            </a:pPr>
            <a:r>
              <a:rPr lang="en-US" sz="1800" b="1" dirty="0">
                <a:solidFill>
                  <a:srgbClr val="404040"/>
                </a:solidFill>
                <a:latin typeface="Arial" panose="020B0604020202020204" pitchFamily="34" charset="0"/>
              </a:rPr>
              <a:t>I</a:t>
            </a:r>
            <a:r>
              <a:rPr lang="en-US" sz="1800" b="1" dirty="0">
                <a:solidFill>
                  <a:srgbClr val="404040"/>
                </a:solidFill>
                <a:effectLst/>
                <a:latin typeface="Arial" panose="020B0604020202020204" pitchFamily="34" charset="0"/>
              </a:rPr>
              <a:t>nduced effects</a:t>
            </a:r>
            <a:r>
              <a:rPr lang="en-US" sz="1800" dirty="0">
                <a:solidFill>
                  <a:srgbClr val="404040"/>
                </a:solidFill>
                <a:effectLst/>
                <a:latin typeface="Arial" panose="020B0604020202020204" pitchFamily="34" charset="0"/>
              </a:rPr>
              <a:t> from employees spending wages locally</a:t>
            </a:r>
          </a:p>
          <a:p>
            <a:pPr marL="225425" lvl="1" indent="0">
              <a:buNone/>
            </a:pPr>
            <a:endParaRPr lang="en-US" sz="1600" dirty="0">
              <a:solidFill>
                <a:srgbClr val="404040"/>
              </a:solidFill>
              <a:effectLst/>
              <a:latin typeface="Arial" panose="020B0604020202020204" pitchFamily="34" charset="0"/>
            </a:endParaRPr>
          </a:p>
          <a:p>
            <a:endParaRPr lang="en-US" sz="1800" dirty="0">
              <a:solidFill>
                <a:srgbClr val="404040"/>
              </a:solidFill>
              <a:effectLst/>
              <a:latin typeface="Arial" panose="020B0604020202020204" pitchFamily="34" charset="0"/>
            </a:endParaRPr>
          </a:p>
          <a:p>
            <a:endParaRPr lang="en-US" sz="1800" dirty="0">
              <a:solidFill>
                <a:srgbClr val="404040"/>
              </a:solidFill>
              <a:latin typeface="Arial" panose="020B0604020202020204" pitchFamily="34" charset="0"/>
            </a:endParaRPr>
          </a:p>
          <a:p>
            <a:endParaRPr lang="en-US" sz="1800" dirty="0">
              <a:solidFill>
                <a:srgbClr val="404040"/>
              </a:solidFill>
              <a:effectLst/>
              <a:latin typeface="Arial" panose="020B0604020202020204" pitchFamily="34" charset="0"/>
            </a:endParaRPr>
          </a:p>
          <a:p>
            <a:r>
              <a:rPr lang="en-US" sz="1800" dirty="0">
                <a:solidFill>
                  <a:srgbClr val="404040"/>
                </a:solidFill>
                <a:effectLst/>
                <a:latin typeface="Arial" panose="020B0604020202020204" pitchFamily="34" charset="0"/>
              </a:rPr>
              <a:t>Key impact measures:</a:t>
            </a:r>
          </a:p>
          <a:p>
            <a:pPr lvl="1"/>
            <a:r>
              <a:rPr lang="en-US" sz="1600" b="1" dirty="0">
                <a:solidFill>
                  <a:srgbClr val="404040"/>
                </a:solidFill>
                <a:latin typeface="Arial" panose="020B0604020202020204" pitchFamily="34" charset="0"/>
              </a:rPr>
              <a:t>S</a:t>
            </a:r>
            <a:r>
              <a:rPr lang="en-US" sz="1600" b="1" dirty="0">
                <a:solidFill>
                  <a:srgbClr val="404040"/>
                </a:solidFill>
                <a:effectLst/>
                <a:latin typeface="Arial" panose="020B0604020202020204" pitchFamily="34" charset="0"/>
              </a:rPr>
              <a:t>tate GDP </a:t>
            </a:r>
            <a:r>
              <a:rPr lang="en-US" sz="1600" dirty="0">
                <a:solidFill>
                  <a:srgbClr val="404040"/>
                </a:solidFill>
                <a:effectLst/>
                <a:latin typeface="Arial" panose="020B0604020202020204" pitchFamily="34" charset="0"/>
              </a:rPr>
              <a:t>(value-added): Labor, capital, and tax income</a:t>
            </a:r>
          </a:p>
          <a:p>
            <a:pPr lvl="1"/>
            <a:r>
              <a:rPr lang="en-US" sz="1600" b="1" dirty="0">
                <a:solidFill>
                  <a:srgbClr val="404040"/>
                </a:solidFill>
                <a:latin typeface="Arial" panose="020B0604020202020204" pitchFamily="34" charset="0"/>
              </a:rPr>
              <a:t>L</a:t>
            </a:r>
            <a:r>
              <a:rPr lang="en-US" sz="1600" b="1" dirty="0">
                <a:solidFill>
                  <a:srgbClr val="404040"/>
                </a:solidFill>
                <a:effectLst/>
                <a:latin typeface="Arial" panose="020B0604020202020204" pitchFamily="34" charset="0"/>
              </a:rPr>
              <a:t>abor income</a:t>
            </a:r>
            <a:r>
              <a:rPr lang="en-US" sz="1600" dirty="0">
                <a:solidFill>
                  <a:srgbClr val="404040"/>
                </a:solidFill>
                <a:effectLst/>
                <a:latin typeface="Arial" panose="020B0604020202020204" pitchFamily="34" charset="0"/>
              </a:rPr>
              <a:t>: Employee and proprietor compensation</a:t>
            </a:r>
          </a:p>
          <a:p>
            <a:pPr lvl="1"/>
            <a:r>
              <a:rPr lang="en-US" sz="1600" b="1" dirty="0">
                <a:solidFill>
                  <a:srgbClr val="404040"/>
                </a:solidFill>
                <a:latin typeface="Arial" panose="020B0604020202020204" pitchFamily="34" charset="0"/>
              </a:rPr>
              <a:t>E</a:t>
            </a:r>
            <a:r>
              <a:rPr lang="en-US" sz="1600" b="1" dirty="0">
                <a:solidFill>
                  <a:srgbClr val="404040"/>
                </a:solidFill>
                <a:effectLst/>
                <a:latin typeface="Arial" panose="020B0604020202020204" pitchFamily="34" charset="0"/>
              </a:rPr>
              <a:t>mployment</a:t>
            </a:r>
            <a:r>
              <a:rPr lang="en-US" sz="1600" dirty="0">
                <a:solidFill>
                  <a:srgbClr val="404040"/>
                </a:solidFill>
                <a:effectLst/>
                <a:latin typeface="Arial" panose="020B0604020202020204" pitchFamily="34" charset="0"/>
              </a:rPr>
              <a:t>: Full- and part-time positions (annual average)</a:t>
            </a:r>
            <a:endParaRPr lang="en-US" sz="600" dirty="0"/>
          </a:p>
        </p:txBody>
      </p:sp>
      <p:sp>
        <p:nvSpPr>
          <p:cNvPr id="3" name="Slide Number Placeholder 2">
            <a:extLst>
              <a:ext uri="{FF2B5EF4-FFF2-40B4-BE49-F238E27FC236}">
                <a16:creationId xmlns:a16="http://schemas.microsoft.com/office/drawing/2014/main" id="{CB6A07D2-95AA-8467-C2FF-6EB9F55E9AB4}"/>
              </a:ext>
            </a:extLst>
          </p:cNvPr>
          <p:cNvSpPr>
            <a:spLocks noGrp="1"/>
          </p:cNvSpPr>
          <p:nvPr>
            <p:ph type="sldNum" sz="quarter" idx="10"/>
          </p:nvPr>
        </p:nvSpPr>
        <p:spPr/>
        <p:txBody>
          <a:bodyPr/>
          <a:lstStyle/>
          <a:p>
            <a:fld id="{D4325D4D-289E-48C1-B277-2BEB492A7D19}" type="slidenum">
              <a:rPr lang="en-US" smtClean="0"/>
              <a:pPr/>
              <a:t>11</a:t>
            </a:fld>
            <a:endParaRPr lang="en-US" dirty="0"/>
          </a:p>
        </p:txBody>
      </p:sp>
      <p:sp>
        <p:nvSpPr>
          <p:cNvPr id="4" name="Footer Placeholder 3">
            <a:extLst>
              <a:ext uri="{FF2B5EF4-FFF2-40B4-BE49-F238E27FC236}">
                <a16:creationId xmlns:a16="http://schemas.microsoft.com/office/drawing/2014/main" id="{F562F9C6-C541-6DE9-71BC-30D1ABDB5DD9}"/>
              </a:ext>
            </a:extLst>
          </p:cNvPr>
          <p:cNvSpPr>
            <a:spLocks noGrp="1"/>
          </p:cNvSpPr>
          <p:nvPr>
            <p:ph type="ftr" sz="quarter" idx="11"/>
          </p:nvPr>
        </p:nvSpPr>
        <p:spPr/>
        <p:txBody>
          <a:bodyPr/>
          <a:lstStyle/>
          <a:p>
            <a:r>
              <a:rPr lang="en-US" dirty="0"/>
              <a:t>CONFIDENTIAL</a:t>
            </a:r>
          </a:p>
        </p:txBody>
      </p:sp>
      <p:grpSp>
        <p:nvGrpSpPr>
          <p:cNvPr id="16" name="Group 15">
            <a:extLst>
              <a:ext uri="{FF2B5EF4-FFF2-40B4-BE49-F238E27FC236}">
                <a16:creationId xmlns:a16="http://schemas.microsoft.com/office/drawing/2014/main" id="{3E98488A-200B-39FA-94B9-3276FD7A1366}"/>
              </a:ext>
            </a:extLst>
          </p:cNvPr>
          <p:cNvGrpSpPr/>
          <p:nvPr/>
        </p:nvGrpSpPr>
        <p:grpSpPr>
          <a:xfrm>
            <a:off x="1303020" y="2093814"/>
            <a:ext cx="5350219" cy="725586"/>
            <a:chOff x="876300" y="3719186"/>
            <a:chExt cx="6371299" cy="914400"/>
          </a:xfrm>
        </p:grpSpPr>
        <p:pic>
          <p:nvPicPr>
            <p:cNvPr id="5" name="Graphic 4" descr="Badge Follow with solid fill">
              <a:extLst>
                <a:ext uri="{FF2B5EF4-FFF2-40B4-BE49-F238E27FC236}">
                  <a16:creationId xmlns:a16="http://schemas.microsoft.com/office/drawing/2014/main" id="{A9147EE9-6424-9B00-17E9-9001CAECC69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40525" y="3719186"/>
              <a:ext cx="914400" cy="914400"/>
            </a:xfrm>
            <a:prstGeom prst="rect">
              <a:avLst/>
            </a:prstGeom>
          </p:spPr>
        </p:pic>
        <p:pic>
          <p:nvPicPr>
            <p:cNvPr id="9" name="Graphic 8" descr="Badge Follow with solid fill">
              <a:extLst>
                <a:ext uri="{FF2B5EF4-FFF2-40B4-BE49-F238E27FC236}">
                  <a16:creationId xmlns:a16="http://schemas.microsoft.com/office/drawing/2014/main" id="{5DBE442E-02C4-22B9-66FB-CC2EA543E4F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968975" y="3719186"/>
              <a:ext cx="914400" cy="914400"/>
            </a:xfrm>
            <a:prstGeom prst="rect">
              <a:avLst/>
            </a:prstGeom>
          </p:spPr>
        </p:pic>
        <p:pic>
          <p:nvPicPr>
            <p:cNvPr id="11" name="Graphic 10" descr="Badge 1 with solid fill">
              <a:extLst>
                <a:ext uri="{FF2B5EF4-FFF2-40B4-BE49-F238E27FC236}">
                  <a16:creationId xmlns:a16="http://schemas.microsoft.com/office/drawing/2014/main" id="{5B9A38D6-42B8-5812-54FA-965CB42861F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6300" y="3719186"/>
              <a:ext cx="914400" cy="914400"/>
            </a:xfrm>
            <a:prstGeom prst="rect">
              <a:avLst/>
            </a:prstGeom>
          </p:spPr>
        </p:pic>
        <p:pic>
          <p:nvPicPr>
            <p:cNvPr id="13" name="Graphic 12" descr="Badge with solid fill">
              <a:extLst>
                <a:ext uri="{FF2B5EF4-FFF2-40B4-BE49-F238E27FC236}">
                  <a16:creationId xmlns:a16="http://schemas.microsoft.com/office/drawing/2014/main" id="{E1E301C2-ABA9-C7BC-8671-CCD38F671BF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604750" y="3719186"/>
              <a:ext cx="914400" cy="914400"/>
            </a:xfrm>
            <a:prstGeom prst="rect">
              <a:avLst/>
            </a:prstGeom>
          </p:spPr>
        </p:pic>
        <p:pic>
          <p:nvPicPr>
            <p:cNvPr id="15" name="Graphic 14" descr="Badge 3 with solid fill">
              <a:extLst>
                <a:ext uri="{FF2B5EF4-FFF2-40B4-BE49-F238E27FC236}">
                  <a16:creationId xmlns:a16="http://schemas.microsoft.com/office/drawing/2014/main" id="{80649E54-8688-2E1B-98F9-47C2BF48F76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33199" y="3719186"/>
              <a:ext cx="914400" cy="914400"/>
            </a:xfrm>
            <a:prstGeom prst="rect">
              <a:avLst/>
            </a:prstGeom>
          </p:spPr>
        </p:pic>
      </p:grpSp>
    </p:spTree>
    <p:extLst>
      <p:ext uri="{BB962C8B-B14F-4D97-AF65-F5344CB8AC3E}">
        <p14:creationId xmlns:p14="http://schemas.microsoft.com/office/powerpoint/2010/main" val="49221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2622A-DC0C-14CA-5FB4-ADBD10DE73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9E1558-18F5-1F77-70BA-D89F7C098F63}"/>
              </a:ext>
            </a:extLst>
          </p:cNvPr>
          <p:cNvSpPr>
            <a:spLocks noGrp="1"/>
          </p:cNvSpPr>
          <p:nvPr>
            <p:ph type="title"/>
          </p:nvPr>
        </p:nvSpPr>
        <p:spPr>
          <a:xfrm>
            <a:off x="137160" y="137160"/>
            <a:ext cx="8842248" cy="995722"/>
          </a:xfrm>
        </p:spPr>
        <p:txBody>
          <a:bodyPr wrap="square" anchor="ctr">
            <a:noAutofit/>
          </a:bodyPr>
          <a:lstStyle/>
          <a:p>
            <a:r>
              <a:rPr lang="en-US" dirty="0"/>
              <a:t>In 2024, health system and hospital operations generated $52 billion in GDP impacts, and 464,000 jobs, or 6.7% of all positions in the state. </a:t>
            </a:r>
          </a:p>
        </p:txBody>
      </p:sp>
      <p:sp>
        <p:nvSpPr>
          <p:cNvPr id="5" name="Slide Number Placeholder 4">
            <a:extLst>
              <a:ext uri="{FF2B5EF4-FFF2-40B4-BE49-F238E27FC236}">
                <a16:creationId xmlns:a16="http://schemas.microsoft.com/office/drawing/2014/main" id="{66FF5C59-872A-4D2A-065A-8C2EC1205582}"/>
              </a:ext>
            </a:extLst>
          </p:cNvPr>
          <p:cNvSpPr>
            <a:spLocks noGrp="1"/>
          </p:cNvSpPr>
          <p:nvPr>
            <p:ph type="sldNum" sz="quarter" idx="10"/>
          </p:nvPr>
        </p:nvSpPr>
        <p:spPr/>
        <p:txBody>
          <a:bodyPr anchor="ctr">
            <a:normAutofit/>
          </a:bodyPr>
          <a:lstStyle/>
          <a:p>
            <a:pPr>
              <a:spcAft>
                <a:spcPts val="600"/>
              </a:spcAft>
            </a:pPr>
            <a:fld id="{D4325D4D-289E-48C1-B277-2BEB492A7D19}" type="slidenum">
              <a:rPr lang="en-US" smtClean="0"/>
              <a:pPr>
                <a:spcAft>
                  <a:spcPts val="600"/>
                </a:spcAft>
              </a:pPr>
              <a:t>12</a:t>
            </a:fld>
            <a:endParaRPr lang="en-US" dirty="0"/>
          </a:p>
        </p:txBody>
      </p:sp>
      <p:sp>
        <p:nvSpPr>
          <p:cNvPr id="2" name="Footer Placeholder 1">
            <a:extLst>
              <a:ext uri="{FF2B5EF4-FFF2-40B4-BE49-F238E27FC236}">
                <a16:creationId xmlns:a16="http://schemas.microsoft.com/office/drawing/2014/main" id="{CEA8383A-12D7-6599-FE14-C66C54DF2093}"/>
              </a:ext>
            </a:extLst>
          </p:cNvPr>
          <p:cNvSpPr>
            <a:spLocks noGrp="1"/>
          </p:cNvSpPr>
          <p:nvPr>
            <p:ph type="ftr" sz="quarter" idx="11"/>
          </p:nvPr>
        </p:nvSpPr>
        <p:spPr/>
        <p:txBody>
          <a:bodyPr anchor="ctr">
            <a:normAutofit/>
          </a:bodyPr>
          <a:lstStyle/>
          <a:p>
            <a:pPr>
              <a:spcAft>
                <a:spcPts val="600"/>
              </a:spcAft>
            </a:pPr>
            <a:r>
              <a:rPr lang="en-US" dirty="0"/>
              <a:t>CONFIDENTIAL</a:t>
            </a:r>
          </a:p>
        </p:txBody>
      </p:sp>
      <p:graphicFrame>
        <p:nvGraphicFramePr>
          <p:cNvPr id="11" name="Table 10">
            <a:extLst>
              <a:ext uri="{FF2B5EF4-FFF2-40B4-BE49-F238E27FC236}">
                <a16:creationId xmlns:a16="http://schemas.microsoft.com/office/drawing/2014/main" id="{9C2983A2-4575-D808-C78B-24B15F4809F4}"/>
              </a:ext>
            </a:extLst>
          </p:cNvPr>
          <p:cNvGraphicFramePr>
            <a:graphicFrameLocks noGrp="1"/>
          </p:cNvGraphicFramePr>
          <p:nvPr>
            <p:extLst>
              <p:ext uri="{D42A27DB-BD31-4B8C-83A1-F6EECF244321}">
                <p14:modId xmlns:p14="http://schemas.microsoft.com/office/powerpoint/2010/main" val="2095664344"/>
              </p:ext>
            </p:extLst>
          </p:nvPr>
        </p:nvGraphicFramePr>
        <p:xfrm>
          <a:off x="4572000" y="1875832"/>
          <a:ext cx="4343400" cy="2086568"/>
        </p:xfrm>
        <a:graphic>
          <a:graphicData uri="http://schemas.openxmlformats.org/drawingml/2006/table">
            <a:tbl>
              <a:tblPr firstRow="1" firstCol="1" bandRow="1">
                <a:tableStyleId>{3B4B98B0-60AC-42C2-AFA5-B58CD77FA1E5}</a:tableStyleId>
              </a:tblPr>
              <a:tblGrid>
                <a:gridCol w="1719631">
                  <a:extLst>
                    <a:ext uri="{9D8B030D-6E8A-4147-A177-3AD203B41FA5}">
                      <a16:colId xmlns:a16="http://schemas.microsoft.com/office/drawing/2014/main" val="2379732375"/>
                    </a:ext>
                  </a:extLst>
                </a:gridCol>
                <a:gridCol w="1286559">
                  <a:extLst>
                    <a:ext uri="{9D8B030D-6E8A-4147-A177-3AD203B41FA5}">
                      <a16:colId xmlns:a16="http://schemas.microsoft.com/office/drawing/2014/main" val="3586377662"/>
                    </a:ext>
                  </a:extLst>
                </a:gridCol>
                <a:gridCol w="1337210">
                  <a:extLst>
                    <a:ext uri="{9D8B030D-6E8A-4147-A177-3AD203B41FA5}">
                      <a16:colId xmlns:a16="http://schemas.microsoft.com/office/drawing/2014/main" val="1101237334"/>
                    </a:ext>
                  </a:extLst>
                </a:gridCol>
              </a:tblGrid>
              <a:tr h="741444">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Type of Impact</a:t>
                      </a:r>
                    </a:p>
                  </a:txBody>
                  <a:tcPr marL="42775" marR="42775" marT="0" marB="0" anchor="ctr"/>
                </a:tc>
                <a:tc>
                  <a:txBody>
                    <a:bodyPr/>
                    <a:lstStyle/>
                    <a:p>
                      <a:pPr marL="0" marR="0">
                        <a:spcBef>
                          <a:spcPts val="1200"/>
                        </a:spcBef>
                        <a:spcAft>
                          <a:spcPts val="600"/>
                        </a:spcAft>
                        <a:buNone/>
                      </a:pPr>
                      <a:r>
                        <a:rPr lang="en-US" sz="1400" b="1" dirty="0">
                          <a:effectLst/>
                          <a:latin typeface="+mn-lt"/>
                        </a:rPr>
                        <a:t>Labor Income          ($ Millions)</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effectLst/>
                          <a:latin typeface="+mn-lt"/>
                        </a:rPr>
                        <a:t>State GDP                  ($ Millions) </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extLst>
                  <a:ext uri="{0D108BD9-81ED-4DB2-BD59-A6C34878D82A}">
                    <a16:rowId xmlns:a16="http://schemas.microsoft.com/office/drawing/2014/main" val="1797842642"/>
                  </a:ext>
                </a:extLst>
              </a:tr>
              <a:tr h="308797">
                <a:tc>
                  <a:txBody>
                    <a:bodyPr/>
                    <a:lstStyle/>
                    <a:p>
                      <a:pPr marL="0" marR="0" algn="l" defTabSz="914400" rtl="0" eaLnBrk="1" latinLnBrk="0" hangingPunct="1">
                        <a:spcBef>
                          <a:spcPts val="300"/>
                        </a:spcBef>
                        <a:spcAft>
                          <a:spcPts val="300"/>
                        </a:spcAft>
                        <a:buNone/>
                      </a:pPr>
                      <a:r>
                        <a:rPr lang="en-US" sz="1400" b="1" kern="1200" dirty="0">
                          <a:solidFill>
                            <a:schemeClr val="tx1"/>
                          </a:solidFill>
                          <a:effectLst/>
                          <a:latin typeface="+mn-lt"/>
                          <a:ea typeface="+mn-ea"/>
                          <a:cs typeface="+mn-cs"/>
                        </a:rPr>
                        <a:t>Direct</a:t>
                      </a:r>
                    </a:p>
                  </a:txBody>
                  <a:tcPr marL="42775" marR="42775" marT="0" marB="0"/>
                </a:tc>
                <a:tc>
                  <a:txBody>
                    <a:bodyPr/>
                    <a:lstStyle/>
                    <a:p>
                      <a:pPr marL="0" marR="0">
                        <a:spcBef>
                          <a:spcPts val="300"/>
                        </a:spcBef>
                        <a:spcAft>
                          <a:spcPts val="300"/>
                        </a:spcAft>
                        <a:buNone/>
                      </a:pPr>
                      <a:r>
                        <a:rPr lang="en-US" sz="1400" dirty="0">
                          <a:effectLst/>
                          <a:latin typeface="+mn-lt"/>
                          <a:ea typeface="SimSun" panose="02010600030101010101" pitchFamily="2" charset="-122"/>
                          <a:cs typeface="Times New Roman" panose="02020603050405020304" pitchFamily="18" charset="0"/>
                        </a:rPr>
                        <a:t>$22,471</a:t>
                      </a:r>
                    </a:p>
                  </a:txBody>
                  <a:tcPr marL="42775" marR="42775" marT="0" marB="0"/>
                </a:tc>
                <a:tc>
                  <a:txBody>
                    <a:bodyPr/>
                    <a:lstStyle/>
                    <a:p>
                      <a:pPr marL="0" marR="0">
                        <a:spcBef>
                          <a:spcPts val="300"/>
                        </a:spcBef>
                        <a:spcAft>
                          <a:spcPts val="300"/>
                        </a:spcAft>
                        <a:buNone/>
                      </a:pPr>
                      <a:r>
                        <a:rPr lang="en-US" sz="1400" dirty="0">
                          <a:effectLst/>
                          <a:latin typeface="+mn-lt"/>
                          <a:ea typeface="SimSun" panose="02010600030101010101" pitchFamily="2" charset="-122"/>
                          <a:cs typeface="Times New Roman" panose="02020603050405020304" pitchFamily="18" charset="0"/>
                        </a:rPr>
                        <a:t>$24,985</a:t>
                      </a:r>
                    </a:p>
                  </a:txBody>
                  <a:tcPr marL="42775" marR="42775" marT="0" marB="0"/>
                </a:tc>
                <a:extLst>
                  <a:ext uri="{0D108BD9-81ED-4DB2-BD59-A6C34878D82A}">
                    <a16:rowId xmlns:a16="http://schemas.microsoft.com/office/drawing/2014/main" val="864893134"/>
                  </a:ext>
                </a:extLst>
              </a:tr>
              <a:tr h="308797">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Indirect</a:t>
                      </a:r>
                    </a:p>
                  </a:txBody>
                  <a:tcPr marL="42775" marR="42775" marT="0" marB="0"/>
                </a:tc>
                <a:tc>
                  <a:txBody>
                    <a:bodyPr/>
                    <a:lstStyle/>
                    <a:p>
                      <a:pPr marL="0" marR="0">
                        <a:spcBef>
                          <a:spcPts val="300"/>
                        </a:spcBef>
                        <a:spcAft>
                          <a:spcPts val="300"/>
                        </a:spcAft>
                        <a:buNone/>
                      </a:pPr>
                      <a:r>
                        <a:rPr lang="en-US" sz="1400" dirty="0">
                          <a:effectLst/>
                          <a:latin typeface="+mn-lt"/>
                          <a:ea typeface="SimSun" panose="02010600030101010101" pitchFamily="2" charset="-122"/>
                          <a:cs typeface="Times New Roman" panose="02020603050405020304" pitchFamily="18" charset="0"/>
                        </a:rPr>
                        <a:t>$8,747</a:t>
                      </a:r>
                    </a:p>
                  </a:txBody>
                  <a:tcPr marL="42775" marR="42775" marT="0" marB="0"/>
                </a:tc>
                <a:tc>
                  <a:txBody>
                    <a:bodyPr/>
                    <a:lstStyle/>
                    <a:p>
                      <a:pPr marL="0" marR="0">
                        <a:spcBef>
                          <a:spcPts val="300"/>
                        </a:spcBef>
                        <a:spcAft>
                          <a:spcPts val="300"/>
                        </a:spcAft>
                        <a:buNone/>
                      </a:pPr>
                      <a:r>
                        <a:rPr lang="en-US" sz="1400" dirty="0">
                          <a:effectLst/>
                          <a:latin typeface="+mn-lt"/>
                          <a:ea typeface="SimSun" panose="02010600030101010101" pitchFamily="2" charset="-122"/>
                          <a:cs typeface="Times New Roman" panose="02020603050405020304" pitchFamily="18" charset="0"/>
                        </a:rPr>
                        <a:t>$13,262</a:t>
                      </a:r>
                    </a:p>
                  </a:txBody>
                  <a:tcPr marL="42775" marR="42775" marT="0" marB="0"/>
                </a:tc>
                <a:extLst>
                  <a:ext uri="{0D108BD9-81ED-4DB2-BD59-A6C34878D82A}">
                    <a16:rowId xmlns:a16="http://schemas.microsoft.com/office/drawing/2014/main" val="2518053647"/>
                  </a:ext>
                </a:extLst>
              </a:tr>
              <a:tr h="418733">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Induced</a:t>
                      </a:r>
                    </a:p>
                  </a:txBody>
                  <a:tcPr marL="42775" marR="42775" marT="0" marB="0"/>
                </a:tc>
                <a:tc>
                  <a:txBody>
                    <a:bodyPr/>
                    <a:lstStyle/>
                    <a:p>
                      <a:pPr marL="0" marR="0">
                        <a:spcBef>
                          <a:spcPts val="300"/>
                        </a:spcBef>
                        <a:spcAft>
                          <a:spcPts val="300"/>
                        </a:spcAft>
                        <a:buNone/>
                      </a:pPr>
                      <a:r>
                        <a:rPr lang="en-US" sz="1400" dirty="0">
                          <a:effectLst/>
                          <a:latin typeface="+mn-lt"/>
                          <a:ea typeface="SimSun" panose="02010600030101010101" pitchFamily="2" charset="-122"/>
                          <a:cs typeface="Times New Roman" panose="02020603050405020304" pitchFamily="18" charset="0"/>
                        </a:rPr>
                        <a:t>$6,968</a:t>
                      </a:r>
                    </a:p>
                  </a:txBody>
                  <a:tcPr marL="42775" marR="42775" marT="0" marB="0"/>
                </a:tc>
                <a:tc>
                  <a:txBody>
                    <a:bodyPr/>
                    <a:lstStyle/>
                    <a:p>
                      <a:pPr marL="0" marR="0">
                        <a:spcBef>
                          <a:spcPts val="300"/>
                        </a:spcBef>
                        <a:spcAft>
                          <a:spcPts val="300"/>
                        </a:spcAft>
                        <a:buNone/>
                      </a:pPr>
                      <a:r>
                        <a:rPr lang="en-US" sz="1400" dirty="0">
                          <a:effectLst/>
                          <a:latin typeface="+mn-lt"/>
                          <a:ea typeface="SimSun" panose="02010600030101010101" pitchFamily="2" charset="-122"/>
                          <a:cs typeface="Times New Roman" panose="02020603050405020304" pitchFamily="18" charset="0"/>
                        </a:rPr>
                        <a:t>$13,897</a:t>
                      </a:r>
                    </a:p>
                  </a:txBody>
                  <a:tcPr marL="42775" marR="42775" marT="0" marB="0"/>
                </a:tc>
                <a:extLst>
                  <a:ext uri="{0D108BD9-81ED-4DB2-BD59-A6C34878D82A}">
                    <a16:rowId xmlns:a16="http://schemas.microsoft.com/office/drawing/2014/main" val="3425337699"/>
                  </a:ext>
                </a:extLst>
              </a:tr>
              <a:tr h="308797">
                <a:tc>
                  <a:txBody>
                    <a:bodyPr/>
                    <a:lstStyle/>
                    <a:p>
                      <a:pPr marL="0" marR="0">
                        <a:spcBef>
                          <a:spcPts val="300"/>
                        </a:spcBef>
                        <a:spcAft>
                          <a:spcPts val="300"/>
                        </a:spcAft>
                        <a:buNone/>
                      </a:pPr>
                      <a:r>
                        <a:rPr lang="en-US" sz="1400" dirty="0">
                          <a:effectLst/>
                          <a:latin typeface="+mn-lt"/>
                        </a:rPr>
                        <a:t>Total</a:t>
                      </a:r>
                      <a:endParaRPr lang="en-US" sz="1400" b="1" dirty="0">
                        <a:solidFill>
                          <a:srgbClr val="1E4E96"/>
                        </a:solidFill>
                        <a:effectLst/>
                        <a:latin typeface="+mn-lt"/>
                        <a:ea typeface="SimSun" panose="02010600030101010101" pitchFamily="2" charset="-122"/>
                        <a:cs typeface="Times New Roman" panose="02020603050405020304" pitchFamily="18" charset="0"/>
                      </a:endParaRPr>
                    </a:p>
                  </a:txBody>
                  <a:tcPr marL="42775" marR="42775" marT="0" marB="0"/>
                </a:tc>
                <a:tc>
                  <a:txBody>
                    <a:bodyPr/>
                    <a:lstStyle/>
                    <a:p>
                      <a:pPr marL="0" marR="0">
                        <a:spcBef>
                          <a:spcPts val="300"/>
                        </a:spcBef>
                        <a:spcAft>
                          <a:spcPts val="300"/>
                        </a:spcAft>
                        <a:buNone/>
                      </a:pPr>
                      <a:r>
                        <a:rPr lang="en-US" sz="1400" b="1" dirty="0">
                          <a:effectLst/>
                          <a:latin typeface="+mn-lt"/>
                          <a:ea typeface="SimSun" panose="02010600030101010101" pitchFamily="2" charset="-122"/>
                          <a:cs typeface="Times New Roman" panose="02020603050405020304" pitchFamily="18" charset="0"/>
                        </a:rPr>
                        <a:t>$38,186</a:t>
                      </a:r>
                    </a:p>
                  </a:txBody>
                  <a:tcPr marL="42775" marR="42775" marT="0" marB="0"/>
                </a:tc>
                <a:tc>
                  <a:txBody>
                    <a:bodyPr/>
                    <a:lstStyle/>
                    <a:p>
                      <a:pPr marL="0" marR="0">
                        <a:spcBef>
                          <a:spcPts val="300"/>
                        </a:spcBef>
                        <a:spcAft>
                          <a:spcPts val="300"/>
                        </a:spcAft>
                        <a:buNone/>
                      </a:pPr>
                      <a:r>
                        <a:rPr lang="en-US" sz="1400" b="1" dirty="0">
                          <a:effectLst/>
                          <a:latin typeface="+mn-lt"/>
                          <a:ea typeface="SimSun" panose="02010600030101010101" pitchFamily="2" charset="-122"/>
                          <a:cs typeface="Times New Roman" panose="02020603050405020304" pitchFamily="18" charset="0"/>
                        </a:rPr>
                        <a:t>$52,144</a:t>
                      </a:r>
                    </a:p>
                  </a:txBody>
                  <a:tcPr marL="42775" marR="42775" marT="0" marB="0"/>
                </a:tc>
                <a:extLst>
                  <a:ext uri="{0D108BD9-81ED-4DB2-BD59-A6C34878D82A}">
                    <a16:rowId xmlns:a16="http://schemas.microsoft.com/office/drawing/2014/main" val="2399347987"/>
                  </a:ext>
                </a:extLst>
              </a:tr>
            </a:tbl>
          </a:graphicData>
        </a:graphic>
      </p:graphicFrame>
      <p:graphicFrame>
        <p:nvGraphicFramePr>
          <p:cNvPr id="8" name="Content Placeholder 7">
            <a:extLst>
              <a:ext uri="{FF2B5EF4-FFF2-40B4-BE49-F238E27FC236}">
                <a16:creationId xmlns:a16="http://schemas.microsoft.com/office/drawing/2014/main" id="{CBBA2FC5-3032-F8FF-ECCD-AB23C3C103E9}"/>
              </a:ext>
            </a:extLst>
          </p:cNvPr>
          <p:cNvGraphicFramePr>
            <a:graphicFrameLocks noGrp="1"/>
          </p:cNvGraphicFramePr>
          <p:nvPr>
            <p:ph sz="quarter" idx="12"/>
            <p:extLst>
              <p:ext uri="{D42A27DB-BD31-4B8C-83A1-F6EECF244321}">
                <p14:modId xmlns:p14="http://schemas.microsoft.com/office/powerpoint/2010/main" val="1289342129"/>
              </p:ext>
            </p:extLst>
          </p:nvPr>
        </p:nvGraphicFramePr>
        <p:xfrm>
          <a:off x="137160" y="1181100"/>
          <a:ext cx="4206875" cy="3630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5390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4EAF2-E741-2533-BCF3-6C37A20CB3C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1C1FDF-196F-A097-47ED-927083627263}"/>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sp>
        <p:nvSpPr>
          <p:cNvPr id="3" name="Title 2">
            <a:extLst>
              <a:ext uri="{FF2B5EF4-FFF2-40B4-BE49-F238E27FC236}">
                <a16:creationId xmlns:a16="http://schemas.microsoft.com/office/drawing/2014/main" id="{5E636E72-6045-E7EB-5653-57F7A4E8A7C0}"/>
              </a:ext>
            </a:extLst>
          </p:cNvPr>
          <p:cNvSpPr>
            <a:spLocks noGrp="1"/>
          </p:cNvSpPr>
          <p:nvPr>
            <p:ph type="title"/>
          </p:nvPr>
        </p:nvSpPr>
        <p:spPr>
          <a:xfrm>
            <a:off x="137160" y="137160"/>
            <a:ext cx="8842248" cy="572464"/>
          </a:xfrm>
        </p:spPr>
        <p:txBody>
          <a:bodyPr wrap="square" anchor="ctr">
            <a:normAutofit/>
          </a:bodyPr>
          <a:lstStyle/>
          <a:p>
            <a:r>
              <a:rPr lang="en-US" dirty="0"/>
              <a:t>Industry sectors with the largest employment impacts   </a:t>
            </a:r>
          </a:p>
        </p:txBody>
      </p:sp>
      <p:sp>
        <p:nvSpPr>
          <p:cNvPr id="5" name="Slide Number Placeholder 4">
            <a:extLst>
              <a:ext uri="{FF2B5EF4-FFF2-40B4-BE49-F238E27FC236}">
                <a16:creationId xmlns:a16="http://schemas.microsoft.com/office/drawing/2014/main" id="{9D38E6FE-7DD3-6E2A-0497-82ACC1859A0B}"/>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13</a:t>
            </a:fld>
            <a:endParaRPr lang="en-US" dirty="0"/>
          </a:p>
        </p:txBody>
      </p:sp>
      <p:graphicFrame>
        <p:nvGraphicFramePr>
          <p:cNvPr id="4" name="Table 3">
            <a:extLst>
              <a:ext uri="{FF2B5EF4-FFF2-40B4-BE49-F238E27FC236}">
                <a16:creationId xmlns:a16="http://schemas.microsoft.com/office/drawing/2014/main" id="{65077BEF-A999-5089-BF08-17E965A37FAE}"/>
              </a:ext>
            </a:extLst>
          </p:cNvPr>
          <p:cNvGraphicFramePr>
            <a:graphicFrameLocks noGrp="1"/>
          </p:cNvGraphicFramePr>
          <p:nvPr>
            <p:extLst>
              <p:ext uri="{D42A27DB-BD31-4B8C-83A1-F6EECF244321}">
                <p14:modId xmlns:p14="http://schemas.microsoft.com/office/powerpoint/2010/main" val="3293517409"/>
              </p:ext>
            </p:extLst>
          </p:nvPr>
        </p:nvGraphicFramePr>
        <p:xfrm>
          <a:off x="173737" y="800100"/>
          <a:ext cx="8558784" cy="3539922"/>
        </p:xfrm>
        <a:graphic>
          <a:graphicData uri="http://schemas.openxmlformats.org/drawingml/2006/table">
            <a:tbl>
              <a:tblPr firstRow="1" bandRow="1">
                <a:tableStyleId>{5C22544A-7EE6-4342-B048-85BDC9FD1C3A}</a:tableStyleId>
              </a:tblPr>
              <a:tblGrid>
                <a:gridCol w="835185">
                  <a:extLst>
                    <a:ext uri="{9D8B030D-6E8A-4147-A177-3AD203B41FA5}">
                      <a16:colId xmlns:a16="http://schemas.microsoft.com/office/drawing/2014/main" val="4021589058"/>
                    </a:ext>
                  </a:extLst>
                </a:gridCol>
                <a:gridCol w="1964316">
                  <a:extLst>
                    <a:ext uri="{9D8B030D-6E8A-4147-A177-3AD203B41FA5}">
                      <a16:colId xmlns:a16="http://schemas.microsoft.com/office/drawing/2014/main" val="598432434"/>
                    </a:ext>
                  </a:extLst>
                </a:gridCol>
                <a:gridCol w="1021298">
                  <a:extLst>
                    <a:ext uri="{9D8B030D-6E8A-4147-A177-3AD203B41FA5}">
                      <a16:colId xmlns:a16="http://schemas.microsoft.com/office/drawing/2014/main" val="3874748545"/>
                    </a:ext>
                  </a:extLst>
                </a:gridCol>
                <a:gridCol w="961697">
                  <a:extLst>
                    <a:ext uri="{9D8B030D-6E8A-4147-A177-3AD203B41FA5}">
                      <a16:colId xmlns:a16="http://schemas.microsoft.com/office/drawing/2014/main" val="4161534995"/>
                    </a:ext>
                  </a:extLst>
                </a:gridCol>
                <a:gridCol w="961697">
                  <a:extLst>
                    <a:ext uri="{9D8B030D-6E8A-4147-A177-3AD203B41FA5}">
                      <a16:colId xmlns:a16="http://schemas.microsoft.com/office/drawing/2014/main" val="2266794757"/>
                    </a:ext>
                  </a:extLst>
                </a:gridCol>
                <a:gridCol w="1021298">
                  <a:extLst>
                    <a:ext uri="{9D8B030D-6E8A-4147-A177-3AD203B41FA5}">
                      <a16:colId xmlns:a16="http://schemas.microsoft.com/office/drawing/2014/main" val="1042518723"/>
                    </a:ext>
                  </a:extLst>
                </a:gridCol>
                <a:gridCol w="1793293">
                  <a:extLst>
                    <a:ext uri="{9D8B030D-6E8A-4147-A177-3AD203B41FA5}">
                      <a16:colId xmlns:a16="http://schemas.microsoft.com/office/drawing/2014/main" val="630434094"/>
                    </a:ext>
                  </a:extLst>
                </a:gridCol>
              </a:tblGrid>
              <a:tr h="432370">
                <a:tc>
                  <a:txBody>
                    <a:bodyPr/>
                    <a:lstStyle/>
                    <a:p>
                      <a:pPr marL="0" marR="0" algn="ctr" fontAlgn="b">
                        <a:lnSpc>
                          <a:spcPct val="120000"/>
                        </a:lnSpc>
                        <a:spcBef>
                          <a:spcPts val="400"/>
                        </a:spcBef>
                        <a:spcAft>
                          <a:spcPts val="600"/>
                        </a:spcAft>
                        <a:buNone/>
                      </a:pPr>
                      <a:r>
                        <a:rPr lang="en-US" sz="1200" b="1" i="0" u="none" strike="noStrike" dirty="0">
                          <a:effectLst/>
                          <a:latin typeface="Arial" panose="020B0604020202020204" pitchFamily="34" charset="0"/>
                        </a:rPr>
                        <a:t>Rank</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b">
                        <a:lnSpc>
                          <a:spcPct val="120000"/>
                        </a:lnSpc>
                        <a:spcBef>
                          <a:spcPts val="400"/>
                        </a:spcBef>
                        <a:spcAft>
                          <a:spcPts val="600"/>
                        </a:spcAft>
                        <a:buNone/>
                      </a:pPr>
                      <a:r>
                        <a:rPr lang="en-US" sz="1200" b="1" i="0" u="none" strike="noStrike" dirty="0">
                          <a:effectLst/>
                          <a:latin typeface="Arial" panose="020B0604020202020204" pitchFamily="34" charset="0"/>
                        </a:rPr>
                        <a:t>Industry</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b">
                        <a:lnSpc>
                          <a:spcPct val="120000"/>
                        </a:lnSpc>
                        <a:spcBef>
                          <a:spcPts val="400"/>
                        </a:spcBef>
                        <a:spcAft>
                          <a:spcPts val="600"/>
                        </a:spcAft>
                        <a:buNone/>
                      </a:pPr>
                      <a:r>
                        <a:rPr lang="en-US" sz="1200" b="1" u="none" strike="noStrike" dirty="0">
                          <a:effectLst/>
                        </a:rPr>
                        <a:t>Direct Jobs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b">
                        <a:lnSpc>
                          <a:spcPct val="120000"/>
                        </a:lnSpc>
                        <a:spcBef>
                          <a:spcPts val="400"/>
                        </a:spcBef>
                        <a:spcAft>
                          <a:spcPts val="600"/>
                        </a:spcAft>
                        <a:buNone/>
                      </a:pPr>
                      <a:r>
                        <a:rPr lang="en-US" sz="1200" b="1" u="none" strike="noStrike" dirty="0">
                          <a:effectLst/>
                        </a:rPr>
                        <a:t>Indirect Jobs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b">
                        <a:lnSpc>
                          <a:spcPct val="120000"/>
                        </a:lnSpc>
                        <a:spcBef>
                          <a:spcPts val="400"/>
                        </a:spcBef>
                        <a:spcAft>
                          <a:spcPts val="600"/>
                        </a:spcAft>
                        <a:buNone/>
                      </a:pPr>
                      <a:r>
                        <a:rPr lang="en-US" sz="1200" b="1" u="none" strike="noStrike" dirty="0">
                          <a:effectLst/>
                        </a:rPr>
                        <a:t>Induced Jobs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b">
                        <a:lnSpc>
                          <a:spcPct val="120000"/>
                        </a:lnSpc>
                        <a:spcBef>
                          <a:spcPts val="400"/>
                        </a:spcBef>
                        <a:spcAft>
                          <a:spcPts val="600"/>
                        </a:spcAft>
                        <a:buNone/>
                      </a:pPr>
                      <a:r>
                        <a:rPr lang="en-US" sz="1200" b="1" u="none" strike="noStrike" dirty="0">
                          <a:effectLst/>
                        </a:rPr>
                        <a:t>Total Jobs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l" fontAlgn="t">
                        <a:lnSpc>
                          <a:spcPct val="120000"/>
                        </a:lnSpc>
                        <a:spcBef>
                          <a:spcPts val="400"/>
                        </a:spcBef>
                        <a:spcAft>
                          <a:spcPts val="600"/>
                        </a:spcAft>
                        <a:buNone/>
                      </a:pPr>
                      <a:r>
                        <a:rPr lang="en-US" sz="1200" b="1" u="none" strike="noStrike" dirty="0">
                          <a:effectLst/>
                        </a:rPr>
                        <a:t>Average Employee Compensation (2024)</a:t>
                      </a:r>
                      <a:endParaRPr lang="en-US" sz="1200" b="0" i="0" u="none" strike="noStrike" dirty="0">
                        <a:effectLst/>
                        <a:latin typeface="Arial" panose="020B0604020202020204" pitchFamily="34" charset="0"/>
                      </a:endParaRPr>
                    </a:p>
                  </a:txBody>
                  <a:tcPr marL="15236" marR="15236" marT="2657" marB="0"/>
                </a:tc>
                <a:extLst>
                  <a:ext uri="{0D108BD9-81ED-4DB2-BD59-A6C34878D82A}">
                    <a16:rowId xmlns:a16="http://schemas.microsoft.com/office/drawing/2014/main" val="1630280536"/>
                  </a:ext>
                </a:extLst>
              </a:tr>
              <a:tr h="269407">
                <a:tc>
                  <a:txBody>
                    <a:bodyPr/>
                    <a:lstStyle/>
                    <a:p>
                      <a:pPr marL="0" marR="0" algn="ctr" fontAlgn="t">
                        <a:lnSpc>
                          <a:spcPct val="120000"/>
                        </a:lnSpc>
                        <a:spcBef>
                          <a:spcPts val="300"/>
                        </a:spcBef>
                        <a:spcAft>
                          <a:spcPts val="600"/>
                        </a:spcAft>
                        <a:buNone/>
                      </a:pPr>
                      <a:r>
                        <a:rPr lang="en-US" sz="1200" b="0" u="none" strike="noStrike" dirty="0">
                          <a:effectLst/>
                        </a:rPr>
                        <a:t>1</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Hospitals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effectLst/>
                        </a:rPr>
                        <a:t>208,949</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2,126</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4,519</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215,594</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ctr">
                        <a:lnSpc>
                          <a:spcPct val="120000"/>
                        </a:lnSpc>
                        <a:spcBef>
                          <a:spcPts val="300"/>
                        </a:spcBef>
                        <a:spcAft>
                          <a:spcPts val="600"/>
                        </a:spcAft>
                        <a:buNone/>
                      </a:pPr>
                      <a:r>
                        <a:rPr lang="en-US" sz="1200" b="0" u="none" strike="noStrike" dirty="0">
                          <a:solidFill>
                            <a:srgbClr val="000000"/>
                          </a:solidFill>
                          <a:effectLst/>
                        </a:rPr>
                        <a:t>$96,442 </a:t>
                      </a:r>
                      <a:endParaRPr lang="en-US" sz="1200" b="0" i="0" u="none" strike="noStrike" dirty="0">
                        <a:effectLst/>
                        <a:latin typeface="Arial" panose="020B0604020202020204" pitchFamily="34" charset="0"/>
                      </a:endParaRPr>
                    </a:p>
                  </a:txBody>
                  <a:tcPr marL="15236" marR="15236" marT="2657" marB="0" anchor="ctr"/>
                </a:tc>
                <a:extLst>
                  <a:ext uri="{0D108BD9-81ED-4DB2-BD59-A6C34878D82A}">
                    <a16:rowId xmlns:a16="http://schemas.microsoft.com/office/drawing/2014/main" val="3437547671"/>
                  </a:ext>
                </a:extLst>
              </a:tr>
              <a:tr h="269407">
                <a:tc>
                  <a:txBody>
                    <a:bodyPr/>
                    <a:lstStyle/>
                    <a:p>
                      <a:pPr marL="0" marR="0" algn="ctr" fontAlgn="t">
                        <a:lnSpc>
                          <a:spcPct val="120000"/>
                        </a:lnSpc>
                        <a:spcBef>
                          <a:spcPts val="300"/>
                        </a:spcBef>
                        <a:spcAft>
                          <a:spcPts val="600"/>
                        </a:spcAft>
                        <a:buNone/>
                      </a:pPr>
                      <a:r>
                        <a:rPr lang="en-US" sz="1200" b="0" u="none" strike="noStrike" dirty="0">
                          <a:effectLst/>
                        </a:rPr>
                        <a:t>2</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Other real estate</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effectLst/>
                        </a:rPr>
                        <a:t>0</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18,787</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3,602</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22,388</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ctr">
                        <a:lnSpc>
                          <a:spcPct val="120000"/>
                        </a:lnSpc>
                        <a:spcBef>
                          <a:spcPts val="300"/>
                        </a:spcBef>
                        <a:spcAft>
                          <a:spcPts val="600"/>
                        </a:spcAft>
                        <a:buNone/>
                      </a:pPr>
                      <a:r>
                        <a:rPr lang="en-US" sz="1200" b="0" u="none" strike="noStrike" dirty="0">
                          <a:solidFill>
                            <a:srgbClr val="000000"/>
                          </a:solidFill>
                          <a:effectLst/>
                        </a:rPr>
                        <a:t>$83,678 </a:t>
                      </a:r>
                      <a:endParaRPr lang="en-US" sz="1200" b="0" i="0" u="none" strike="noStrike" dirty="0">
                        <a:effectLst/>
                        <a:latin typeface="Arial" panose="020B0604020202020204" pitchFamily="34" charset="0"/>
                      </a:endParaRPr>
                    </a:p>
                  </a:txBody>
                  <a:tcPr marL="15236" marR="15236" marT="2657" marB="0" anchor="ctr"/>
                </a:tc>
                <a:extLst>
                  <a:ext uri="{0D108BD9-81ED-4DB2-BD59-A6C34878D82A}">
                    <a16:rowId xmlns:a16="http://schemas.microsoft.com/office/drawing/2014/main" val="3165938751"/>
                  </a:ext>
                </a:extLst>
              </a:tr>
              <a:tr h="269407">
                <a:tc>
                  <a:txBody>
                    <a:bodyPr/>
                    <a:lstStyle/>
                    <a:p>
                      <a:pPr marL="0" marR="0" algn="ctr" fontAlgn="t">
                        <a:lnSpc>
                          <a:spcPct val="120000"/>
                        </a:lnSpc>
                        <a:spcBef>
                          <a:spcPts val="300"/>
                        </a:spcBef>
                        <a:spcAft>
                          <a:spcPts val="600"/>
                        </a:spcAft>
                        <a:buNone/>
                      </a:pPr>
                      <a:r>
                        <a:rPr lang="en-US" sz="1200" b="0" u="none" strike="noStrike" dirty="0">
                          <a:effectLst/>
                        </a:rPr>
                        <a:t>3</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Employment services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effectLst/>
                        </a:rPr>
                        <a:t>0</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15,005</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1,887</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16,892</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ctr">
                        <a:lnSpc>
                          <a:spcPct val="120000"/>
                        </a:lnSpc>
                        <a:spcBef>
                          <a:spcPts val="300"/>
                        </a:spcBef>
                        <a:spcAft>
                          <a:spcPts val="600"/>
                        </a:spcAft>
                        <a:buNone/>
                      </a:pPr>
                      <a:r>
                        <a:rPr lang="en-US" sz="1200" b="0" u="none" strike="noStrike" dirty="0">
                          <a:solidFill>
                            <a:srgbClr val="000000"/>
                          </a:solidFill>
                          <a:effectLst/>
                        </a:rPr>
                        <a:t>$68,859 </a:t>
                      </a:r>
                      <a:endParaRPr lang="en-US" sz="1200" b="0" i="0" u="none" strike="noStrike" dirty="0">
                        <a:effectLst/>
                        <a:latin typeface="Arial" panose="020B0604020202020204" pitchFamily="34" charset="0"/>
                      </a:endParaRPr>
                    </a:p>
                  </a:txBody>
                  <a:tcPr marL="15236" marR="15236" marT="2657" marB="0" anchor="ctr"/>
                </a:tc>
                <a:extLst>
                  <a:ext uri="{0D108BD9-81ED-4DB2-BD59-A6C34878D82A}">
                    <a16:rowId xmlns:a16="http://schemas.microsoft.com/office/drawing/2014/main" val="3962141344"/>
                  </a:ext>
                </a:extLst>
              </a:tr>
              <a:tr h="269407">
                <a:tc>
                  <a:txBody>
                    <a:bodyPr/>
                    <a:lstStyle/>
                    <a:p>
                      <a:pPr marL="0" marR="0" algn="ctr" fontAlgn="t">
                        <a:lnSpc>
                          <a:spcPct val="120000"/>
                        </a:lnSpc>
                        <a:spcBef>
                          <a:spcPts val="300"/>
                        </a:spcBef>
                        <a:spcAft>
                          <a:spcPts val="600"/>
                        </a:spcAft>
                        <a:buNone/>
                      </a:pPr>
                      <a:r>
                        <a:rPr lang="en-US" sz="1200" b="0" u="none" strike="noStrike" dirty="0">
                          <a:effectLst/>
                        </a:rPr>
                        <a:t>4</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Full-service restaurants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effectLst/>
                        </a:rPr>
                        <a:t>0</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5,976</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5,860</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11,836</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ctr">
                        <a:lnSpc>
                          <a:spcPct val="120000"/>
                        </a:lnSpc>
                        <a:spcBef>
                          <a:spcPts val="300"/>
                        </a:spcBef>
                        <a:spcAft>
                          <a:spcPts val="600"/>
                        </a:spcAft>
                        <a:buNone/>
                      </a:pPr>
                      <a:r>
                        <a:rPr lang="en-US" sz="1200" b="0" u="none" strike="noStrike" dirty="0">
                          <a:solidFill>
                            <a:srgbClr val="000000"/>
                          </a:solidFill>
                          <a:effectLst/>
                        </a:rPr>
                        <a:t>$30,366 </a:t>
                      </a:r>
                      <a:endParaRPr lang="en-US" sz="1200" b="0" i="0" u="none" strike="noStrike" dirty="0">
                        <a:effectLst/>
                        <a:latin typeface="Arial" panose="020B0604020202020204" pitchFamily="34" charset="0"/>
                      </a:endParaRPr>
                    </a:p>
                  </a:txBody>
                  <a:tcPr marL="15236" marR="15236" marT="2657" marB="0" anchor="ctr"/>
                </a:tc>
                <a:extLst>
                  <a:ext uri="{0D108BD9-81ED-4DB2-BD59-A6C34878D82A}">
                    <a16:rowId xmlns:a16="http://schemas.microsoft.com/office/drawing/2014/main" val="3340930823"/>
                  </a:ext>
                </a:extLst>
              </a:tr>
              <a:tr h="269407">
                <a:tc>
                  <a:txBody>
                    <a:bodyPr/>
                    <a:lstStyle/>
                    <a:p>
                      <a:pPr marL="0" marR="0" algn="ctr" fontAlgn="t">
                        <a:lnSpc>
                          <a:spcPct val="120000"/>
                        </a:lnSpc>
                        <a:spcBef>
                          <a:spcPts val="300"/>
                        </a:spcBef>
                        <a:spcAft>
                          <a:spcPts val="600"/>
                        </a:spcAft>
                        <a:buNone/>
                      </a:pPr>
                      <a:r>
                        <a:rPr lang="en-US" sz="1200" b="0" u="none" strike="noStrike" dirty="0">
                          <a:effectLst/>
                        </a:rPr>
                        <a:t>5</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Offices of physicians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effectLst/>
                        </a:rPr>
                        <a:t>6,904</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0</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3,842</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10,746</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ctr">
                        <a:lnSpc>
                          <a:spcPct val="120000"/>
                        </a:lnSpc>
                        <a:spcBef>
                          <a:spcPts val="300"/>
                        </a:spcBef>
                        <a:spcAft>
                          <a:spcPts val="600"/>
                        </a:spcAft>
                        <a:buNone/>
                      </a:pPr>
                      <a:r>
                        <a:rPr lang="en-US" sz="1200" b="0" u="none" strike="noStrike" dirty="0">
                          <a:solidFill>
                            <a:srgbClr val="000000"/>
                          </a:solidFill>
                          <a:effectLst/>
                        </a:rPr>
                        <a:t>$123,970 </a:t>
                      </a:r>
                      <a:endParaRPr lang="en-US" sz="1200" b="0" i="0" u="none" strike="noStrike" dirty="0">
                        <a:effectLst/>
                        <a:latin typeface="Arial" panose="020B0604020202020204" pitchFamily="34" charset="0"/>
                      </a:endParaRPr>
                    </a:p>
                  </a:txBody>
                  <a:tcPr marL="15236" marR="15236" marT="2657" marB="0" anchor="ctr"/>
                </a:tc>
                <a:extLst>
                  <a:ext uri="{0D108BD9-81ED-4DB2-BD59-A6C34878D82A}">
                    <a16:rowId xmlns:a16="http://schemas.microsoft.com/office/drawing/2014/main" val="3863251754"/>
                  </a:ext>
                </a:extLst>
              </a:tr>
              <a:tr h="395694">
                <a:tc>
                  <a:txBody>
                    <a:bodyPr/>
                    <a:lstStyle/>
                    <a:p>
                      <a:pPr marL="0" marR="0" algn="ctr" fontAlgn="t">
                        <a:lnSpc>
                          <a:spcPct val="120000"/>
                        </a:lnSpc>
                        <a:spcBef>
                          <a:spcPts val="300"/>
                        </a:spcBef>
                        <a:spcAft>
                          <a:spcPts val="600"/>
                        </a:spcAft>
                        <a:buNone/>
                      </a:pPr>
                      <a:r>
                        <a:rPr lang="en-US" sz="1200" b="0" u="none" strike="noStrike" dirty="0">
                          <a:effectLst/>
                        </a:rPr>
                        <a:t>6</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Management consulting services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effectLst/>
                        </a:rPr>
                        <a:t>0</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4,053</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540</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4,593</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ctr">
                        <a:lnSpc>
                          <a:spcPct val="120000"/>
                        </a:lnSpc>
                        <a:spcBef>
                          <a:spcPts val="300"/>
                        </a:spcBef>
                        <a:spcAft>
                          <a:spcPts val="600"/>
                        </a:spcAft>
                        <a:buNone/>
                      </a:pPr>
                      <a:r>
                        <a:rPr lang="en-US" sz="1200" b="0" u="none" strike="noStrike" dirty="0">
                          <a:solidFill>
                            <a:srgbClr val="000000"/>
                          </a:solidFill>
                          <a:effectLst/>
                        </a:rPr>
                        <a:t>$126,382 </a:t>
                      </a:r>
                      <a:endParaRPr lang="en-US" sz="1200" b="0" i="0" u="none" strike="noStrike" dirty="0">
                        <a:effectLst/>
                        <a:latin typeface="Arial" panose="020B0604020202020204" pitchFamily="34" charset="0"/>
                      </a:endParaRPr>
                    </a:p>
                  </a:txBody>
                  <a:tcPr marL="15236" marR="15236" marT="2657" marB="0" anchor="ctr"/>
                </a:tc>
                <a:extLst>
                  <a:ext uri="{0D108BD9-81ED-4DB2-BD59-A6C34878D82A}">
                    <a16:rowId xmlns:a16="http://schemas.microsoft.com/office/drawing/2014/main" val="3217128020"/>
                  </a:ext>
                </a:extLst>
              </a:tr>
              <a:tr h="395694">
                <a:tc>
                  <a:txBody>
                    <a:bodyPr/>
                    <a:lstStyle/>
                    <a:p>
                      <a:pPr marL="0" marR="0" algn="ctr" fontAlgn="t">
                        <a:lnSpc>
                          <a:spcPct val="120000"/>
                        </a:lnSpc>
                        <a:spcBef>
                          <a:spcPts val="300"/>
                        </a:spcBef>
                        <a:spcAft>
                          <a:spcPts val="600"/>
                        </a:spcAft>
                        <a:buNone/>
                      </a:pPr>
                      <a:r>
                        <a:rPr lang="en-US" sz="1200" b="0" u="none" strike="noStrike" dirty="0">
                          <a:effectLst/>
                        </a:rPr>
                        <a:t>7</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All other food and drinking places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effectLst/>
                        </a:rPr>
                        <a:t>0</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2,428</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2,606</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5,034</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ctr">
                        <a:lnSpc>
                          <a:spcPct val="120000"/>
                        </a:lnSpc>
                        <a:spcBef>
                          <a:spcPts val="300"/>
                        </a:spcBef>
                        <a:spcAft>
                          <a:spcPts val="600"/>
                        </a:spcAft>
                        <a:buNone/>
                      </a:pPr>
                      <a:r>
                        <a:rPr lang="en-US" sz="1200" b="0" u="none" strike="noStrike" dirty="0">
                          <a:solidFill>
                            <a:srgbClr val="000000"/>
                          </a:solidFill>
                          <a:effectLst/>
                        </a:rPr>
                        <a:t>$37,765 </a:t>
                      </a:r>
                      <a:endParaRPr lang="en-US" sz="1200" b="0" i="0" u="none" strike="noStrike" dirty="0">
                        <a:effectLst/>
                        <a:latin typeface="Arial" panose="020B0604020202020204" pitchFamily="34" charset="0"/>
                      </a:endParaRPr>
                    </a:p>
                  </a:txBody>
                  <a:tcPr marL="15236" marR="15236" marT="2657" marB="0" anchor="ctr"/>
                </a:tc>
                <a:extLst>
                  <a:ext uri="{0D108BD9-81ED-4DB2-BD59-A6C34878D82A}">
                    <a16:rowId xmlns:a16="http://schemas.microsoft.com/office/drawing/2014/main" val="1286154945"/>
                  </a:ext>
                </a:extLst>
              </a:tr>
              <a:tr h="269407">
                <a:tc>
                  <a:txBody>
                    <a:bodyPr/>
                    <a:lstStyle/>
                    <a:p>
                      <a:pPr marL="0" marR="0" algn="ctr" fontAlgn="t">
                        <a:lnSpc>
                          <a:spcPct val="120000"/>
                        </a:lnSpc>
                        <a:spcBef>
                          <a:spcPts val="300"/>
                        </a:spcBef>
                        <a:spcAft>
                          <a:spcPts val="600"/>
                        </a:spcAft>
                        <a:buNone/>
                      </a:pPr>
                      <a:r>
                        <a:rPr lang="en-US" sz="1200" b="0" u="none" strike="noStrike" dirty="0">
                          <a:effectLst/>
                        </a:rPr>
                        <a:t>8</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Couriers and messengers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effectLst/>
                        </a:rPr>
                        <a:t>0</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3,410</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1,240</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4,650</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ctr">
                        <a:lnSpc>
                          <a:spcPct val="120000"/>
                        </a:lnSpc>
                        <a:spcBef>
                          <a:spcPts val="300"/>
                        </a:spcBef>
                        <a:spcAft>
                          <a:spcPts val="600"/>
                        </a:spcAft>
                        <a:buNone/>
                      </a:pPr>
                      <a:r>
                        <a:rPr lang="en-US" sz="1200" b="0" u="none" strike="noStrike" dirty="0">
                          <a:solidFill>
                            <a:srgbClr val="000000"/>
                          </a:solidFill>
                          <a:effectLst/>
                        </a:rPr>
                        <a:t>$51,328 </a:t>
                      </a:r>
                      <a:endParaRPr lang="en-US" sz="1200" b="0" i="0" u="none" strike="noStrike" dirty="0">
                        <a:effectLst/>
                        <a:latin typeface="Arial" panose="020B0604020202020204" pitchFamily="34" charset="0"/>
                      </a:endParaRPr>
                    </a:p>
                  </a:txBody>
                  <a:tcPr marL="15236" marR="15236" marT="2657" marB="0" anchor="ctr"/>
                </a:tc>
                <a:extLst>
                  <a:ext uri="{0D108BD9-81ED-4DB2-BD59-A6C34878D82A}">
                    <a16:rowId xmlns:a16="http://schemas.microsoft.com/office/drawing/2014/main" val="3538123643"/>
                  </a:ext>
                </a:extLst>
              </a:tr>
              <a:tr h="269407">
                <a:tc>
                  <a:txBody>
                    <a:bodyPr/>
                    <a:lstStyle/>
                    <a:p>
                      <a:pPr marL="0" marR="0" algn="ctr" fontAlgn="t">
                        <a:lnSpc>
                          <a:spcPct val="120000"/>
                        </a:lnSpc>
                        <a:spcBef>
                          <a:spcPts val="300"/>
                        </a:spcBef>
                        <a:spcAft>
                          <a:spcPts val="600"/>
                        </a:spcAft>
                        <a:buNone/>
                      </a:pPr>
                      <a:r>
                        <a:rPr lang="en-US" sz="1200" b="0" u="none" strike="noStrike" dirty="0">
                          <a:effectLst/>
                        </a:rPr>
                        <a:t>9</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Management of companies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effectLst/>
                        </a:rPr>
                        <a:t>0</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3,058</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1,044</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4,102</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ctr">
                        <a:lnSpc>
                          <a:spcPct val="120000"/>
                        </a:lnSpc>
                        <a:spcBef>
                          <a:spcPts val="300"/>
                        </a:spcBef>
                        <a:spcAft>
                          <a:spcPts val="600"/>
                        </a:spcAft>
                        <a:buNone/>
                      </a:pPr>
                      <a:r>
                        <a:rPr lang="en-US" sz="1200" b="0" u="none" strike="noStrike" dirty="0">
                          <a:solidFill>
                            <a:srgbClr val="000000"/>
                          </a:solidFill>
                          <a:effectLst/>
                        </a:rPr>
                        <a:t>$171,508 </a:t>
                      </a:r>
                      <a:endParaRPr lang="en-US" sz="1200" b="0" i="0" u="none" strike="noStrike" dirty="0">
                        <a:effectLst/>
                        <a:latin typeface="Arial" panose="020B0604020202020204" pitchFamily="34" charset="0"/>
                      </a:endParaRPr>
                    </a:p>
                  </a:txBody>
                  <a:tcPr marL="15236" marR="15236" marT="2657" marB="0" anchor="ctr"/>
                </a:tc>
                <a:extLst>
                  <a:ext uri="{0D108BD9-81ED-4DB2-BD59-A6C34878D82A}">
                    <a16:rowId xmlns:a16="http://schemas.microsoft.com/office/drawing/2014/main" val="2441777774"/>
                  </a:ext>
                </a:extLst>
              </a:tr>
              <a:tr h="388962">
                <a:tc>
                  <a:txBody>
                    <a:bodyPr/>
                    <a:lstStyle/>
                    <a:p>
                      <a:pPr marL="0" marR="0" algn="ctr" fontAlgn="t">
                        <a:lnSpc>
                          <a:spcPct val="120000"/>
                        </a:lnSpc>
                        <a:spcBef>
                          <a:spcPts val="300"/>
                        </a:spcBef>
                        <a:spcAft>
                          <a:spcPts val="600"/>
                        </a:spcAft>
                        <a:buNone/>
                      </a:pPr>
                      <a:r>
                        <a:rPr lang="en-US" sz="1200" b="0" u="none" strike="noStrike" dirty="0">
                          <a:effectLst/>
                        </a:rPr>
                        <a:t>10</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Office administrative services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effectLst/>
                        </a:rPr>
                        <a:t>0</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3,529</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686</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4,215</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ctr">
                        <a:lnSpc>
                          <a:spcPct val="120000"/>
                        </a:lnSpc>
                        <a:spcBef>
                          <a:spcPts val="300"/>
                        </a:spcBef>
                        <a:spcAft>
                          <a:spcPts val="600"/>
                        </a:spcAft>
                        <a:buNone/>
                      </a:pPr>
                      <a:r>
                        <a:rPr lang="en-US" sz="1200" b="0" u="none" strike="noStrike" dirty="0">
                          <a:solidFill>
                            <a:srgbClr val="000000"/>
                          </a:solidFill>
                          <a:effectLst/>
                        </a:rPr>
                        <a:t>$122,249 </a:t>
                      </a:r>
                      <a:endParaRPr lang="en-US" sz="1200" b="0" i="0" u="none" strike="noStrike" dirty="0">
                        <a:effectLst/>
                        <a:latin typeface="Arial" panose="020B0604020202020204" pitchFamily="34" charset="0"/>
                      </a:endParaRPr>
                    </a:p>
                  </a:txBody>
                  <a:tcPr marL="15236" marR="15236" marT="2657" marB="0" anchor="ctr"/>
                </a:tc>
                <a:extLst>
                  <a:ext uri="{0D108BD9-81ED-4DB2-BD59-A6C34878D82A}">
                    <a16:rowId xmlns:a16="http://schemas.microsoft.com/office/drawing/2014/main" val="3138063830"/>
                  </a:ext>
                </a:extLst>
              </a:tr>
            </a:tbl>
          </a:graphicData>
        </a:graphic>
      </p:graphicFrame>
      <p:sp>
        <p:nvSpPr>
          <p:cNvPr id="7" name="TextBox 6">
            <a:extLst>
              <a:ext uri="{FF2B5EF4-FFF2-40B4-BE49-F238E27FC236}">
                <a16:creationId xmlns:a16="http://schemas.microsoft.com/office/drawing/2014/main" id="{6E818256-284D-3FC1-F0AD-5481C72DAA4E}"/>
              </a:ext>
            </a:extLst>
          </p:cNvPr>
          <p:cNvSpPr txBox="1"/>
          <p:nvPr/>
        </p:nvSpPr>
        <p:spPr>
          <a:xfrm>
            <a:off x="71351" y="4340022"/>
            <a:ext cx="8744990" cy="553998"/>
          </a:xfrm>
          <a:prstGeom prst="rect">
            <a:avLst/>
          </a:prstGeom>
          <a:noFill/>
        </p:spPr>
        <p:txBody>
          <a:bodyPr wrap="square">
            <a:spAutoFit/>
          </a:bodyPr>
          <a:lstStyle/>
          <a:p>
            <a:r>
              <a:rPr lang="en-US" sz="1000" dirty="0"/>
              <a:t>Note: The statewide average employee compensation is $83,943. NA: the owner-occupied dwellings sector is one created by IMPLAN to account for the value of home ownership. This sector has no employment. Values are expressed in current dollars.</a:t>
            </a:r>
          </a:p>
          <a:p>
            <a:r>
              <a:rPr lang="en-US" sz="1000" i="1" dirty="0"/>
              <a:t>Source: RTI analysis of HCRIS data, IMPLAN data year 2024 </a:t>
            </a:r>
          </a:p>
        </p:txBody>
      </p:sp>
    </p:spTree>
    <p:extLst>
      <p:ext uri="{BB962C8B-B14F-4D97-AF65-F5344CB8AC3E}">
        <p14:creationId xmlns:p14="http://schemas.microsoft.com/office/powerpoint/2010/main" val="1301982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A2F1F-F02D-7DE5-7C2C-8DD375722CA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71B8E7-8BC6-6751-979B-1A1317590B5D}"/>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sp>
        <p:nvSpPr>
          <p:cNvPr id="3" name="Title 2">
            <a:extLst>
              <a:ext uri="{FF2B5EF4-FFF2-40B4-BE49-F238E27FC236}">
                <a16:creationId xmlns:a16="http://schemas.microsoft.com/office/drawing/2014/main" id="{800122F1-A31A-CA97-A764-DB211B1D0284}"/>
              </a:ext>
            </a:extLst>
          </p:cNvPr>
          <p:cNvSpPr>
            <a:spLocks noGrp="1"/>
          </p:cNvSpPr>
          <p:nvPr>
            <p:ph type="title"/>
          </p:nvPr>
        </p:nvSpPr>
        <p:spPr>
          <a:xfrm>
            <a:off x="137160" y="137160"/>
            <a:ext cx="8842248" cy="572464"/>
          </a:xfrm>
        </p:spPr>
        <p:txBody>
          <a:bodyPr wrap="square" anchor="ctr">
            <a:normAutofit/>
          </a:bodyPr>
          <a:lstStyle/>
          <a:p>
            <a:r>
              <a:rPr lang="en-US" dirty="0"/>
              <a:t>Industries with the Largest GDP Impacts   </a:t>
            </a:r>
          </a:p>
        </p:txBody>
      </p:sp>
      <p:sp>
        <p:nvSpPr>
          <p:cNvPr id="5" name="Slide Number Placeholder 4">
            <a:extLst>
              <a:ext uri="{FF2B5EF4-FFF2-40B4-BE49-F238E27FC236}">
                <a16:creationId xmlns:a16="http://schemas.microsoft.com/office/drawing/2014/main" id="{68976C91-9707-B65E-5C8C-B852C44D7A32}"/>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14</a:t>
            </a:fld>
            <a:endParaRPr lang="en-US" dirty="0"/>
          </a:p>
        </p:txBody>
      </p:sp>
      <p:graphicFrame>
        <p:nvGraphicFramePr>
          <p:cNvPr id="4" name="Table 3">
            <a:extLst>
              <a:ext uri="{FF2B5EF4-FFF2-40B4-BE49-F238E27FC236}">
                <a16:creationId xmlns:a16="http://schemas.microsoft.com/office/drawing/2014/main" id="{9C36CCDB-3E17-9913-0A56-C9F8EC9AB44E}"/>
              </a:ext>
            </a:extLst>
          </p:cNvPr>
          <p:cNvGraphicFramePr>
            <a:graphicFrameLocks noGrp="1"/>
          </p:cNvGraphicFramePr>
          <p:nvPr>
            <p:extLst>
              <p:ext uri="{D42A27DB-BD31-4B8C-83A1-F6EECF244321}">
                <p14:modId xmlns:p14="http://schemas.microsoft.com/office/powerpoint/2010/main" val="1712680822"/>
              </p:ext>
            </p:extLst>
          </p:nvPr>
        </p:nvGraphicFramePr>
        <p:xfrm>
          <a:off x="234418" y="853810"/>
          <a:ext cx="8513342" cy="3412865"/>
        </p:xfrm>
        <a:graphic>
          <a:graphicData uri="http://schemas.openxmlformats.org/drawingml/2006/table">
            <a:tbl>
              <a:tblPr firstRow="1" bandRow="1">
                <a:tableStyleId>{5C22544A-7EE6-4342-B048-85BDC9FD1C3A}</a:tableStyleId>
              </a:tblPr>
              <a:tblGrid>
                <a:gridCol w="770834">
                  <a:extLst>
                    <a:ext uri="{9D8B030D-6E8A-4147-A177-3AD203B41FA5}">
                      <a16:colId xmlns:a16="http://schemas.microsoft.com/office/drawing/2014/main" val="4021589058"/>
                    </a:ext>
                  </a:extLst>
                </a:gridCol>
                <a:gridCol w="1889912">
                  <a:extLst>
                    <a:ext uri="{9D8B030D-6E8A-4147-A177-3AD203B41FA5}">
                      <a16:colId xmlns:a16="http://schemas.microsoft.com/office/drawing/2014/main" val="598432434"/>
                    </a:ext>
                  </a:extLst>
                </a:gridCol>
                <a:gridCol w="1144387">
                  <a:extLst>
                    <a:ext uri="{9D8B030D-6E8A-4147-A177-3AD203B41FA5}">
                      <a16:colId xmlns:a16="http://schemas.microsoft.com/office/drawing/2014/main" val="3874748545"/>
                    </a:ext>
                  </a:extLst>
                </a:gridCol>
                <a:gridCol w="1076502">
                  <a:extLst>
                    <a:ext uri="{9D8B030D-6E8A-4147-A177-3AD203B41FA5}">
                      <a16:colId xmlns:a16="http://schemas.microsoft.com/office/drawing/2014/main" val="2647588581"/>
                    </a:ext>
                  </a:extLst>
                </a:gridCol>
                <a:gridCol w="932465">
                  <a:extLst>
                    <a:ext uri="{9D8B030D-6E8A-4147-A177-3AD203B41FA5}">
                      <a16:colId xmlns:a16="http://schemas.microsoft.com/office/drawing/2014/main" val="3501824042"/>
                    </a:ext>
                  </a:extLst>
                </a:gridCol>
                <a:gridCol w="1137150">
                  <a:extLst>
                    <a:ext uri="{9D8B030D-6E8A-4147-A177-3AD203B41FA5}">
                      <a16:colId xmlns:a16="http://schemas.microsoft.com/office/drawing/2014/main" val="3636923979"/>
                    </a:ext>
                  </a:extLst>
                </a:gridCol>
                <a:gridCol w="1562092">
                  <a:extLst>
                    <a:ext uri="{9D8B030D-6E8A-4147-A177-3AD203B41FA5}">
                      <a16:colId xmlns:a16="http://schemas.microsoft.com/office/drawing/2014/main" val="2057882739"/>
                    </a:ext>
                  </a:extLst>
                </a:gridCol>
              </a:tblGrid>
              <a:tr h="672003">
                <a:tc>
                  <a:txBody>
                    <a:bodyPr/>
                    <a:lstStyle/>
                    <a:p>
                      <a:pPr marL="0" marR="0" algn="ctr" fontAlgn="b">
                        <a:lnSpc>
                          <a:spcPct val="120000"/>
                        </a:lnSpc>
                        <a:spcBef>
                          <a:spcPts val="400"/>
                        </a:spcBef>
                        <a:spcAft>
                          <a:spcPts val="600"/>
                        </a:spcAft>
                        <a:buNone/>
                      </a:pPr>
                      <a:r>
                        <a:rPr lang="en-US" sz="1200" b="1" i="0" u="none" strike="noStrike" dirty="0">
                          <a:effectLst/>
                          <a:latin typeface="Arial" panose="020B0604020202020204" pitchFamily="34" charset="0"/>
                        </a:rPr>
                        <a:t>Rank</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b">
                        <a:lnSpc>
                          <a:spcPct val="120000"/>
                        </a:lnSpc>
                        <a:spcBef>
                          <a:spcPts val="400"/>
                        </a:spcBef>
                        <a:spcAft>
                          <a:spcPts val="600"/>
                        </a:spcAft>
                        <a:buNone/>
                      </a:pPr>
                      <a:r>
                        <a:rPr lang="en-US" sz="1200" b="1" i="0" u="none" strike="noStrike" dirty="0">
                          <a:effectLst/>
                          <a:latin typeface="Arial" panose="020B0604020202020204" pitchFamily="34" charset="0"/>
                        </a:rPr>
                        <a:t>Industry</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b">
                        <a:lnSpc>
                          <a:spcPct val="120000"/>
                        </a:lnSpc>
                        <a:spcBef>
                          <a:spcPts val="400"/>
                        </a:spcBef>
                        <a:spcAft>
                          <a:spcPts val="600"/>
                        </a:spcAft>
                        <a:buNone/>
                      </a:pPr>
                      <a:r>
                        <a:rPr lang="en-US" sz="1200" b="1" u="none" strike="noStrike" dirty="0">
                          <a:effectLst/>
                        </a:rPr>
                        <a:t>Direct State GDP ($ M)</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b">
                        <a:lnSpc>
                          <a:spcPct val="120000"/>
                        </a:lnSpc>
                        <a:spcBef>
                          <a:spcPts val="400"/>
                        </a:spcBef>
                        <a:spcAft>
                          <a:spcPts val="600"/>
                        </a:spcAft>
                        <a:buNone/>
                      </a:pPr>
                      <a:r>
                        <a:rPr lang="en-US" sz="1200" b="1" u="none" strike="noStrike" dirty="0">
                          <a:effectLst/>
                        </a:rPr>
                        <a:t>Indirect State GDP ($ M)</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b">
                        <a:lnSpc>
                          <a:spcPct val="120000"/>
                        </a:lnSpc>
                        <a:spcBef>
                          <a:spcPts val="400"/>
                        </a:spcBef>
                        <a:spcAft>
                          <a:spcPts val="600"/>
                        </a:spcAft>
                        <a:buNone/>
                      </a:pPr>
                      <a:r>
                        <a:rPr lang="en-US" sz="1200" b="1" u="none" strike="noStrike" dirty="0">
                          <a:effectLst/>
                        </a:rPr>
                        <a:t>Induced State GDP ($ M)</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b">
                        <a:lnSpc>
                          <a:spcPct val="120000"/>
                        </a:lnSpc>
                        <a:spcBef>
                          <a:spcPts val="400"/>
                        </a:spcBef>
                        <a:spcAft>
                          <a:spcPts val="600"/>
                        </a:spcAft>
                        <a:buNone/>
                      </a:pPr>
                      <a:r>
                        <a:rPr lang="en-US" sz="1200" b="1" u="none" strike="noStrike" dirty="0">
                          <a:effectLst/>
                        </a:rPr>
                        <a:t>Total GDP ($ M)</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l" fontAlgn="t">
                        <a:lnSpc>
                          <a:spcPct val="120000"/>
                        </a:lnSpc>
                        <a:spcBef>
                          <a:spcPts val="400"/>
                        </a:spcBef>
                        <a:spcAft>
                          <a:spcPts val="600"/>
                        </a:spcAft>
                        <a:buNone/>
                      </a:pPr>
                      <a:r>
                        <a:rPr lang="en-US" sz="1200" b="1" u="none" strike="noStrike" dirty="0">
                          <a:effectLst/>
                        </a:rPr>
                        <a:t>Average Employee Compensation (2024)</a:t>
                      </a:r>
                      <a:endParaRPr lang="en-US" sz="1200" b="0" i="0" u="none" strike="noStrike" dirty="0">
                        <a:effectLst/>
                        <a:latin typeface="Arial" panose="020B0604020202020204" pitchFamily="34" charset="0"/>
                      </a:endParaRPr>
                    </a:p>
                  </a:txBody>
                  <a:tcPr marL="15236" marR="15236" marT="2657" marB="0"/>
                </a:tc>
                <a:extLst>
                  <a:ext uri="{0D108BD9-81ED-4DB2-BD59-A6C34878D82A}">
                    <a16:rowId xmlns:a16="http://schemas.microsoft.com/office/drawing/2014/main" val="1630280536"/>
                  </a:ext>
                </a:extLst>
              </a:tr>
              <a:tr h="225802">
                <a:tc>
                  <a:txBody>
                    <a:bodyPr/>
                    <a:lstStyle/>
                    <a:p>
                      <a:pPr marL="0" marR="0" algn="ctr" fontAlgn="t">
                        <a:lnSpc>
                          <a:spcPct val="120000"/>
                        </a:lnSpc>
                        <a:spcBef>
                          <a:spcPts val="300"/>
                        </a:spcBef>
                        <a:spcAft>
                          <a:spcPts val="600"/>
                        </a:spcAft>
                        <a:buNone/>
                      </a:pPr>
                      <a:r>
                        <a:rPr lang="en-US" sz="1200" b="0" u="none" strike="noStrike" dirty="0">
                          <a:effectLst/>
                        </a:rPr>
                        <a:t>1</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Hospitals </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  $23,629</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$286 </a:t>
                      </a:r>
                      <a:endParaRPr lang="en-US" sz="1200" b="0" i="0" u="none" strike="noStrike" dirty="0">
                        <a:effectLst/>
                        <a:latin typeface="Arial" panose="020B0604020202020204" pitchFamily="34" charset="0"/>
                      </a:endParaRPr>
                    </a:p>
                  </a:txBody>
                  <a:tcPr marL="15236" marR="15236" marT="2657" marB="0"/>
                </a:tc>
                <a:tc>
                  <a:txBody>
                    <a:bodyPr/>
                    <a:lstStyle/>
                    <a:p>
                      <a:pPr algn="ctr"/>
                      <a:r>
                        <a:rPr lang="en-US" sz="1200" b="0" u="none" strike="noStrike" dirty="0">
                          <a:effectLst/>
                        </a:rPr>
                        <a:t> $627 </a:t>
                      </a:r>
                      <a:endParaRPr lang="en-US" sz="1200" dirty="0"/>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$24,542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$96,442 </a:t>
                      </a:r>
                      <a:endParaRPr lang="en-US" sz="1200" b="0" i="0" u="none" strike="noStrike" dirty="0">
                        <a:effectLst/>
                        <a:latin typeface="Arial" panose="020B0604020202020204" pitchFamily="34" charset="0"/>
                      </a:endParaRPr>
                    </a:p>
                  </a:txBody>
                  <a:tcPr marL="15236" marR="15236" marT="2657" marB="0"/>
                </a:tc>
                <a:extLst>
                  <a:ext uri="{0D108BD9-81ED-4DB2-BD59-A6C34878D82A}">
                    <a16:rowId xmlns:a16="http://schemas.microsoft.com/office/drawing/2014/main" val="1122144508"/>
                  </a:ext>
                </a:extLst>
              </a:tr>
              <a:tr h="523565">
                <a:tc>
                  <a:txBody>
                    <a:bodyPr/>
                    <a:lstStyle/>
                    <a:p>
                      <a:pPr marL="0" marR="0" algn="ctr" fontAlgn="t">
                        <a:lnSpc>
                          <a:spcPct val="120000"/>
                        </a:lnSpc>
                        <a:spcBef>
                          <a:spcPts val="300"/>
                        </a:spcBef>
                        <a:spcAft>
                          <a:spcPts val="600"/>
                        </a:spcAft>
                        <a:buNone/>
                      </a:pPr>
                      <a:r>
                        <a:rPr lang="en-US" sz="1200" b="0" u="none" strike="noStrike" dirty="0">
                          <a:effectLst/>
                        </a:rPr>
                        <a:t>2</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Owner-occupied dwellings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 $-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   </a:t>
                      </a:r>
                      <a:endParaRPr lang="en-US" sz="1200" b="0" i="0" u="none" strike="noStrike" dirty="0">
                        <a:effectLst/>
                        <a:latin typeface="Arial" panose="020B0604020202020204" pitchFamily="34" charset="0"/>
                      </a:endParaRPr>
                    </a:p>
                  </a:txBody>
                  <a:tcPr marL="15236" marR="15236" marT="2657" marB="0"/>
                </a:tc>
                <a:tc>
                  <a:txBody>
                    <a:bodyPr/>
                    <a:lstStyle/>
                    <a:p>
                      <a:pPr algn="ctr"/>
                      <a:r>
                        <a:rPr lang="en-US" sz="1200" b="0" u="none" strike="noStrike" dirty="0">
                          <a:effectLst/>
                        </a:rPr>
                        <a:t> $2,410</a:t>
                      </a:r>
                      <a:endParaRPr lang="en-US" sz="1200" dirty="0"/>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$2,410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NA</a:t>
                      </a:r>
                      <a:endParaRPr lang="en-US" sz="1200" b="0" i="0" u="none" strike="noStrike" dirty="0">
                        <a:effectLst/>
                        <a:latin typeface="Arial" panose="020B0604020202020204" pitchFamily="34" charset="0"/>
                      </a:endParaRPr>
                    </a:p>
                  </a:txBody>
                  <a:tcPr marL="15236" marR="15236" marT="2657" marB="0"/>
                </a:tc>
                <a:extLst>
                  <a:ext uri="{0D108BD9-81ED-4DB2-BD59-A6C34878D82A}">
                    <a16:rowId xmlns:a16="http://schemas.microsoft.com/office/drawing/2014/main" val="941010440"/>
                  </a:ext>
                </a:extLst>
              </a:tr>
              <a:tr h="225802">
                <a:tc>
                  <a:txBody>
                    <a:bodyPr/>
                    <a:lstStyle/>
                    <a:p>
                      <a:pPr marL="0" marR="0" algn="ctr" fontAlgn="t">
                        <a:lnSpc>
                          <a:spcPct val="120000"/>
                        </a:lnSpc>
                        <a:spcBef>
                          <a:spcPts val="300"/>
                        </a:spcBef>
                        <a:spcAft>
                          <a:spcPts val="600"/>
                        </a:spcAft>
                        <a:buNone/>
                      </a:pPr>
                      <a:r>
                        <a:rPr lang="en-US" sz="1200" b="0" u="none" strike="noStrike" dirty="0">
                          <a:effectLst/>
                        </a:rPr>
                        <a:t>3</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Other real estate</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 $-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$1,807 </a:t>
                      </a:r>
                      <a:endParaRPr lang="en-US" sz="1200" b="0" i="0" u="none" strike="noStrike" dirty="0">
                        <a:effectLst/>
                        <a:latin typeface="Arial" panose="020B0604020202020204" pitchFamily="34" charset="0"/>
                      </a:endParaRPr>
                    </a:p>
                  </a:txBody>
                  <a:tcPr marL="15236" marR="15236" marT="2657" marB="0"/>
                </a:tc>
                <a:tc>
                  <a:txBody>
                    <a:bodyPr/>
                    <a:lstStyle/>
                    <a:p>
                      <a:pPr algn="ctr"/>
                      <a:r>
                        <a:rPr lang="en-US" sz="1200" b="0" u="none" strike="noStrike" dirty="0">
                          <a:effectLst/>
                        </a:rPr>
                        <a:t> $356 </a:t>
                      </a:r>
                      <a:endParaRPr lang="en-US" sz="1200" dirty="0"/>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$2,163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$83,678 </a:t>
                      </a:r>
                      <a:endParaRPr lang="en-US" sz="1200" b="0" i="0" u="none" strike="noStrike" dirty="0">
                        <a:effectLst/>
                        <a:latin typeface="Arial" panose="020B0604020202020204" pitchFamily="34" charset="0"/>
                      </a:endParaRPr>
                    </a:p>
                  </a:txBody>
                  <a:tcPr marL="15236" marR="15236" marT="2657" marB="0"/>
                </a:tc>
                <a:extLst>
                  <a:ext uri="{0D108BD9-81ED-4DB2-BD59-A6C34878D82A}">
                    <a16:rowId xmlns:a16="http://schemas.microsoft.com/office/drawing/2014/main" val="3141369422"/>
                  </a:ext>
                </a:extLst>
              </a:tr>
              <a:tr h="225802">
                <a:tc>
                  <a:txBody>
                    <a:bodyPr/>
                    <a:lstStyle/>
                    <a:p>
                      <a:pPr marL="0" marR="0" algn="ctr" fontAlgn="t">
                        <a:lnSpc>
                          <a:spcPct val="120000"/>
                        </a:lnSpc>
                        <a:spcBef>
                          <a:spcPts val="300"/>
                        </a:spcBef>
                        <a:spcAft>
                          <a:spcPts val="600"/>
                        </a:spcAft>
                        <a:buNone/>
                      </a:pPr>
                      <a:r>
                        <a:rPr lang="en-US" sz="1200" b="0" u="none" strike="noStrike" dirty="0">
                          <a:effectLst/>
                        </a:rPr>
                        <a:t>4</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Offices of physicians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 $798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$91 </a:t>
                      </a:r>
                      <a:endParaRPr lang="en-US" sz="1200" b="0" i="0" u="none" strike="noStrike" dirty="0">
                        <a:effectLst/>
                        <a:latin typeface="Arial" panose="020B0604020202020204" pitchFamily="34" charset="0"/>
                      </a:endParaRPr>
                    </a:p>
                  </a:txBody>
                  <a:tcPr marL="15236" marR="15236" marT="2657" marB="0"/>
                </a:tc>
                <a:tc>
                  <a:txBody>
                    <a:bodyPr/>
                    <a:lstStyle/>
                    <a:p>
                      <a:pPr algn="ctr"/>
                      <a:r>
                        <a:rPr lang="en-US" sz="1200" b="0" u="none" strike="noStrike" dirty="0">
                          <a:effectLst/>
                        </a:rPr>
                        <a:t> $461 </a:t>
                      </a:r>
                      <a:endParaRPr lang="en-US" sz="1200" dirty="0"/>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$1,351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$123,970 </a:t>
                      </a:r>
                      <a:endParaRPr lang="en-US" sz="1200" b="0" i="0" u="none" strike="noStrike" dirty="0">
                        <a:effectLst/>
                        <a:latin typeface="Arial" panose="020B0604020202020204" pitchFamily="34" charset="0"/>
                      </a:endParaRPr>
                    </a:p>
                  </a:txBody>
                  <a:tcPr marL="15236" marR="15236" marT="2657" marB="0"/>
                </a:tc>
                <a:extLst>
                  <a:ext uri="{0D108BD9-81ED-4DB2-BD59-A6C34878D82A}">
                    <a16:rowId xmlns:a16="http://schemas.microsoft.com/office/drawing/2014/main" val="848190562"/>
                  </a:ext>
                </a:extLst>
              </a:tr>
              <a:tr h="225802">
                <a:tc>
                  <a:txBody>
                    <a:bodyPr/>
                    <a:lstStyle/>
                    <a:p>
                      <a:pPr marL="0" marR="0" algn="ctr" fontAlgn="t">
                        <a:lnSpc>
                          <a:spcPct val="120000"/>
                        </a:lnSpc>
                        <a:spcBef>
                          <a:spcPts val="300"/>
                        </a:spcBef>
                        <a:spcAft>
                          <a:spcPts val="600"/>
                        </a:spcAft>
                        <a:buNone/>
                      </a:pPr>
                      <a:r>
                        <a:rPr lang="en-US" sz="1200" b="0" u="none" strike="noStrike" dirty="0">
                          <a:effectLst/>
                        </a:rPr>
                        <a:t>5</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Employment services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 $-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$1,056 </a:t>
                      </a:r>
                      <a:endParaRPr lang="en-US" sz="1200" b="0" i="0" u="none" strike="noStrike" dirty="0">
                        <a:effectLst/>
                        <a:latin typeface="Arial" panose="020B0604020202020204" pitchFamily="34" charset="0"/>
                      </a:endParaRPr>
                    </a:p>
                  </a:txBody>
                  <a:tcPr marL="15236" marR="15236" marT="2657" marB="0"/>
                </a:tc>
                <a:tc>
                  <a:txBody>
                    <a:bodyPr/>
                    <a:lstStyle/>
                    <a:p>
                      <a:pPr algn="ctr"/>
                      <a:r>
                        <a:rPr lang="en-US" sz="1200" b="0" u="none" strike="noStrike" dirty="0">
                          <a:effectLst/>
                        </a:rPr>
                        <a:t> $135 </a:t>
                      </a:r>
                      <a:endParaRPr lang="en-US" sz="1200" dirty="0"/>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$1,192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$68,859 </a:t>
                      </a:r>
                      <a:endParaRPr lang="en-US" sz="1200" b="0" i="0" u="none" strike="noStrike" dirty="0">
                        <a:effectLst/>
                        <a:latin typeface="Arial" panose="020B0604020202020204" pitchFamily="34" charset="0"/>
                      </a:endParaRPr>
                    </a:p>
                  </a:txBody>
                  <a:tcPr marL="15236" marR="15236" marT="2657" marB="0"/>
                </a:tc>
                <a:extLst>
                  <a:ext uri="{0D108BD9-81ED-4DB2-BD59-A6C34878D82A}">
                    <a16:rowId xmlns:a16="http://schemas.microsoft.com/office/drawing/2014/main" val="3161765536"/>
                  </a:ext>
                </a:extLst>
              </a:tr>
              <a:tr h="225802">
                <a:tc>
                  <a:txBody>
                    <a:bodyPr/>
                    <a:lstStyle/>
                    <a:p>
                      <a:pPr marL="0" marR="0" algn="ctr" fontAlgn="t">
                        <a:lnSpc>
                          <a:spcPct val="120000"/>
                        </a:lnSpc>
                        <a:spcBef>
                          <a:spcPts val="300"/>
                        </a:spcBef>
                        <a:spcAft>
                          <a:spcPts val="600"/>
                        </a:spcAft>
                        <a:buNone/>
                      </a:pPr>
                      <a:r>
                        <a:rPr lang="en-US" sz="1200" b="0" u="none" strike="noStrike" dirty="0">
                          <a:effectLst/>
                        </a:rPr>
                        <a:t>6</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Monetary authorities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 $-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$535 </a:t>
                      </a:r>
                      <a:endParaRPr lang="en-US" sz="1200" b="0" i="0" u="none" strike="noStrike" dirty="0">
                        <a:effectLst/>
                        <a:latin typeface="Arial" panose="020B0604020202020204" pitchFamily="34" charset="0"/>
                      </a:endParaRPr>
                    </a:p>
                  </a:txBody>
                  <a:tcPr marL="15236" marR="15236" marT="2657" marB="0"/>
                </a:tc>
                <a:tc>
                  <a:txBody>
                    <a:bodyPr/>
                    <a:lstStyle/>
                    <a:p>
                      <a:pPr algn="ctr"/>
                      <a:r>
                        <a:rPr lang="en-US" sz="1200" b="0" u="none" strike="noStrike" dirty="0">
                          <a:effectLst/>
                        </a:rPr>
                        <a:t> $478 </a:t>
                      </a:r>
                      <a:endParaRPr lang="en-US" sz="1200" dirty="0"/>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$1,013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$160,756 </a:t>
                      </a:r>
                      <a:endParaRPr lang="en-US" sz="1200" b="0" i="0" u="none" strike="noStrike" dirty="0">
                        <a:effectLst/>
                        <a:latin typeface="Arial" panose="020B0604020202020204" pitchFamily="34" charset="0"/>
                      </a:endParaRPr>
                    </a:p>
                  </a:txBody>
                  <a:tcPr marL="15236" marR="15236" marT="2657" marB="0"/>
                </a:tc>
                <a:extLst>
                  <a:ext uri="{0D108BD9-81ED-4DB2-BD59-A6C34878D82A}">
                    <a16:rowId xmlns:a16="http://schemas.microsoft.com/office/drawing/2014/main" val="2215852567"/>
                  </a:ext>
                </a:extLst>
              </a:tr>
              <a:tr h="225802">
                <a:tc>
                  <a:txBody>
                    <a:bodyPr/>
                    <a:lstStyle/>
                    <a:p>
                      <a:pPr marL="0" marR="0" algn="ctr" fontAlgn="t">
                        <a:lnSpc>
                          <a:spcPct val="120000"/>
                        </a:lnSpc>
                        <a:spcBef>
                          <a:spcPts val="300"/>
                        </a:spcBef>
                        <a:spcAft>
                          <a:spcPts val="600"/>
                        </a:spcAft>
                        <a:buNone/>
                      </a:pPr>
                      <a:r>
                        <a:rPr lang="en-US" sz="1200" b="0" u="none" strike="noStrike" dirty="0">
                          <a:effectLst/>
                        </a:rPr>
                        <a:t>7</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Management of companies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 $-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$559 </a:t>
                      </a:r>
                      <a:endParaRPr lang="en-US" sz="1200" b="0" i="0" u="none" strike="noStrike" dirty="0">
                        <a:effectLst/>
                        <a:latin typeface="Arial" panose="020B0604020202020204" pitchFamily="34" charset="0"/>
                      </a:endParaRPr>
                    </a:p>
                  </a:txBody>
                  <a:tcPr marL="15236" marR="15236" marT="2657" marB="0"/>
                </a:tc>
                <a:tc>
                  <a:txBody>
                    <a:bodyPr/>
                    <a:lstStyle/>
                    <a:p>
                      <a:pPr algn="ctr"/>
                      <a:r>
                        <a:rPr lang="en-US" sz="1200" b="0" u="none" strike="noStrike" dirty="0">
                          <a:effectLst/>
                        </a:rPr>
                        <a:t> $190 </a:t>
                      </a:r>
                      <a:endParaRPr lang="en-US" sz="1200" dirty="0"/>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$749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$171,508 </a:t>
                      </a:r>
                      <a:endParaRPr lang="en-US" sz="1200" b="0" i="0" u="none" strike="noStrike" dirty="0">
                        <a:effectLst/>
                        <a:latin typeface="Arial" panose="020B0604020202020204" pitchFamily="34" charset="0"/>
                      </a:endParaRPr>
                    </a:p>
                  </a:txBody>
                  <a:tcPr marL="15236" marR="15236" marT="2657" marB="0"/>
                </a:tc>
                <a:extLst>
                  <a:ext uri="{0D108BD9-81ED-4DB2-BD59-A6C34878D82A}">
                    <a16:rowId xmlns:a16="http://schemas.microsoft.com/office/drawing/2014/main" val="2123605942"/>
                  </a:ext>
                </a:extLst>
              </a:tr>
              <a:tr h="225802">
                <a:tc>
                  <a:txBody>
                    <a:bodyPr/>
                    <a:lstStyle/>
                    <a:p>
                      <a:pPr marL="0" marR="0" algn="ctr" fontAlgn="t">
                        <a:lnSpc>
                          <a:spcPct val="120000"/>
                        </a:lnSpc>
                        <a:spcBef>
                          <a:spcPts val="300"/>
                        </a:spcBef>
                        <a:spcAft>
                          <a:spcPts val="600"/>
                        </a:spcAft>
                        <a:buNone/>
                      </a:pPr>
                      <a:r>
                        <a:rPr lang="en-US" sz="1200" b="0" u="none" strike="noStrike" dirty="0">
                          <a:effectLst/>
                        </a:rPr>
                        <a:t>8</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Legal services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 $-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$504 </a:t>
                      </a:r>
                      <a:endParaRPr lang="en-US" sz="1200" b="0" i="0" u="none" strike="noStrike" dirty="0">
                        <a:effectLst/>
                        <a:latin typeface="Arial" panose="020B0604020202020204" pitchFamily="34" charset="0"/>
                      </a:endParaRPr>
                    </a:p>
                  </a:txBody>
                  <a:tcPr marL="15236" marR="15236" marT="2657" marB="0"/>
                </a:tc>
                <a:tc>
                  <a:txBody>
                    <a:bodyPr/>
                    <a:lstStyle/>
                    <a:p>
                      <a:pPr algn="ctr"/>
                      <a:r>
                        <a:rPr lang="en-US" sz="1200" b="0" u="none" strike="noStrike" dirty="0">
                          <a:effectLst/>
                        </a:rPr>
                        <a:t> $143 </a:t>
                      </a:r>
                      <a:endParaRPr lang="en-US" sz="1200" dirty="0"/>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$647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$121,183 </a:t>
                      </a:r>
                      <a:endParaRPr lang="en-US" sz="1200" b="0" i="0" u="none" strike="noStrike" dirty="0">
                        <a:effectLst/>
                        <a:latin typeface="Arial" panose="020B0604020202020204" pitchFamily="34" charset="0"/>
                      </a:endParaRPr>
                    </a:p>
                  </a:txBody>
                  <a:tcPr marL="15236" marR="15236" marT="2657" marB="0"/>
                </a:tc>
                <a:extLst>
                  <a:ext uri="{0D108BD9-81ED-4DB2-BD59-A6C34878D82A}">
                    <a16:rowId xmlns:a16="http://schemas.microsoft.com/office/drawing/2014/main" val="1253463159"/>
                  </a:ext>
                </a:extLst>
              </a:tr>
              <a:tr h="225802">
                <a:tc>
                  <a:txBody>
                    <a:bodyPr/>
                    <a:lstStyle/>
                    <a:p>
                      <a:pPr marL="0" marR="0" algn="ctr" fontAlgn="t">
                        <a:lnSpc>
                          <a:spcPct val="120000"/>
                        </a:lnSpc>
                        <a:spcBef>
                          <a:spcPts val="300"/>
                        </a:spcBef>
                        <a:spcAft>
                          <a:spcPts val="600"/>
                        </a:spcAft>
                        <a:buNone/>
                      </a:pPr>
                      <a:r>
                        <a:rPr lang="en-US" sz="1200" b="0" u="none" strike="noStrike" dirty="0">
                          <a:effectLst/>
                        </a:rPr>
                        <a:t>9</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Full-service restaurants</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 $-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$329 </a:t>
                      </a:r>
                      <a:endParaRPr lang="en-US" sz="1200" b="0" i="0" u="none" strike="noStrike" dirty="0">
                        <a:effectLst/>
                        <a:latin typeface="Arial" panose="020B0604020202020204" pitchFamily="34" charset="0"/>
                      </a:endParaRPr>
                    </a:p>
                  </a:txBody>
                  <a:tcPr marL="15236" marR="15236" marT="2657" marB="0"/>
                </a:tc>
                <a:tc>
                  <a:txBody>
                    <a:bodyPr/>
                    <a:lstStyle/>
                    <a:p>
                      <a:pPr algn="ctr"/>
                      <a:r>
                        <a:rPr lang="en-US" sz="1200" b="0" u="none" strike="noStrike" dirty="0">
                          <a:effectLst/>
                        </a:rPr>
                        <a:t> $323 </a:t>
                      </a:r>
                      <a:endParaRPr lang="en-US" sz="1200" dirty="0"/>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$651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$30,366 </a:t>
                      </a:r>
                      <a:endParaRPr lang="en-US" sz="1200" b="0" i="0" u="none" strike="noStrike" dirty="0">
                        <a:effectLst/>
                        <a:latin typeface="Arial" panose="020B0604020202020204" pitchFamily="34" charset="0"/>
                      </a:endParaRPr>
                    </a:p>
                  </a:txBody>
                  <a:tcPr marL="15236" marR="15236" marT="2657" marB="0"/>
                </a:tc>
                <a:extLst>
                  <a:ext uri="{0D108BD9-81ED-4DB2-BD59-A6C34878D82A}">
                    <a16:rowId xmlns:a16="http://schemas.microsoft.com/office/drawing/2014/main" val="1154518796"/>
                  </a:ext>
                </a:extLst>
              </a:tr>
              <a:tr h="410881">
                <a:tc>
                  <a:txBody>
                    <a:bodyPr/>
                    <a:lstStyle/>
                    <a:p>
                      <a:pPr marL="0" marR="0" algn="ctr" fontAlgn="t">
                        <a:lnSpc>
                          <a:spcPct val="120000"/>
                        </a:lnSpc>
                        <a:spcBef>
                          <a:spcPts val="300"/>
                        </a:spcBef>
                        <a:spcAft>
                          <a:spcPts val="600"/>
                        </a:spcAft>
                        <a:buNone/>
                      </a:pPr>
                      <a:r>
                        <a:rPr lang="en-US" sz="1200" b="0" u="none" strike="noStrike" dirty="0">
                          <a:effectLst/>
                        </a:rPr>
                        <a:t>10</a:t>
                      </a:r>
                      <a:endParaRPr lang="en-US" sz="1200" b="0" i="0" u="none" strike="noStrike" dirty="0">
                        <a:effectLst/>
                        <a:latin typeface="Arial" panose="020B0604020202020204" pitchFamily="34" charset="0"/>
                      </a:endParaRPr>
                    </a:p>
                  </a:txBody>
                  <a:tcPr marL="15236" marR="15236" marT="2657" marB="0"/>
                </a:tc>
                <a:tc>
                  <a:txBody>
                    <a:bodyPr/>
                    <a:lstStyle/>
                    <a:p>
                      <a:pPr marL="0" marR="0" algn="l" fontAlgn="b">
                        <a:lnSpc>
                          <a:spcPct val="120000"/>
                        </a:lnSpc>
                        <a:spcBef>
                          <a:spcPts val="300"/>
                        </a:spcBef>
                        <a:spcAft>
                          <a:spcPts val="600"/>
                        </a:spcAft>
                        <a:buNone/>
                      </a:pPr>
                      <a:r>
                        <a:rPr lang="en-US" sz="1200" b="0" u="none" strike="noStrike" dirty="0">
                          <a:solidFill>
                            <a:srgbClr val="000000"/>
                          </a:solidFill>
                          <a:effectLst/>
                        </a:rPr>
                        <a:t>Insurance carriers, except direct life</a:t>
                      </a:r>
                      <a:endParaRPr lang="en-US" sz="1200" b="0" i="0" u="none" strike="noStrike" dirty="0">
                        <a:effectLst/>
                        <a:latin typeface="Arial" panose="020B0604020202020204" pitchFamily="34" charset="0"/>
                      </a:endParaRPr>
                    </a:p>
                  </a:txBody>
                  <a:tcPr marL="15236" marR="15236" marT="2657" marB="0" anchor="b"/>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 $-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$299 </a:t>
                      </a:r>
                      <a:endParaRPr lang="en-US" sz="1200" b="0" i="0" u="none" strike="noStrike" dirty="0">
                        <a:effectLst/>
                        <a:latin typeface="Arial" panose="020B0604020202020204" pitchFamily="34" charset="0"/>
                      </a:endParaRPr>
                    </a:p>
                  </a:txBody>
                  <a:tcPr marL="15236" marR="15236" marT="2657" marB="0"/>
                </a:tc>
                <a:tc>
                  <a:txBody>
                    <a:bodyPr/>
                    <a:lstStyle/>
                    <a:p>
                      <a:pPr algn="ctr"/>
                      <a:r>
                        <a:rPr lang="en-US" sz="1200" b="0" u="none" strike="noStrike" dirty="0">
                          <a:effectLst/>
                        </a:rPr>
                        <a:t> $217 </a:t>
                      </a:r>
                      <a:endParaRPr lang="en-US" sz="1200" dirty="0"/>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effectLst/>
                        </a:rPr>
                        <a:t> $516 </a:t>
                      </a:r>
                      <a:endParaRPr lang="en-US" sz="1200" b="0" i="0" u="none" strike="noStrike" dirty="0">
                        <a:effectLst/>
                        <a:latin typeface="Arial" panose="020B0604020202020204" pitchFamily="34" charset="0"/>
                      </a:endParaRPr>
                    </a:p>
                  </a:txBody>
                  <a:tcPr marL="15236" marR="15236" marT="2657" marB="0"/>
                </a:tc>
                <a:tc>
                  <a:txBody>
                    <a:bodyPr/>
                    <a:lstStyle/>
                    <a:p>
                      <a:pPr marL="0" marR="0" algn="ctr" fontAlgn="t">
                        <a:lnSpc>
                          <a:spcPct val="120000"/>
                        </a:lnSpc>
                        <a:spcBef>
                          <a:spcPts val="300"/>
                        </a:spcBef>
                        <a:spcAft>
                          <a:spcPts val="600"/>
                        </a:spcAft>
                        <a:buNone/>
                      </a:pPr>
                      <a:r>
                        <a:rPr lang="en-US" sz="1200" b="0" u="none" strike="noStrike" dirty="0">
                          <a:solidFill>
                            <a:srgbClr val="000000"/>
                          </a:solidFill>
                          <a:effectLst/>
                        </a:rPr>
                        <a:t>$22,831 </a:t>
                      </a:r>
                      <a:endParaRPr lang="en-US" sz="1200" b="0" i="0" u="none" strike="noStrike" dirty="0">
                        <a:effectLst/>
                        <a:latin typeface="Arial" panose="020B0604020202020204" pitchFamily="34" charset="0"/>
                      </a:endParaRPr>
                    </a:p>
                  </a:txBody>
                  <a:tcPr marL="15236" marR="15236" marT="2657" marB="0"/>
                </a:tc>
                <a:extLst>
                  <a:ext uri="{0D108BD9-81ED-4DB2-BD59-A6C34878D82A}">
                    <a16:rowId xmlns:a16="http://schemas.microsoft.com/office/drawing/2014/main" val="4168681036"/>
                  </a:ext>
                </a:extLst>
              </a:tr>
            </a:tbl>
          </a:graphicData>
        </a:graphic>
      </p:graphicFrame>
      <p:sp>
        <p:nvSpPr>
          <p:cNvPr id="7" name="TextBox 6">
            <a:extLst>
              <a:ext uri="{FF2B5EF4-FFF2-40B4-BE49-F238E27FC236}">
                <a16:creationId xmlns:a16="http://schemas.microsoft.com/office/drawing/2014/main" id="{2191FF17-5A2E-7484-9171-4BA693872F2C}"/>
              </a:ext>
            </a:extLst>
          </p:cNvPr>
          <p:cNvSpPr txBox="1"/>
          <p:nvPr/>
        </p:nvSpPr>
        <p:spPr>
          <a:xfrm>
            <a:off x="234418" y="4338042"/>
            <a:ext cx="8744990" cy="553998"/>
          </a:xfrm>
          <a:prstGeom prst="rect">
            <a:avLst/>
          </a:prstGeom>
          <a:noFill/>
        </p:spPr>
        <p:txBody>
          <a:bodyPr wrap="square">
            <a:spAutoFit/>
          </a:bodyPr>
          <a:lstStyle/>
          <a:p>
            <a:r>
              <a:rPr lang="en-US" sz="1000" dirty="0"/>
              <a:t>Note: The statewide average employee compensation is $83,943. NA: the owner-occupied dwellings sector is one created by IMPLAN to account for the value of home ownership. This sector has no employment. Values are expressed in current dollars.</a:t>
            </a:r>
          </a:p>
          <a:p>
            <a:r>
              <a:rPr lang="en-US" sz="1000" i="1" dirty="0"/>
              <a:t>Source: RTI analysis of HCRIS data, IMPLAN data year 2024 </a:t>
            </a:r>
          </a:p>
        </p:txBody>
      </p:sp>
    </p:spTree>
    <p:extLst>
      <p:ext uri="{BB962C8B-B14F-4D97-AF65-F5344CB8AC3E}">
        <p14:creationId xmlns:p14="http://schemas.microsoft.com/office/powerpoint/2010/main" val="1391326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21EF8-0416-19E4-9D48-36980ADC45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1D5E6D-69A9-74AF-EBA8-CE0B82FFD81A}"/>
              </a:ext>
            </a:extLst>
          </p:cNvPr>
          <p:cNvSpPr>
            <a:spLocks noGrp="1"/>
          </p:cNvSpPr>
          <p:nvPr>
            <p:ph type="title"/>
          </p:nvPr>
        </p:nvSpPr>
        <p:spPr>
          <a:xfrm>
            <a:off x="150876" y="536202"/>
            <a:ext cx="8842248" cy="572464"/>
          </a:xfrm>
        </p:spPr>
        <p:txBody>
          <a:bodyPr wrap="square" anchor="ctr">
            <a:noAutofit/>
          </a:bodyPr>
          <a:lstStyle/>
          <a:p>
            <a:r>
              <a:rPr lang="en-US" dirty="0"/>
              <a:t>In 2024, North Carolina health systems and hospitals provided $8.5 billion of community benefits.  </a:t>
            </a:r>
          </a:p>
        </p:txBody>
      </p:sp>
      <p:sp>
        <p:nvSpPr>
          <p:cNvPr id="5" name="Slide Number Placeholder 4">
            <a:extLst>
              <a:ext uri="{FF2B5EF4-FFF2-40B4-BE49-F238E27FC236}">
                <a16:creationId xmlns:a16="http://schemas.microsoft.com/office/drawing/2014/main" id="{521FA89E-2468-58F1-256A-73179CCA6FF2}"/>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15</a:t>
            </a:fld>
            <a:endParaRPr lang="en-US" dirty="0"/>
          </a:p>
        </p:txBody>
      </p:sp>
      <p:sp>
        <p:nvSpPr>
          <p:cNvPr id="2" name="Footer Placeholder 1">
            <a:extLst>
              <a:ext uri="{FF2B5EF4-FFF2-40B4-BE49-F238E27FC236}">
                <a16:creationId xmlns:a16="http://schemas.microsoft.com/office/drawing/2014/main" id="{4EDEDBB3-59A4-471C-CA33-315EEA3C5525}"/>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sp>
        <p:nvSpPr>
          <p:cNvPr id="6" name="TextBox 5">
            <a:extLst>
              <a:ext uri="{FF2B5EF4-FFF2-40B4-BE49-F238E27FC236}">
                <a16:creationId xmlns:a16="http://schemas.microsoft.com/office/drawing/2014/main" id="{36BED08F-0109-58BE-BFF3-A6744C796B02}"/>
              </a:ext>
            </a:extLst>
          </p:cNvPr>
          <p:cNvSpPr txBox="1"/>
          <p:nvPr/>
        </p:nvSpPr>
        <p:spPr>
          <a:xfrm>
            <a:off x="180276" y="4419796"/>
            <a:ext cx="2298192" cy="215444"/>
          </a:xfrm>
          <a:prstGeom prst="rect">
            <a:avLst/>
          </a:prstGeom>
          <a:noFill/>
        </p:spPr>
        <p:txBody>
          <a:bodyPr wrap="square">
            <a:spAutoFit/>
          </a:bodyPr>
          <a:lstStyle/>
          <a:p>
            <a:r>
              <a:rPr lang="en-US" sz="800" i="1" dirty="0"/>
              <a:t>Source: HCRIS and NCHA, 2021-2024.</a:t>
            </a:r>
          </a:p>
        </p:txBody>
      </p:sp>
      <mc:AlternateContent xmlns:mc="http://schemas.openxmlformats.org/markup-compatibility/2006">
        <mc:Choice xmlns:cx1="http://schemas.microsoft.com/office/drawing/2015/9/8/chartex" Requires="cx1">
          <p:graphicFrame>
            <p:nvGraphicFramePr>
              <p:cNvPr id="4" name="Chart 3">
                <a:extLst>
                  <a:ext uri="{FF2B5EF4-FFF2-40B4-BE49-F238E27FC236}">
                    <a16:creationId xmlns:a16="http://schemas.microsoft.com/office/drawing/2014/main" id="{33EA6668-1149-D640-D0D8-DF183DD639C5}"/>
                  </a:ext>
                </a:extLst>
              </p:cNvPr>
              <p:cNvGraphicFramePr/>
              <p:nvPr>
                <p:extLst>
                  <p:ext uri="{D42A27DB-BD31-4B8C-83A1-F6EECF244321}">
                    <p14:modId xmlns:p14="http://schemas.microsoft.com/office/powerpoint/2010/main" val="2412641480"/>
                  </p:ext>
                </p:extLst>
              </p:nvPr>
            </p:nvGraphicFramePr>
            <p:xfrm>
              <a:off x="180275" y="1644846"/>
              <a:ext cx="4991332" cy="2829718"/>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4" name="Chart 3">
                <a:extLst>
                  <a:ext uri="{FF2B5EF4-FFF2-40B4-BE49-F238E27FC236}">
                    <a16:creationId xmlns:a16="http://schemas.microsoft.com/office/drawing/2014/main" id="{33EA6668-1149-D640-D0D8-DF183DD639C5}"/>
                  </a:ext>
                </a:extLst>
              </p:cNvPr>
              <p:cNvPicPr>
                <a:picLocks noGrp="1" noRot="1" noChangeAspect="1" noMove="1" noResize="1" noEditPoints="1" noAdjustHandles="1" noChangeArrowheads="1" noChangeShapeType="1"/>
              </p:cNvPicPr>
              <p:nvPr/>
            </p:nvPicPr>
            <p:blipFill>
              <a:blip r:embed="rId4"/>
              <a:stretch>
                <a:fillRect/>
              </a:stretch>
            </p:blipFill>
            <p:spPr>
              <a:xfrm>
                <a:off x="180275" y="1644846"/>
                <a:ext cx="4991332" cy="2829718"/>
              </a:xfrm>
              <a:prstGeom prst="rect">
                <a:avLst/>
              </a:prstGeom>
            </p:spPr>
          </p:pic>
        </mc:Fallback>
      </mc:AlternateContent>
      <p:sp>
        <p:nvSpPr>
          <p:cNvPr id="7" name="TextBox 6">
            <a:extLst>
              <a:ext uri="{FF2B5EF4-FFF2-40B4-BE49-F238E27FC236}">
                <a16:creationId xmlns:a16="http://schemas.microsoft.com/office/drawing/2014/main" id="{5EA16142-8F12-95BC-DA1E-A64D6B8B868E}"/>
              </a:ext>
            </a:extLst>
          </p:cNvPr>
          <p:cNvSpPr txBox="1"/>
          <p:nvPr/>
        </p:nvSpPr>
        <p:spPr>
          <a:xfrm>
            <a:off x="475907" y="1429402"/>
            <a:ext cx="4486237" cy="261610"/>
          </a:xfrm>
          <a:prstGeom prst="rect">
            <a:avLst/>
          </a:prstGeom>
          <a:noFill/>
        </p:spPr>
        <p:txBody>
          <a:bodyPr wrap="square" rtlCol="0">
            <a:spAutoFit/>
          </a:bodyPr>
          <a:lstStyle/>
          <a:p>
            <a:r>
              <a:rPr lang="en-US" sz="1100" b="1" dirty="0"/>
              <a:t>Community Benefits by Category (Percentage)</a:t>
            </a:r>
          </a:p>
        </p:txBody>
      </p:sp>
      <p:sp>
        <p:nvSpPr>
          <p:cNvPr id="9" name="TextBox 8">
            <a:extLst>
              <a:ext uri="{FF2B5EF4-FFF2-40B4-BE49-F238E27FC236}">
                <a16:creationId xmlns:a16="http://schemas.microsoft.com/office/drawing/2014/main" id="{A216AFC4-2DE3-58DD-0043-3BBFFC6722A8}"/>
              </a:ext>
            </a:extLst>
          </p:cNvPr>
          <p:cNvSpPr txBox="1"/>
          <p:nvPr/>
        </p:nvSpPr>
        <p:spPr>
          <a:xfrm>
            <a:off x="4962144" y="1127481"/>
            <a:ext cx="3926468" cy="3736600"/>
          </a:xfrm>
          <a:prstGeom prst="rect">
            <a:avLst/>
          </a:prstGeom>
          <a:noFill/>
        </p:spPr>
        <p:txBody>
          <a:bodyPr wrap="square">
            <a:spAutoFit/>
          </a:bodyPr>
          <a:lstStyle/>
          <a:p>
            <a:pPr marL="285750" marR="0" indent="-285750">
              <a:lnSpc>
                <a:spcPct val="120000"/>
              </a:lnSpc>
              <a:spcAft>
                <a:spcPts val="600"/>
              </a:spcAft>
              <a:buFont typeface="Arial" panose="020B0604020202020204" pitchFamily="34" charset="0"/>
              <a:buChar char="•"/>
            </a:pPr>
            <a:r>
              <a:rPr lang="en-US" sz="1400" dirty="0">
                <a:solidFill>
                  <a:srgbClr val="000000"/>
                </a:solidFill>
                <a:effectLst/>
                <a:latin typeface="Arial" panose="020B0604020202020204" pitchFamily="34" charset="0"/>
              </a:rPr>
              <a:t>Community benefits come from four main sources: </a:t>
            </a:r>
          </a:p>
          <a:p>
            <a:pPr marL="742950" lvl="1" indent="-285750">
              <a:lnSpc>
                <a:spcPct val="120000"/>
              </a:lnSpc>
              <a:spcAft>
                <a:spcPts val="600"/>
              </a:spcAft>
              <a:buFont typeface="Arial" panose="020B0604020202020204" pitchFamily="34" charset="0"/>
              <a:buChar char="•"/>
            </a:pPr>
            <a:r>
              <a:rPr lang="en-US" sz="1400" b="1" dirty="0">
                <a:solidFill>
                  <a:srgbClr val="000000"/>
                </a:solidFill>
                <a:effectLst/>
                <a:latin typeface="Arial" panose="020B0604020202020204" pitchFamily="34" charset="0"/>
              </a:rPr>
              <a:t>Medicare losses</a:t>
            </a:r>
            <a:r>
              <a:rPr lang="en-US" sz="1400" dirty="0">
                <a:solidFill>
                  <a:srgbClr val="000000"/>
                </a:solidFill>
                <a:effectLst/>
                <a:latin typeface="Arial" panose="020B0604020202020204" pitchFamily="34" charset="0"/>
              </a:rPr>
              <a:t>: when hospitals provide care to Medicare patients without full reimbursement</a:t>
            </a:r>
          </a:p>
          <a:p>
            <a:pPr marL="742950" lvl="1" indent="-285750">
              <a:lnSpc>
                <a:spcPct val="120000"/>
              </a:lnSpc>
              <a:spcAft>
                <a:spcPts val="600"/>
              </a:spcAft>
              <a:buFont typeface="Arial" panose="020B0604020202020204" pitchFamily="34" charset="0"/>
              <a:buChar char="•"/>
            </a:pPr>
            <a:r>
              <a:rPr lang="en-US" sz="1400" b="1" dirty="0">
                <a:solidFill>
                  <a:srgbClr val="000000"/>
                </a:solidFill>
                <a:latin typeface="Arial" panose="020B0604020202020204" pitchFamily="34" charset="0"/>
              </a:rPr>
              <a:t>U</a:t>
            </a:r>
            <a:r>
              <a:rPr lang="en-US" sz="1400" b="1" dirty="0">
                <a:solidFill>
                  <a:srgbClr val="000000"/>
                </a:solidFill>
                <a:effectLst/>
                <a:latin typeface="Arial" panose="020B0604020202020204" pitchFamily="34" charset="0"/>
              </a:rPr>
              <a:t>ncompensated care</a:t>
            </a:r>
            <a:r>
              <a:rPr lang="en-US" sz="1400" dirty="0">
                <a:solidFill>
                  <a:srgbClr val="000000"/>
                </a:solidFill>
                <a:effectLst/>
                <a:latin typeface="Arial" panose="020B0604020202020204" pitchFamily="34" charset="0"/>
              </a:rPr>
              <a:t>: free or discounted services for those who can’t pay </a:t>
            </a:r>
          </a:p>
          <a:p>
            <a:pPr marL="742950" lvl="1" indent="-285750">
              <a:lnSpc>
                <a:spcPct val="120000"/>
              </a:lnSpc>
              <a:spcAft>
                <a:spcPts val="600"/>
              </a:spcAft>
              <a:buFont typeface="Arial" panose="020B0604020202020204" pitchFamily="34" charset="0"/>
              <a:buChar char="•"/>
            </a:pPr>
            <a:r>
              <a:rPr lang="en-US" sz="1400" b="1" dirty="0">
                <a:solidFill>
                  <a:srgbClr val="000000"/>
                </a:solidFill>
                <a:latin typeface="Arial" panose="020B0604020202020204" pitchFamily="34" charset="0"/>
              </a:rPr>
              <a:t>B</a:t>
            </a:r>
            <a:r>
              <a:rPr lang="en-US" sz="1400" b="1" dirty="0">
                <a:solidFill>
                  <a:srgbClr val="000000"/>
                </a:solidFill>
                <a:effectLst/>
                <a:latin typeface="Arial" panose="020B0604020202020204" pitchFamily="34" charset="0"/>
              </a:rPr>
              <a:t>ad debt</a:t>
            </a:r>
            <a:r>
              <a:rPr lang="en-US" sz="1400" dirty="0">
                <a:solidFill>
                  <a:srgbClr val="000000"/>
                </a:solidFill>
                <a:effectLst/>
                <a:latin typeface="Arial" panose="020B0604020202020204" pitchFamily="34" charset="0"/>
              </a:rPr>
              <a:t>: Unpaid bills after collection attempts</a:t>
            </a:r>
          </a:p>
          <a:p>
            <a:pPr marL="742950" lvl="1" indent="-285750">
              <a:lnSpc>
                <a:spcPct val="120000"/>
              </a:lnSpc>
              <a:spcAft>
                <a:spcPts val="600"/>
              </a:spcAft>
              <a:buFont typeface="Arial" panose="020B0604020202020204" pitchFamily="34" charset="0"/>
              <a:buChar char="•"/>
            </a:pPr>
            <a:r>
              <a:rPr lang="en-US" sz="1400" b="1" dirty="0">
                <a:solidFill>
                  <a:srgbClr val="000000"/>
                </a:solidFill>
                <a:effectLst/>
                <a:latin typeface="Arial" panose="020B0604020202020204" pitchFamily="34" charset="0"/>
              </a:rPr>
              <a:t>Medicaid losses</a:t>
            </a:r>
            <a:r>
              <a:rPr lang="en-US" sz="1400" dirty="0">
                <a:solidFill>
                  <a:srgbClr val="000000"/>
                </a:solidFill>
                <a:effectLst/>
                <a:latin typeface="Arial" panose="020B0604020202020204" pitchFamily="34" charset="0"/>
              </a:rPr>
              <a:t>: when hospitals provide care to Medicaid patients without full reimbursement</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942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2D61-F7C9-DC6C-E267-6124D5C1518E}"/>
              </a:ext>
            </a:extLst>
          </p:cNvPr>
          <p:cNvSpPr>
            <a:spLocks noGrp="1"/>
          </p:cNvSpPr>
          <p:nvPr>
            <p:ph type="title"/>
          </p:nvPr>
        </p:nvSpPr>
        <p:spPr/>
        <p:txBody>
          <a:bodyPr/>
          <a:lstStyle/>
          <a:p>
            <a:r>
              <a:rPr lang="en-US" dirty="0"/>
              <a:t>Taxes and Fees</a:t>
            </a:r>
          </a:p>
        </p:txBody>
      </p:sp>
      <p:sp>
        <p:nvSpPr>
          <p:cNvPr id="3" name="Slide Number Placeholder 2">
            <a:extLst>
              <a:ext uri="{FF2B5EF4-FFF2-40B4-BE49-F238E27FC236}">
                <a16:creationId xmlns:a16="http://schemas.microsoft.com/office/drawing/2014/main" id="{74A42D10-4F90-C6A6-552D-F6FDB40B05FC}"/>
              </a:ext>
            </a:extLst>
          </p:cNvPr>
          <p:cNvSpPr>
            <a:spLocks noGrp="1"/>
          </p:cNvSpPr>
          <p:nvPr>
            <p:ph type="sldNum" sz="quarter" idx="10"/>
          </p:nvPr>
        </p:nvSpPr>
        <p:spPr/>
        <p:txBody>
          <a:bodyPr/>
          <a:lstStyle/>
          <a:p>
            <a:fld id="{D4325D4D-289E-48C1-B277-2BEB492A7D19}" type="slidenum">
              <a:rPr lang="en-US" smtClean="0"/>
              <a:pPr/>
              <a:t>16</a:t>
            </a:fld>
            <a:endParaRPr lang="en-US" dirty="0"/>
          </a:p>
        </p:txBody>
      </p:sp>
      <p:sp>
        <p:nvSpPr>
          <p:cNvPr id="4" name="Footer Placeholder 3">
            <a:extLst>
              <a:ext uri="{FF2B5EF4-FFF2-40B4-BE49-F238E27FC236}">
                <a16:creationId xmlns:a16="http://schemas.microsoft.com/office/drawing/2014/main" id="{3D6C2CBE-F0CC-783A-BD4F-9CE5CA625B2F}"/>
              </a:ext>
            </a:extLst>
          </p:cNvPr>
          <p:cNvSpPr>
            <a:spLocks noGrp="1"/>
          </p:cNvSpPr>
          <p:nvPr>
            <p:ph type="ftr" sz="quarter" idx="11"/>
          </p:nvPr>
        </p:nvSpPr>
        <p:spPr/>
        <p:txBody>
          <a:bodyPr/>
          <a:lstStyle/>
          <a:p>
            <a:r>
              <a:rPr lang="en-US" dirty="0"/>
              <a:t>CONFIDENTIAL</a:t>
            </a:r>
          </a:p>
        </p:txBody>
      </p:sp>
      <p:sp>
        <p:nvSpPr>
          <p:cNvPr id="5" name="Content Placeholder 4">
            <a:extLst>
              <a:ext uri="{FF2B5EF4-FFF2-40B4-BE49-F238E27FC236}">
                <a16:creationId xmlns:a16="http://schemas.microsoft.com/office/drawing/2014/main" id="{7FEAD603-F4D5-5CB9-59E2-E39E1F7B13E5}"/>
              </a:ext>
            </a:extLst>
          </p:cNvPr>
          <p:cNvSpPr>
            <a:spLocks noGrp="1"/>
          </p:cNvSpPr>
          <p:nvPr>
            <p:ph sz="quarter" idx="12"/>
          </p:nvPr>
        </p:nvSpPr>
        <p:spPr/>
        <p:txBody>
          <a:bodyPr/>
          <a:lstStyle/>
          <a:p>
            <a:pPr marL="0" indent="0">
              <a:buNone/>
            </a:pPr>
            <a:r>
              <a:rPr lang="en-US" sz="1800" dirty="0"/>
              <a:t>Health systems and hospitals generate $2.5 billion in state and local tax revenue.</a:t>
            </a:r>
          </a:p>
          <a:p>
            <a:endParaRPr lang="en-US" dirty="0"/>
          </a:p>
        </p:txBody>
      </p:sp>
      <p:graphicFrame>
        <p:nvGraphicFramePr>
          <p:cNvPr id="7" name="Chart 6">
            <a:extLst>
              <a:ext uri="{FF2B5EF4-FFF2-40B4-BE49-F238E27FC236}">
                <a16:creationId xmlns:a16="http://schemas.microsoft.com/office/drawing/2014/main" id="{062ED2D3-7A03-73B8-7120-1D53DFE05C39}"/>
              </a:ext>
            </a:extLst>
          </p:cNvPr>
          <p:cNvGraphicFramePr/>
          <p:nvPr>
            <p:extLst>
              <p:ext uri="{D42A27DB-BD31-4B8C-83A1-F6EECF244321}">
                <p14:modId xmlns:p14="http://schemas.microsoft.com/office/powerpoint/2010/main" val="3893630073"/>
              </p:ext>
            </p:extLst>
          </p:nvPr>
        </p:nvGraphicFramePr>
        <p:xfrm>
          <a:off x="93389" y="1935480"/>
          <a:ext cx="3856519" cy="286137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2">
            <a:extLst>
              <a:ext uri="{FF2B5EF4-FFF2-40B4-BE49-F238E27FC236}">
                <a16:creationId xmlns:a16="http://schemas.microsoft.com/office/drawing/2014/main" id="{312F7ECD-D2F3-FF8F-F51A-1D6E7AFD03C3}"/>
              </a:ext>
            </a:extLst>
          </p:cNvPr>
          <p:cNvSpPr txBox="1">
            <a:spLocks noGrp="1" noChangeArrowheads="1"/>
          </p:cNvSpPr>
          <p:nvPr>
            <p:ph sz="quarter" idx="13"/>
          </p:nvPr>
        </p:nvSpPr>
        <p:spPr bwMode="auto">
          <a:xfrm>
            <a:off x="4343400" y="922984"/>
            <a:ext cx="4707211" cy="37909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buNone/>
            </a:pPr>
            <a:r>
              <a:rPr lang="en-US" sz="1400" b="1" dirty="0">
                <a:solidFill>
                  <a:schemeClr val="accent1"/>
                </a:solidFill>
                <a:effectLst/>
                <a:ea typeface="SimSun" panose="02010600030101010101" pitchFamily="2" charset="-122"/>
                <a:cs typeface="Times New Roman" panose="02020603050405020304" pitchFamily="18" charset="0"/>
              </a:rPr>
              <a:t>2025 Hospital Contributions towards NC Medicaid</a:t>
            </a:r>
            <a:endParaRPr lang="en-US" sz="1400" dirty="0">
              <a:solidFill>
                <a:schemeClr val="accent1"/>
              </a:solidFill>
              <a:effectLst/>
              <a:ea typeface="SimSun" panose="02010600030101010101" pitchFamily="2" charset="-122"/>
              <a:cs typeface="Times New Roman" panose="02020603050405020304" pitchFamily="18" charset="0"/>
            </a:endParaRPr>
          </a:p>
          <a:p>
            <a:pPr marL="0" marR="0">
              <a:buNone/>
            </a:pPr>
            <a:endPar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buNone/>
            </a:pPr>
            <a:r>
              <a:rPr lang="en-US" sz="1400" b="1" dirty="0">
                <a:solidFill>
                  <a:srgbClr val="000000"/>
                </a:solidFill>
                <a:effectLst/>
                <a:ea typeface="Times New Roman" panose="02020603050405020304" pitchFamily="18" charset="0"/>
                <a:cs typeface="Times New Roman" panose="02020603050405020304" pitchFamily="18" charset="0"/>
              </a:rPr>
              <a:t>Program </a:t>
            </a:r>
            <a:r>
              <a:rPr lang="en-US" sz="1400" b="1" dirty="0">
                <a:ea typeface="SimSun" panose="02010600030101010101" pitchFamily="2" charset="-122"/>
                <a:cs typeface="Times New Roman" panose="02020603050405020304" pitchFamily="18" charset="0"/>
              </a:rPr>
              <a:t>			</a:t>
            </a:r>
            <a:r>
              <a:rPr lang="en-US" sz="1400" b="1" dirty="0">
                <a:solidFill>
                  <a:srgbClr val="000000"/>
                </a:solidFill>
                <a:effectLst/>
                <a:ea typeface="Times New Roman" panose="02020603050405020304" pitchFamily="18" charset="0"/>
                <a:cs typeface="Times New Roman" panose="02020603050405020304" pitchFamily="18" charset="0"/>
              </a:rPr>
              <a:t>Annual ($Millions)</a:t>
            </a:r>
          </a:p>
          <a:p>
            <a:pPr marL="0" marR="0">
              <a:spcBef>
                <a:spcPts val="0"/>
              </a:spcBef>
              <a:spcAft>
                <a:spcPts val="300"/>
              </a:spcAft>
              <a:buNone/>
            </a:pPr>
            <a:endParaRPr lang="en-US" sz="1400" dirty="0">
              <a:solidFill>
                <a:srgbClr val="000000"/>
              </a:solidFill>
              <a:effectLst/>
              <a:ea typeface="Times New Roman" panose="02020603050405020304" pitchFamily="18" charset="0"/>
              <a:cs typeface="Times New Roman" panose="02020603050405020304" pitchFamily="18" charset="0"/>
            </a:endParaRPr>
          </a:p>
          <a:p>
            <a:pPr marL="0" marR="0">
              <a:spcBef>
                <a:spcPts val="0"/>
              </a:spcBef>
              <a:spcAft>
                <a:spcPts val="300"/>
              </a:spcAft>
              <a:buNone/>
            </a:pPr>
            <a:r>
              <a:rPr lang="en-US" sz="1400" dirty="0">
                <a:solidFill>
                  <a:srgbClr val="000000"/>
                </a:solidFill>
                <a:effectLst/>
                <a:ea typeface="Times New Roman" panose="02020603050405020304" pitchFamily="18" charset="0"/>
                <a:cs typeface="Times New Roman" panose="02020603050405020304" pitchFamily="18" charset="0"/>
              </a:rPr>
              <a:t>Medicaid General Fund</a:t>
            </a:r>
            <a:r>
              <a:rPr lang="en-US" sz="1400" dirty="0">
                <a:ea typeface="SimSun" panose="02010600030101010101" pitchFamily="2" charset="-122"/>
                <a:cs typeface="Times New Roman" panose="02020603050405020304" pitchFamily="18" charset="0"/>
              </a:rPr>
              <a:t>		</a:t>
            </a:r>
            <a:r>
              <a:rPr lang="en-US" sz="1400" dirty="0">
                <a:solidFill>
                  <a:srgbClr val="000000"/>
                </a:solidFill>
                <a:effectLst/>
                <a:ea typeface="Times New Roman" panose="02020603050405020304" pitchFamily="18" charset="0"/>
                <a:cs typeface="Times New Roman" panose="02020603050405020304" pitchFamily="18" charset="0"/>
              </a:rPr>
              <a:t> $165 </a:t>
            </a:r>
            <a:endParaRPr lang="en-US" sz="1400" dirty="0">
              <a:effectLst/>
              <a:ea typeface="SimSun" panose="02010600030101010101" pitchFamily="2" charset="-122"/>
              <a:cs typeface="Times New Roman" panose="02020603050405020304" pitchFamily="18" charset="0"/>
            </a:endParaRPr>
          </a:p>
          <a:p>
            <a:pPr marL="0" marR="0">
              <a:spcBef>
                <a:spcPts val="0"/>
              </a:spcBef>
              <a:spcAft>
                <a:spcPts val="300"/>
              </a:spcAft>
              <a:buNone/>
            </a:pPr>
            <a:r>
              <a:rPr lang="en-US" sz="1400" dirty="0">
                <a:solidFill>
                  <a:srgbClr val="000000"/>
                </a:solidFill>
                <a:effectLst/>
                <a:ea typeface="Times New Roman" panose="02020603050405020304" pitchFamily="18" charset="0"/>
                <a:cs typeface="Times New Roman" panose="02020603050405020304" pitchFamily="18" charset="0"/>
              </a:rPr>
              <a:t>Medicaid Fee-for-Service and Managed Care</a:t>
            </a:r>
            <a:r>
              <a:rPr lang="en-US" sz="1400" dirty="0">
                <a:ea typeface="SimSun" panose="02010600030101010101" pitchFamily="2" charset="-122"/>
                <a:cs typeface="Times New Roman" panose="02020603050405020304" pitchFamily="18" charset="0"/>
              </a:rPr>
              <a:t>	</a:t>
            </a:r>
            <a:r>
              <a:rPr lang="en-US" sz="1400" dirty="0">
                <a:solidFill>
                  <a:srgbClr val="000000"/>
                </a:solidFill>
                <a:effectLst/>
                <a:ea typeface="Times New Roman" panose="02020603050405020304" pitchFamily="18" charset="0"/>
                <a:cs typeface="Times New Roman" panose="02020603050405020304" pitchFamily="18" charset="0"/>
              </a:rPr>
              <a:t> $707</a:t>
            </a:r>
            <a:endParaRPr lang="en-US" sz="1400" dirty="0">
              <a:effectLst/>
              <a:ea typeface="SimSun" panose="02010600030101010101" pitchFamily="2" charset="-122"/>
              <a:cs typeface="Times New Roman" panose="02020603050405020304" pitchFamily="18" charset="0"/>
            </a:endParaRPr>
          </a:p>
          <a:p>
            <a:pPr marL="0" marR="0">
              <a:spcBef>
                <a:spcPts val="0"/>
              </a:spcBef>
              <a:spcAft>
                <a:spcPts val="300"/>
              </a:spcAft>
              <a:buNone/>
            </a:pPr>
            <a:r>
              <a:rPr lang="en-US" sz="1400" dirty="0">
                <a:solidFill>
                  <a:srgbClr val="000000"/>
                </a:solidFill>
                <a:effectLst/>
                <a:ea typeface="Times New Roman" panose="02020603050405020304" pitchFamily="18" charset="0"/>
                <a:cs typeface="Times New Roman" panose="02020603050405020304" pitchFamily="18" charset="0"/>
              </a:rPr>
              <a:t>Graduate Medical Education</a:t>
            </a:r>
            <a:r>
              <a:rPr lang="en-US" sz="1400" dirty="0">
                <a:ea typeface="SimSun" panose="02010600030101010101" pitchFamily="2" charset="-122"/>
                <a:cs typeface="Times New Roman" panose="02020603050405020304" pitchFamily="18" charset="0"/>
              </a:rPr>
              <a:t>		   </a:t>
            </a:r>
            <a:r>
              <a:rPr lang="en-US" sz="1400" dirty="0">
                <a:solidFill>
                  <a:srgbClr val="000000"/>
                </a:solidFill>
                <a:effectLst/>
                <a:ea typeface="Times New Roman" panose="02020603050405020304" pitchFamily="18" charset="0"/>
                <a:cs typeface="Times New Roman" panose="02020603050405020304" pitchFamily="18" charset="0"/>
              </a:rPr>
              <a:t>$77 </a:t>
            </a:r>
            <a:endParaRPr lang="en-US" sz="1400" dirty="0">
              <a:effectLst/>
              <a:ea typeface="SimSun" panose="02010600030101010101" pitchFamily="2" charset="-122"/>
              <a:cs typeface="Times New Roman" panose="02020603050405020304" pitchFamily="18" charset="0"/>
            </a:endParaRPr>
          </a:p>
          <a:p>
            <a:pPr marL="0" marR="0">
              <a:spcBef>
                <a:spcPts val="0"/>
              </a:spcBef>
              <a:spcAft>
                <a:spcPts val="300"/>
              </a:spcAft>
              <a:buNone/>
            </a:pPr>
            <a:r>
              <a:rPr lang="en-US" sz="1400" dirty="0">
                <a:solidFill>
                  <a:srgbClr val="000000"/>
                </a:solidFill>
                <a:effectLst/>
                <a:ea typeface="Times New Roman" panose="02020603050405020304" pitchFamily="18" charset="0"/>
                <a:cs typeface="Times New Roman" panose="02020603050405020304" pitchFamily="18" charset="0"/>
              </a:rPr>
              <a:t>Postpartum </a:t>
            </a:r>
            <a:r>
              <a:rPr lang="en-US" sz="1400" dirty="0">
                <a:ea typeface="SimSun" panose="02010600030101010101" pitchFamily="2" charset="-122"/>
                <a:cs typeface="Times New Roman" panose="02020603050405020304" pitchFamily="18" charset="0"/>
              </a:rPr>
              <a:t>			  </a:t>
            </a:r>
            <a:r>
              <a:rPr lang="en-US" sz="1400" dirty="0">
                <a:solidFill>
                  <a:srgbClr val="000000"/>
                </a:solidFill>
                <a:effectLst/>
                <a:ea typeface="Times New Roman" panose="02020603050405020304" pitchFamily="18" charset="0"/>
                <a:cs typeface="Times New Roman" panose="02020603050405020304" pitchFamily="18" charset="0"/>
              </a:rPr>
              <a:t> $19 </a:t>
            </a:r>
            <a:endParaRPr lang="en-US" sz="1400" dirty="0">
              <a:effectLst/>
              <a:ea typeface="SimSun" panose="02010600030101010101" pitchFamily="2" charset="-122"/>
              <a:cs typeface="Times New Roman" panose="02020603050405020304" pitchFamily="18" charset="0"/>
            </a:endParaRPr>
          </a:p>
          <a:p>
            <a:pPr marL="0" marR="0">
              <a:spcBef>
                <a:spcPts val="0"/>
              </a:spcBef>
              <a:spcAft>
                <a:spcPts val="300"/>
              </a:spcAft>
              <a:buNone/>
            </a:pPr>
            <a:r>
              <a:rPr lang="en-US" sz="1400" dirty="0">
                <a:effectLst/>
                <a:ea typeface="SimSun" panose="02010600030101010101" pitchFamily="2" charset="-122"/>
                <a:cs typeface="Times New Roman" panose="02020603050405020304" pitchFamily="18" charset="0"/>
              </a:rPr>
              <a:t>Home and community-based services 	 </a:t>
            </a:r>
            <a:r>
              <a:rPr lang="en-US" sz="1400" dirty="0">
                <a:solidFill>
                  <a:srgbClr val="000000"/>
                </a:solidFill>
                <a:effectLst/>
                <a:ea typeface="Times New Roman" panose="02020603050405020304" pitchFamily="18" charset="0"/>
                <a:cs typeface="Times New Roman" panose="02020603050405020304" pitchFamily="18" charset="0"/>
              </a:rPr>
              <a:t>$151 </a:t>
            </a:r>
            <a:endParaRPr lang="en-US" sz="1400" dirty="0">
              <a:effectLst/>
              <a:ea typeface="SimSun" panose="02010600030101010101" pitchFamily="2" charset="-122"/>
              <a:cs typeface="Times New Roman" panose="02020603050405020304" pitchFamily="18" charset="0"/>
            </a:endParaRPr>
          </a:p>
          <a:p>
            <a:pPr marL="0" marR="0">
              <a:spcBef>
                <a:spcPts val="0"/>
              </a:spcBef>
              <a:spcAft>
                <a:spcPts val="300"/>
              </a:spcAft>
              <a:buNone/>
            </a:pPr>
            <a:r>
              <a:rPr lang="en-US" sz="1400" dirty="0">
                <a:effectLst/>
                <a:ea typeface="SimSun" panose="02010600030101010101" pitchFamily="2" charset="-122"/>
                <a:cs typeface="Times New Roman" panose="02020603050405020304" pitchFamily="18" charset="0"/>
              </a:rPr>
              <a:t>States’s cost of expansion coverage	 </a:t>
            </a:r>
            <a:r>
              <a:rPr lang="en-US" sz="1400" dirty="0">
                <a:solidFill>
                  <a:srgbClr val="000000"/>
                </a:solidFill>
                <a:effectLst/>
                <a:ea typeface="Times New Roman" panose="02020603050405020304" pitchFamily="18" charset="0"/>
                <a:cs typeface="Times New Roman" panose="02020603050405020304" pitchFamily="18" charset="0"/>
              </a:rPr>
              <a:t>$517</a:t>
            </a:r>
            <a:endParaRPr lang="en-US" sz="1400" dirty="0">
              <a:effectLst/>
              <a:ea typeface="SimSun" panose="02010600030101010101" pitchFamily="2" charset="-122"/>
              <a:cs typeface="Times New Roman" panose="02020603050405020304" pitchFamily="18" charset="0"/>
            </a:endParaRPr>
          </a:p>
          <a:p>
            <a:pPr marL="0" marR="0">
              <a:buNone/>
            </a:pPr>
            <a:endParaRPr lang="en-US" sz="1400" b="1" dirty="0">
              <a:solidFill>
                <a:srgbClr val="000000"/>
              </a:solidFill>
              <a:effectLst/>
              <a:ea typeface="Times New Roman" panose="02020603050405020304" pitchFamily="18" charset="0"/>
              <a:cs typeface="Times New Roman" panose="02020603050405020304" pitchFamily="18" charset="0"/>
            </a:endParaRPr>
          </a:p>
          <a:p>
            <a:pPr marL="0" marR="0">
              <a:buNone/>
            </a:pPr>
            <a:r>
              <a:rPr lang="en-US" sz="1400" b="1" dirty="0">
                <a:solidFill>
                  <a:srgbClr val="000000"/>
                </a:solidFill>
                <a:effectLst/>
                <a:ea typeface="Times New Roman" panose="02020603050405020304" pitchFamily="18" charset="0"/>
                <a:cs typeface="Times New Roman" panose="02020603050405020304" pitchFamily="18" charset="0"/>
              </a:rPr>
              <a:t>Total Assessments</a:t>
            </a:r>
            <a:r>
              <a:rPr lang="en-US" sz="1400" dirty="0">
                <a:ea typeface="SimSun" panose="02010600030101010101" pitchFamily="2" charset="-122"/>
                <a:cs typeface="Times New Roman" panose="02020603050405020304" pitchFamily="18" charset="0"/>
              </a:rPr>
              <a:t>		                </a:t>
            </a:r>
            <a:r>
              <a:rPr lang="en-US" sz="1400" b="1" dirty="0">
                <a:solidFill>
                  <a:srgbClr val="000000"/>
                </a:solidFill>
                <a:effectLst/>
                <a:ea typeface="Times New Roman" panose="02020603050405020304" pitchFamily="18" charset="0"/>
                <a:cs typeface="Times New Roman" panose="02020603050405020304" pitchFamily="18" charset="0"/>
              </a:rPr>
              <a:t>$1,636</a:t>
            </a:r>
            <a:endParaRPr lang="en-US" sz="1400" dirty="0">
              <a:effectLst/>
              <a:ea typeface="SimSun" panose="02010600030101010101" pitchFamily="2" charset="-122"/>
              <a:cs typeface="Times New Roman" panose="02020603050405020304" pitchFamily="18" charset="0"/>
            </a:endParaRPr>
          </a:p>
          <a:p>
            <a:pPr marL="0" marR="0">
              <a:buNone/>
            </a:pPr>
            <a:endPar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buNone/>
            </a:pPr>
            <a:endParaRPr lang="en-US" sz="11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a:buNone/>
            </a:pPr>
            <a:r>
              <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Source: </a:t>
            </a:r>
            <a:r>
              <a:rPr lang="en-US" sz="1000" i="1" dirty="0">
                <a:solidFill>
                  <a:srgbClr val="000000"/>
                </a:solidFill>
                <a:latin typeface="Verdana" panose="020B0604030504040204" pitchFamily="34" charset="0"/>
                <a:ea typeface="SimSun" panose="02010600030101010101" pitchFamily="2" charset="-122"/>
                <a:cs typeface="Times New Roman" panose="02020603050405020304" pitchFamily="18" charset="0"/>
              </a:rPr>
              <a:t>NCHA</a:t>
            </a:r>
            <a:r>
              <a:rPr lang="en-US" sz="1000" i="1" dirty="0">
                <a:effectLst/>
                <a:latin typeface="Arial" panose="020B0604020202020204" pitchFamily="34" charset="0"/>
                <a:ea typeface="SimSun" panose="02010600030101010101" pitchFamily="2" charset="-122"/>
                <a:cs typeface="Times New Roman" panose="02020603050405020304" pitchFamily="18" charset="0"/>
              </a:rPr>
              <a:t>, 2026</a:t>
            </a:r>
            <a:endParaRPr lang="en-US" sz="1000" i="1" dirty="0">
              <a:effectLst/>
              <a:latin typeface="Verdana" panose="020B060403050404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62687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5378A-B240-E026-1629-E0707E75A6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AAFBD8-7E67-8515-1AFC-BF91D6DB0B44}"/>
              </a:ext>
            </a:extLst>
          </p:cNvPr>
          <p:cNvSpPr>
            <a:spLocks noGrp="1"/>
          </p:cNvSpPr>
          <p:nvPr>
            <p:ph type="title"/>
          </p:nvPr>
        </p:nvSpPr>
        <p:spPr>
          <a:xfrm>
            <a:off x="234417" y="245450"/>
            <a:ext cx="8842248" cy="572464"/>
          </a:xfrm>
        </p:spPr>
        <p:txBody>
          <a:bodyPr wrap="square" anchor="ctr">
            <a:noAutofit/>
          </a:bodyPr>
          <a:lstStyle/>
          <a:p>
            <a:r>
              <a:rPr lang="en-US" dirty="0"/>
              <a:t>Impact Summary for North Carolina’s Eastern Region </a:t>
            </a:r>
          </a:p>
        </p:txBody>
      </p:sp>
      <p:sp>
        <p:nvSpPr>
          <p:cNvPr id="5" name="Slide Number Placeholder 4">
            <a:extLst>
              <a:ext uri="{FF2B5EF4-FFF2-40B4-BE49-F238E27FC236}">
                <a16:creationId xmlns:a16="http://schemas.microsoft.com/office/drawing/2014/main" id="{512BDD29-77E4-A587-438F-71E787270573}"/>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17</a:t>
            </a:fld>
            <a:endParaRPr lang="en-US" dirty="0"/>
          </a:p>
        </p:txBody>
      </p:sp>
      <p:sp>
        <p:nvSpPr>
          <p:cNvPr id="2" name="Footer Placeholder 1">
            <a:extLst>
              <a:ext uri="{FF2B5EF4-FFF2-40B4-BE49-F238E27FC236}">
                <a16:creationId xmlns:a16="http://schemas.microsoft.com/office/drawing/2014/main" id="{3C6E9BA9-B54D-FECE-B5FC-CAEA15E4F7F6}"/>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graphicFrame>
        <p:nvGraphicFramePr>
          <p:cNvPr id="11" name="Table 10">
            <a:extLst>
              <a:ext uri="{FF2B5EF4-FFF2-40B4-BE49-F238E27FC236}">
                <a16:creationId xmlns:a16="http://schemas.microsoft.com/office/drawing/2014/main" id="{6A51C9D9-88F1-3F7D-55EE-E938E8ECDFB4}"/>
              </a:ext>
            </a:extLst>
          </p:cNvPr>
          <p:cNvGraphicFramePr>
            <a:graphicFrameLocks noGrp="1"/>
          </p:cNvGraphicFramePr>
          <p:nvPr>
            <p:extLst>
              <p:ext uri="{D42A27DB-BD31-4B8C-83A1-F6EECF244321}">
                <p14:modId xmlns:p14="http://schemas.microsoft.com/office/powerpoint/2010/main" val="1197084918"/>
              </p:ext>
            </p:extLst>
          </p:nvPr>
        </p:nvGraphicFramePr>
        <p:xfrm>
          <a:off x="234417" y="1279991"/>
          <a:ext cx="8407285" cy="1761937"/>
        </p:xfrm>
        <a:graphic>
          <a:graphicData uri="http://schemas.openxmlformats.org/drawingml/2006/table">
            <a:tbl>
              <a:tblPr firstRow="1" firstCol="1" bandRow="1">
                <a:tableStyleId>{3B4B98B0-60AC-42C2-AFA5-B58CD77FA1E5}</a:tableStyleId>
              </a:tblPr>
              <a:tblGrid>
                <a:gridCol w="2045341">
                  <a:extLst>
                    <a:ext uri="{9D8B030D-6E8A-4147-A177-3AD203B41FA5}">
                      <a16:colId xmlns:a16="http://schemas.microsoft.com/office/drawing/2014/main" val="2379732375"/>
                    </a:ext>
                  </a:extLst>
                </a:gridCol>
                <a:gridCol w="1650732">
                  <a:extLst>
                    <a:ext uri="{9D8B030D-6E8A-4147-A177-3AD203B41FA5}">
                      <a16:colId xmlns:a16="http://schemas.microsoft.com/office/drawing/2014/main" val="2902084207"/>
                    </a:ext>
                  </a:extLst>
                </a:gridCol>
                <a:gridCol w="1530240">
                  <a:extLst>
                    <a:ext uri="{9D8B030D-6E8A-4147-A177-3AD203B41FA5}">
                      <a16:colId xmlns:a16="http://schemas.microsoft.com/office/drawing/2014/main" val="3586377662"/>
                    </a:ext>
                  </a:extLst>
                </a:gridCol>
                <a:gridCol w="1590486">
                  <a:extLst>
                    <a:ext uri="{9D8B030D-6E8A-4147-A177-3AD203B41FA5}">
                      <a16:colId xmlns:a16="http://schemas.microsoft.com/office/drawing/2014/main" val="1101237334"/>
                    </a:ext>
                  </a:extLst>
                </a:gridCol>
                <a:gridCol w="1590486">
                  <a:extLst>
                    <a:ext uri="{9D8B030D-6E8A-4147-A177-3AD203B41FA5}">
                      <a16:colId xmlns:a16="http://schemas.microsoft.com/office/drawing/2014/main" val="2858817531"/>
                    </a:ext>
                  </a:extLst>
                </a:gridCol>
              </a:tblGrid>
              <a:tr h="604546">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Type of Impact</a:t>
                      </a:r>
                    </a:p>
                  </a:txBody>
                  <a:tcPr marL="42775" marR="42775" marT="0" marB="0" anchor="ctr"/>
                </a:tc>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Employment (Thousands)</a:t>
                      </a:r>
                    </a:p>
                  </a:txBody>
                  <a:tcPr marL="42775" marR="42775" marT="0" marB="0" anchor="ctr"/>
                </a:tc>
                <a:tc>
                  <a:txBody>
                    <a:bodyPr/>
                    <a:lstStyle/>
                    <a:p>
                      <a:pPr marL="0" marR="0">
                        <a:spcBef>
                          <a:spcPts val="1200"/>
                        </a:spcBef>
                        <a:spcAft>
                          <a:spcPts val="600"/>
                        </a:spcAft>
                        <a:buNone/>
                      </a:pPr>
                      <a:r>
                        <a:rPr lang="en-US" sz="1400" b="1" dirty="0">
                          <a:effectLst/>
                          <a:latin typeface="+mn-lt"/>
                        </a:rPr>
                        <a:t>Labor Income ($Millions)</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effectLst/>
                          <a:latin typeface="+mn-lt"/>
                        </a:rPr>
                        <a:t>State GDP (Value Added; $Millions) </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County and Local Taxes ($Millions)</a:t>
                      </a:r>
                    </a:p>
                  </a:txBody>
                  <a:tcPr marL="42775" marR="42775" marT="0" marB="0" anchor="ctr"/>
                </a:tc>
                <a:extLst>
                  <a:ext uri="{0D108BD9-81ED-4DB2-BD59-A6C34878D82A}">
                    <a16:rowId xmlns:a16="http://schemas.microsoft.com/office/drawing/2014/main" val="1797842642"/>
                  </a:ext>
                </a:extLst>
              </a:tr>
              <a:tr h="312410">
                <a:tc>
                  <a:txBody>
                    <a:bodyPr/>
                    <a:lstStyle/>
                    <a:p>
                      <a:pPr marL="0" marR="0" algn="l" defTabSz="914400" rtl="0" eaLnBrk="1" latinLnBrk="0" hangingPunct="1">
                        <a:spcBef>
                          <a:spcPts val="300"/>
                        </a:spcBef>
                        <a:spcAft>
                          <a:spcPts val="300"/>
                        </a:spcAft>
                        <a:buNone/>
                      </a:pPr>
                      <a:r>
                        <a:rPr lang="en-US" sz="1400" b="1" kern="1200" dirty="0">
                          <a:solidFill>
                            <a:schemeClr val="tx1"/>
                          </a:solidFill>
                          <a:effectLst/>
                          <a:latin typeface="+mn-lt"/>
                          <a:ea typeface="+mn-ea"/>
                          <a:cs typeface="+mn-cs"/>
                        </a:rPr>
                        <a:t>Direct</a:t>
                      </a:r>
                    </a:p>
                  </a:txBody>
                  <a:tcPr marL="42775" marR="42775" marT="0" marB="0"/>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42,578</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$4,312 </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$4,764</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$24.4</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864893134"/>
                  </a:ext>
                </a:extLst>
              </a:tr>
              <a:tr h="251781">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Indirect</a:t>
                      </a:r>
                    </a:p>
                  </a:txBody>
                  <a:tcPr marL="42775" marR="42775" marT="0" marB="0"/>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18,819</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$921 </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$1,406 </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$32.7 </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18053647"/>
                  </a:ext>
                </a:extLst>
              </a:tr>
              <a:tr h="341419">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Induced</a:t>
                      </a:r>
                    </a:p>
                  </a:txBody>
                  <a:tcPr marL="42775" marR="42775" marT="0" marB="0"/>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16,739</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$806 </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$1,739 </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$73.2 </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425337699"/>
                  </a:ext>
                </a:extLst>
              </a:tr>
              <a:tr h="251781">
                <a:tc>
                  <a:txBody>
                    <a:bodyPr/>
                    <a:lstStyle/>
                    <a:p>
                      <a:pPr marL="0" marR="0">
                        <a:spcBef>
                          <a:spcPts val="300"/>
                        </a:spcBef>
                        <a:spcAft>
                          <a:spcPts val="300"/>
                        </a:spcAft>
                        <a:buNone/>
                      </a:pPr>
                      <a:r>
                        <a:rPr lang="en-US" sz="1400" dirty="0">
                          <a:effectLst/>
                          <a:latin typeface="+mn-lt"/>
                        </a:rPr>
                        <a:t>Total</a:t>
                      </a:r>
                      <a:endParaRPr lang="en-US" sz="1400" b="1" dirty="0">
                        <a:solidFill>
                          <a:srgbClr val="1E4E96"/>
                        </a:solidFill>
                        <a:effectLst/>
                        <a:latin typeface="+mn-lt"/>
                        <a:ea typeface="SimSun" panose="02010600030101010101" pitchFamily="2" charset="-122"/>
                        <a:cs typeface="Times New Roman" panose="02020603050405020304" pitchFamily="18" charset="0"/>
                      </a:endParaRPr>
                    </a:p>
                  </a:txBody>
                  <a:tcPr marL="42775" marR="42775" marT="0" marB="0"/>
                </a:tc>
                <a:tc>
                  <a:txBody>
                    <a:bodyPr/>
                    <a:lstStyle/>
                    <a:p>
                      <a:pPr marL="0" marR="0" algn="ctr">
                        <a:lnSpc>
                          <a:spcPct val="120000"/>
                        </a:lnSpc>
                        <a:spcBef>
                          <a:spcPts val="300"/>
                        </a:spcBef>
                        <a:spcAft>
                          <a:spcPts val="600"/>
                        </a:spcAft>
                        <a:buNone/>
                      </a:pPr>
                      <a:r>
                        <a:rPr lang="en-US" sz="1400" b="1" dirty="0">
                          <a:solidFill>
                            <a:srgbClr val="000000"/>
                          </a:solidFill>
                          <a:effectLst/>
                          <a:latin typeface="+mn-lt"/>
                          <a:ea typeface="SimSun" panose="02010600030101010101" pitchFamily="2" charset="-122"/>
                          <a:cs typeface="Times New Roman" panose="02020603050405020304" pitchFamily="18" charset="0"/>
                        </a:rPr>
                        <a:t>78,136</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20000"/>
                        </a:lnSpc>
                        <a:spcBef>
                          <a:spcPts val="300"/>
                        </a:spcBef>
                        <a:spcAft>
                          <a:spcPts val="600"/>
                        </a:spcAft>
                        <a:buNone/>
                      </a:pPr>
                      <a:r>
                        <a:rPr lang="en-US" sz="1400" b="1" dirty="0">
                          <a:solidFill>
                            <a:srgbClr val="000000"/>
                          </a:solidFill>
                          <a:effectLst/>
                          <a:latin typeface="+mn-lt"/>
                          <a:ea typeface="SimSun" panose="02010600030101010101" pitchFamily="2" charset="-122"/>
                          <a:cs typeface="Times New Roman" panose="02020603050405020304" pitchFamily="18" charset="0"/>
                        </a:rPr>
                        <a:t>$6,038 </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20000"/>
                        </a:lnSpc>
                        <a:spcBef>
                          <a:spcPts val="300"/>
                        </a:spcBef>
                        <a:spcAft>
                          <a:spcPts val="600"/>
                        </a:spcAft>
                        <a:buNone/>
                      </a:pPr>
                      <a:r>
                        <a:rPr lang="en-US" sz="1400" b="1" dirty="0">
                          <a:solidFill>
                            <a:srgbClr val="000000"/>
                          </a:solidFill>
                          <a:effectLst/>
                          <a:latin typeface="+mn-lt"/>
                          <a:ea typeface="SimSun" panose="02010600030101010101" pitchFamily="2" charset="-122"/>
                          <a:cs typeface="Times New Roman" panose="02020603050405020304" pitchFamily="18" charset="0"/>
                        </a:rPr>
                        <a:t>$7,908 </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20000"/>
                        </a:lnSpc>
                        <a:spcBef>
                          <a:spcPts val="300"/>
                        </a:spcBef>
                        <a:spcAft>
                          <a:spcPts val="600"/>
                        </a:spcAft>
                        <a:buNone/>
                      </a:pPr>
                      <a:r>
                        <a:rPr lang="en-US" sz="1400" b="1" dirty="0">
                          <a:solidFill>
                            <a:srgbClr val="000000"/>
                          </a:solidFill>
                          <a:effectLst/>
                          <a:latin typeface="+mn-lt"/>
                          <a:ea typeface="SimSun" panose="02010600030101010101" pitchFamily="2" charset="-122"/>
                          <a:cs typeface="Times New Roman" panose="02020603050405020304" pitchFamily="18" charset="0"/>
                        </a:rPr>
                        <a:t>$130.3 </a:t>
                      </a:r>
                      <a:endParaRPr lang="en-US" sz="1400" dirty="0">
                        <a:effectLst/>
                        <a:latin typeface="+mn-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99347987"/>
                  </a:ext>
                </a:extLst>
              </a:tr>
            </a:tbl>
          </a:graphicData>
        </a:graphic>
      </p:graphicFrame>
      <p:sp>
        <p:nvSpPr>
          <p:cNvPr id="13" name="TextBox 12">
            <a:extLst>
              <a:ext uri="{FF2B5EF4-FFF2-40B4-BE49-F238E27FC236}">
                <a16:creationId xmlns:a16="http://schemas.microsoft.com/office/drawing/2014/main" id="{9FE7E5F9-5D17-D913-6342-02715DB804DE}"/>
              </a:ext>
            </a:extLst>
          </p:cNvPr>
          <p:cNvSpPr txBox="1"/>
          <p:nvPr/>
        </p:nvSpPr>
        <p:spPr>
          <a:xfrm>
            <a:off x="358559" y="909595"/>
            <a:ext cx="8785441" cy="261610"/>
          </a:xfrm>
          <a:prstGeom prst="rect">
            <a:avLst/>
          </a:prstGeom>
          <a:noFill/>
        </p:spPr>
        <p:txBody>
          <a:bodyPr wrap="square" rtlCol="0">
            <a:spAutoFit/>
          </a:bodyPr>
          <a:lstStyle/>
          <a:p>
            <a:r>
              <a:rPr lang="en-US" sz="1100" b="1" dirty="0"/>
              <a:t>Health System and Hospital Contributions to North Carolina’s Eastern Region, 2024</a:t>
            </a:r>
          </a:p>
        </p:txBody>
      </p:sp>
      <p:sp>
        <p:nvSpPr>
          <p:cNvPr id="6" name="TextBox 5">
            <a:extLst>
              <a:ext uri="{FF2B5EF4-FFF2-40B4-BE49-F238E27FC236}">
                <a16:creationId xmlns:a16="http://schemas.microsoft.com/office/drawing/2014/main" id="{217FD2BC-1DA3-56BA-1D9D-449469740B5C}"/>
              </a:ext>
            </a:extLst>
          </p:cNvPr>
          <p:cNvSpPr txBox="1"/>
          <p:nvPr/>
        </p:nvSpPr>
        <p:spPr>
          <a:xfrm>
            <a:off x="138822" y="3142036"/>
            <a:ext cx="8744990" cy="246221"/>
          </a:xfrm>
          <a:prstGeom prst="rect">
            <a:avLst/>
          </a:prstGeom>
          <a:noFill/>
        </p:spPr>
        <p:txBody>
          <a:bodyPr wrap="square">
            <a:spAutoFit/>
          </a:bodyPr>
          <a:lstStyle/>
          <a:p>
            <a:r>
              <a:rPr lang="en-US" sz="1000" i="1" dirty="0"/>
              <a:t>Source: RTI International analysis of HCRIS data; IMPLAN data year 2024. Values are expressed in current dollars</a:t>
            </a:r>
            <a:r>
              <a:rPr lang="en-US" sz="1000" dirty="0"/>
              <a:t>.</a:t>
            </a:r>
          </a:p>
        </p:txBody>
      </p:sp>
      <p:pic>
        <p:nvPicPr>
          <p:cNvPr id="4" name="Picture 3" descr="Map  Description automatically generated">
            <a:extLst>
              <a:ext uri="{FF2B5EF4-FFF2-40B4-BE49-F238E27FC236}">
                <a16:creationId xmlns:a16="http://schemas.microsoft.com/office/drawing/2014/main" id="{9FC115DA-A302-8DB5-0306-888324F8FB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305" y="3402515"/>
            <a:ext cx="2847401" cy="1316522"/>
          </a:xfrm>
          <a:prstGeom prst="rect">
            <a:avLst/>
          </a:prstGeom>
          <a:ln>
            <a:noFill/>
          </a:ln>
        </p:spPr>
      </p:pic>
      <p:sp>
        <p:nvSpPr>
          <p:cNvPr id="7" name="TextBox 6">
            <a:extLst>
              <a:ext uri="{FF2B5EF4-FFF2-40B4-BE49-F238E27FC236}">
                <a16:creationId xmlns:a16="http://schemas.microsoft.com/office/drawing/2014/main" id="{4ECC617B-7D41-D6F2-6487-5B5EB9B80420}"/>
              </a:ext>
            </a:extLst>
          </p:cNvPr>
          <p:cNvSpPr txBox="1"/>
          <p:nvPr/>
        </p:nvSpPr>
        <p:spPr bwMode="auto">
          <a:xfrm>
            <a:off x="138822" y="3700063"/>
            <a:ext cx="6298553" cy="87642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225425" indent="-225425" eaLnBrk="1" hangingPunct="1">
              <a:spcBef>
                <a:spcPct val="20000"/>
              </a:spcBef>
              <a:buSzPct val="80000"/>
              <a:buFont typeface="Courier New" panose="02070309020205020404" pitchFamily="49" charset="0"/>
              <a:buChar char="o"/>
            </a:pPr>
            <a:r>
              <a:rPr lang="en-US" sz="1600" dirty="0">
                <a:latin typeface="+mn-lt"/>
              </a:rPr>
              <a:t>Number of health systems or hospitals: </a:t>
            </a:r>
            <a:r>
              <a:rPr lang="en-US" sz="1600" b="1" dirty="0">
                <a:latin typeface="+mn-lt"/>
              </a:rPr>
              <a:t>34</a:t>
            </a:r>
          </a:p>
          <a:p>
            <a:pPr eaLnBrk="1" hangingPunct="1">
              <a:spcBef>
                <a:spcPct val="20000"/>
              </a:spcBef>
              <a:buSzPct val="80000"/>
            </a:pPr>
            <a:endParaRPr lang="en-US" sz="1600" dirty="0">
              <a:latin typeface="+mn-lt"/>
            </a:endParaRPr>
          </a:p>
          <a:p>
            <a:pPr marL="225425" indent="-225425" eaLnBrk="1" hangingPunct="1">
              <a:spcBef>
                <a:spcPct val="20000"/>
              </a:spcBef>
              <a:buSzPct val="80000"/>
              <a:buFont typeface="Courier New" panose="02070309020205020404" pitchFamily="49" charset="0"/>
              <a:buChar char="o"/>
            </a:pPr>
            <a:r>
              <a:rPr lang="en-US" sz="1600" dirty="0">
                <a:latin typeface="+mn-lt"/>
              </a:rPr>
              <a:t>Average hospital employment compensation: </a:t>
            </a:r>
            <a:r>
              <a:rPr lang="en-US" sz="1600" b="1" dirty="0">
                <a:latin typeface="+mn-lt"/>
              </a:rPr>
              <a:t>$78,074</a:t>
            </a:r>
            <a:endParaRPr lang="en-US" sz="1000" b="1" dirty="0">
              <a:latin typeface="+mn-lt"/>
            </a:endParaRPr>
          </a:p>
        </p:txBody>
      </p:sp>
    </p:spTree>
    <p:extLst>
      <p:ext uri="{BB962C8B-B14F-4D97-AF65-F5344CB8AC3E}">
        <p14:creationId xmlns:p14="http://schemas.microsoft.com/office/powerpoint/2010/main" val="38866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69D40-CA7D-6373-9A34-3696D509B2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8A46F2-AE6A-ED92-025C-89467ECFFB78}"/>
              </a:ext>
            </a:extLst>
          </p:cNvPr>
          <p:cNvSpPr>
            <a:spLocks noGrp="1"/>
          </p:cNvSpPr>
          <p:nvPr>
            <p:ph type="title"/>
          </p:nvPr>
        </p:nvSpPr>
        <p:spPr>
          <a:xfrm>
            <a:off x="234417" y="245450"/>
            <a:ext cx="8842248" cy="572464"/>
          </a:xfrm>
        </p:spPr>
        <p:txBody>
          <a:bodyPr wrap="square" anchor="ctr">
            <a:noAutofit/>
          </a:bodyPr>
          <a:lstStyle/>
          <a:p>
            <a:r>
              <a:rPr lang="en-US" dirty="0"/>
              <a:t>Impact Summary for North Carolina’s Central Region </a:t>
            </a:r>
          </a:p>
        </p:txBody>
      </p:sp>
      <p:sp>
        <p:nvSpPr>
          <p:cNvPr id="5" name="Slide Number Placeholder 4">
            <a:extLst>
              <a:ext uri="{FF2B5EF4-FFF2-40B4-BE49-F238E27FC236}">
                <a16:creationId xmlns:a16="http://schemas.microsoft.com/office/drawing/2014/main" id="{1A6B0337-06BE-092A-ACB2-70F9E23A2906}"/>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18</a:t>
            </a:fld>
            <a:endParaRPr lang="en-US" dirty="0"/>
          </a:p>
        </p:txBody>
      </p:sp>
      <p:sp>
        <p:nvSpPr>
          <p:cNvPr id="2" name="Footer Placeholder 1">
            <a:extLst>
              <a:ext uri="{FF2B5EF4-FFF2-40B4-BE49-F238E27FC236}">
                <a16:creationId xmlns:a16="http://schemas.microsoft.com/office/drawing/2014/main" id="{85D75764-53BA-144D-E0BF-B1B368B5C5F7}"/>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sp>
        <p:nvSpPr>
          <p:cNvPr id="13" name="TextBox 12">
            <a:extLst>
              <a:ext uri="{FF2B5EF4-FFF2-40B4-BE49-F238E27FC236}">
                <a16:creationId xmlns:a16="http://schemas.microsoft.com/office/drawing/2014/main" id="{0D060FC2-383D-9EFE-B526-10150660D181}"/>
              </a:ext>
            </a:extLst>
          </p:cNvPr>
          <p:cNvSpPr txBox="1"/>
          <p:nvPr/>
        </p:nvSpPr>
        <p:spPr>
          <a:xfrm>
            <a:off x="358559" y="909595"/>
            <a:ext cx="8785441" cy="261610"/>
          </a:xfrm>
          <a:prstGeom prst="rect">
            <a:avLst/>
          </a:prstGeom>
          <a:noFill/>
        </p:spPr>
        <p:txBody>
          <a:bodyPr wrap="square" rtlCol="0">
            <a:spAutoFit/>
          </a:bodyPr>
          <a:lstStyle/>
          <a:p>
            <a:r>
              <a:rPr lang="en-US" sz="1100" b="1" dirty="0"/>
              <a:t>Health System and Hospital Contributions to North Carolina’s Central Region, 2024</a:t>
            </a:r>
          </a:p>
        </p:txBody>
      </p:sp>
      <p:sp>
        <p:nvSpPr>
          <p:cNvPr id="6" name="TextBox 5">
            <a:extLst>
              <a:ext uri="{FF2B5EF4-FFF2-40B4-BE49-F238E27FC236}">
                <a16:creationId xmlns:a16="http://schemas.microsoft.com/office/drawing/2014/main" id="{3B8A1148-FD9E-095E-71A3-BAE1954D11B0}"/>
              </a:ext>
            </a:extLst>
          </p:cNvPr>
          <p:cNvSpPr txBox="1"/>
          <p:nvPr/>
        </p:nvSpPr>
        <p:spPr>
          <a:xfrm>
            <a:off x="283046" y="3044522"/>
            <a:ext cx="8744990" cy="246221"/>
          </a:xfrm>
          <a:prstGeom prst="rect">
            <a:avLst/>
          </a:prstGeom>
          <a:noFill/>
        </p:spPr>
        <p:txBody>
          <a:bodyPr wrap="square">
            <a:spAutoFit/>
          </a:bodyPr>
          <a:lstStyle/>
          <a:p>
            <a:r>
              <a:rPr lang="en-US" sz="1000" i="1" dirty="0"/>
              <a:t>Source: RTI International analysis of HCRIS data; IMPLAN data year 2024. Values are expressed in current dollars.</a:t>
            </a:r>
          </a:p>
        </p:txBody>
      </p:sp>
      <p:sp>
        <p:nvSpPr>
          <p:cNvPr id="7" name="TextBox 6">
            <a:extLst>
              <a:ext uri="{FF2B5EF4-FFF2-40B4-BE49-F238E27FC236}">
                <a16:creationId xmlns:a16="http://schemas.microsoft.com/office/drawing/2014/main" id="{F389C086-C69C-D698-AF24-90872BE55248}"/>
              </a:ext>
            </a:extLst>
          </p:cNvPr>
          <p:cNvSpPr txBox="1"/>
          <p:nvPr/>
        </p:nvSpPr>
        <p:spPr bwMode="auto">
          <a:xfrm>
            <a:off x="138822" y="3700063"/>
            <a:ext cx="6298553" cy="87642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225425" indent="-225425" eaLnBrk="1" hangingPunct="1">
              <a:spcBef>
                <a:spcPct val="20000"/>
              </a:spcBef>
              <a:buSzPct val="80000"/>
              <a:buFont typeface="Courier New" panose="02070309020205020404" pitchFamily="49" charset="0"/>
              <a:buChar char="o"/>
            </a:pPr>
            <a:r>
              <a:rPr lang="en-US" sz="1600" dirty="0">
                <a:latin typeface="+mn-lt"/>
              </a:rPr>
              <a:t>Number of health systems or hospitals: </a:t>
            </a:r>
            <a:r>
              <a:rPr lang="en-US" sz="1600" b="1" dirty="0">
                <a:latin typeface="+mn-lt"/>
              </a:rPr>
              <a:t>17</a:t>
            </a:r>
          </a:p>
          <a:p>
            <a:pPr eaLnBrk="1" hangingPunct="1">
              <a:spcBef>
                <a:spcPct val="20000"/>
              </a:spcBef>
              <a:buSzPct val="80000"/>
            </a:pPr>
            <a:endParaRPr lang="en-US" sz="1600" dirty="0">
              <a:latin typeface="+mn-lt"/>
            </a:endParaRPr>
          </a:p>
          <a:p>
            <a:pPr marL="225425" indent="-225425" eaLnBrk="1" hangingPunct="1">
              <a:spcBef>
                <a:spcPct val="20000"/>
              </a:spcBef>
              <a:buSzPct val="80000"/>
              <a:buFont typeface="Courier New" panose="02070309020205020404" pitchFamily="49" charset="0"/>
              <a:buChar char="o"/>
            </a:pPr>
            <a:r>
              <a:rPr lang="en-US" sz="1600" dirty="0">
                <a:latin typeface="+mn-lt"/>
              </a:rPr>
              <a:t>Average hospital employment compensation: </a:t>
            </a:r>
            <a:r>
              <a:rPr lang="en-US" sz="1600" b="1" dirty="0">
                <a:latin typeface="+mn-lt"/>
              </a:rPr>
              <a:t>$97,796</a:t>
            </a:r>
            <a:endParaRPr lang="en-US" sz="1000" b="1" dirty="0">
              <a:latin typeface="+mn-lt"/>
            </a:endParaRPr>
          </a:p>
        </p:txBody>
      </p:sp>
      <p:graphicFrame>
        <p:nvGraphicFramePr>
          <p:cNvPr id="8" name="Table 7">
            <a:extLst>
              <a:ext uri="{FF2B5EF4-FFF2-40B4-BE49-F238E27FC236}">
                <a16:creationId xmlns:a16="http://schemas.microsoft.com/office/drawing/2014/main" id="{52297254-5E09-541E-E51E-F0CE2EAFCC1A}"/>
              </a:ext>
            </a:extLst>
          </p:cNvPr>
          <p:cNvGraphicFramePr>
            <a:graphicFrameLocks noGrp="1"/>
          </p:cNvGraphicFramePr>
          <p:nvPr>
            <p:extLst>
              <p:ext uri="{D42A27DB-BD31-4B8C-83A1-F6EECF244321}">
                <p14:modId xmlns:p14="http://schemas.microsoft.com/office/powerpoint/2010/main" val="2064767809"/>
              </p:ext>
            </p:extLst>
          </p:nvPr>
        </p:nvGraphicFramePr>
        <p:xfrm>
          <a:off x="347472" y="1318594"/>
          <a:ext cx="8407285" cy="1701308"/>
        </p:xfrm>
        <a:graphic>
          <a:graphicData uri="http://schemas.openxmlformats.org/drawingml/2006/table">
            <a:tbl>
              <a:tblPr firstRow="1" firstCol="1" bandRow="1">
                <a:tableStyleId>{3B4B98B0-60AC-42C2-AFA5-B58CD77FA1E5}</a:tableStyleId>
              </a:tblPr>
              <a:tblGrid>
                <a:gridCol w="2045341">
                  <a:extLst>
                    <a:ext uri="{9D8B030D-6E8A-4147-A177-3AD203B41FA5}">
                      <a16:colId xmlns:a16="http://schemas.microsoft.com/office/drawing/2014/main" val="2379732375"/>
                    </a:ext>
                  </a:extLst>
                </a:gridCol>
                <a:gridCol w="1650732">
                  <a:extLst>
                    <a:ext uri="{9D8B030D-6E8A-4147-A177-3AD203B41FA5}">
                      <a16:colId xmlns:a16="http://schemas.microsoft.com/office/drawing/2014/main" val="2902084207"/>
                    </a:ext>
                  </a:extLst>
                </a:gridCol>
                <a:gridCol w="1530240">
                  <a:extLst>
                    <a:ext uri="{9D8B030D-6E8A-4147-A177-3AD203B41FA5}">
                      <a16:colId xmlns:a16="http://schemas.microsoft.com/office/drawing/2014/main" val="3586377662"/>
                    </a:ext>
                  </a:extLst>
                </a:gridCol>
                <a:gridCol w="1590486">
                  <a:extLst>
                    <a:ext uri="{9D8B030D-6E8A-4147-A177-3AD203B41FA5}">
                      <a16:colId xmlns:a16="http://schemas.microsoft.com/office/drawing/2014/main" val="1101237334"/>
                    </a:ext>
                  </a:extLst>
                </a:gridCol>
                <a:gridCol w="1590486">
                  <a:extLst>
                    <a:ext uri="{9D8B030D-6E8A-4147-A177-3AD203B41FA5}">
                      <a16:colId xmlns:a16="http://schemas.microsoft.com/office/drawing/2014/main" val="2858817531"/>
                    </a:ext>
                  </a:extLst>
                </a:gridCol>
              </a:tblGrid>
              <a:tr h="604546">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Type of Impact</a:t>
                      </a:r>
                    </a:p>
                  </a:txBody>
                  <a:tcPr marL="42775" marR="42775" marT="0" marB="0" anchor="ctr"/>
                </a:tc>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Employment (Thousands)</a:t>
                      </a:r>
                    </a:p>
                  </a:txBody>
                  <a:tcPr marL="42775" marR="42775" marT="0" marB="0" anchor="ctr"/>
                </a:tc>
                <a:tc>
                  <a:txBody>
                    <a:bodyPr/>
                    <a:lstStyle/>
                    <a:p>
                      <a:pPr marL="0" marR="0">
                        <a:spcBef>
                          <a:spcPts val="1200"/>
                        </a:spcBef>
                        <a:spcAft>
                          <a:spcPts val="600"/>
                        </a:spcAft>
                        <a:buNone/>
                      </a:pPr>
                      <a:r>
                        <a:rPr lang="en-US" sz="1400" b="1" dirty="0">
                          <a:effectLst/>
                          <a:latin typeface="+mn-lt"/>
                        </a:rPr>
                        <a:t>Labor Income   ($ Millions)</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effectLst/>
                          <a:latin typeface="+mn-lt"/>
                        </a:rPr>
                        <a:t>State GDP          ($ Millions) </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County and Local Taxes ($ Millions)</a:t>
                      </a:r>
                    </a:p>
                  </a:txBody>
                  <a:tcPr marL="42775" marR="42775" marT="0" marB="0" anchor="ctr"/>
                </a:tc>
                <a:extLst>
                  <a:ext uri="{0D108BD9-81ED-4DB2-BD59-A6C34878D82A}">
                    <a16:rowId xmlns:a16="http://schemas.microsoft.com/office/drawing/2014/main" val="1797842642"/>
                  </a:ext>
                </a:extLst>
              </a:tr>
              <a:tr h="251781">
                <a:tc>
                  <a:txBody>
                    <a:bodyPr/>
                    <a:lstStyle/>
                    <a:p>
                      <a:pPr marL="0" marR="0" algn="l" defTabSz="914400" rtl="0" eaLnBrk="1" latinLnBrk="0" hangingPunct="1">
                        <a:spcBef>
                          <a:spcPts val="300"/>
                        </a:spcBef>
                        <a:spcAft>
                          <a:spcPts val="300"/>
                        </a:spcAft>
                        <a:buNone/>
                      </a:pPr>
                      <a:r>
                        <a:rPr lang="en-US" sz="1400" b="1" kern="1200" dirty="0">
                          <a:solidFill>
                            <a:schemeClr val="tx1"/>
                          </a:solidFill>
                          <a:effectLst/>
                          <a:latin typeface="+mn-lt"/>
                          <a:ea typeface="+mn-ea"/>
                          <a:cs typeface="+mn-cs"/>
                        </a:rPr>
                        <a:t>Direct</a:t>
                      </a:r>
                    </a:p>
                  </a:txBody>
                  <a:tcPr marL="42775" marR="42775" marT="0" marB="0"/>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40,489</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$4,013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$4,075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$6.6</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864893134"/>
                  </a:ext>
                </a:extLst>
              </a:tr>
              <a:tr h="251781">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Indirect</a:t>
                      </a:r>
                    </a:p>
                  </a:txBody>
                  <a:tcPr marL="42775" marR="42775" marT="0" marB="0"/>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22,656</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$1,408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$2,105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$47.7</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518053647"/>
                  </a:ext>
                </a:extLst>
              </a:tr>
              <a:tr h="341419">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Induced</a:t>
                      </a:r>
                    </a:p>
                  </a:txBody>
                  <a:tcPr marL="42775" marR="42775" marT="0" marB="0"/>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21,870</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$1,269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$2,477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$94.3</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3425337699"/>
                  </a:ext>
                </a:extLst>
              </a:tr>
              <a:tr h="251781">
                <a:tc>
                  <a:txBody>
                    <a:bodyPr/>
                    <a:lstStyle/>
                    <a:p>
                      <a:pPr marL="0" marR="0">
                        <a:spcBef>
                          <a:spcPts val="300"/>
                        </a:spcBef>
                        <a:spcAft>
                          <a:spcPts val="300"/>
                        </a:spcAft>
                        <a:buNone/>
                      </a:pPr>
                      <a:r>
                        <a:rPr lang="en-US" sz="1400" dirty="0">
                          <a:effectLst/>
                          <a:latin typeface="+mn-lt"/>
                        </a:rPr>
                        <a:t>Total</a:t>
                      </a:r>
                      <a:endParaRPr lang="en-US" sz="1400" b="1" dirty="0">
                        <a:solidFill>
                          <a:srgbClr val="1E4E96"/>
                        </a:solidFill>
                        <a:effectLst/>
                        <a:latin typeface="+mn-lt"/>
                        <a:ea typeface="SimSun" panose="02010600030101010101" pitchFamily="2" charset="-122"/>
                        <a:cs typeface="Times New Roman" panose="02020603050405020304" pitchFamily="18" charset="0"/>
                      </a:endParaRPr>
                    </a:p>
                  </a:txBody>
                  <a:tcPr marL="42775" marR="42775" marT="0" marB="0"/>
                </a:tc>
                <a:tc>
                  <a:txBody>
                    <a:bodyPr/>
                    <a:lstStyle/>
                    <a:p>
                      <a:pPr marL="0" marR="0" algn="ctr">
                        <a:lnSpc>
                          <a:spcPct val="120000"/>
                        </a:lnSpc>
                        <a:spcBef>
                          <a:spcPts val="300"/>
                        </a:spcBef>
                        <a:spcAft>
                          <a:spcPts val="600"/>
                        </a:spcAft>
                        <a:buNone/>
                      </a:pPr>
                      <a:r>
                        <a:rPr lang="en-US" sz="1400" b="1" dirty="0">
                          <a:solidFill>
                            <a:srgbClr val="000000"/>
                          </a:solidFill>
                          <a:effectLst/>
                          <a:latin typeface="+mn-lt"/>
                          <a:ea typeface="SimSun" panose="02010600030101010101" pitchFamily="2" charset="-122"/>
                          <a:cs typeface="Times New Roman" panose="02020603050405020304" pitchFamily="18" charset="0"/>
                        </a:rPr>
                        <a:t>85,015</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b="1" dirty="0">
                          <a:solidFill>
                            <a:srgbClr val="000000"/>
                          </a:solidFill>
                          <a:effectLst/>
                          <a:latin typeface="+mn-lt"/>
                          <a:ea typeface="SimSun" panose="02010600030101010101" pitchFamily="2" charset="-122"/>
                          <a:cs typeface="Times New Roman" panose="02020603050405020304" pitchFamily="18" charset="0"/>
                        </a:rPr>
                        <a:t>$6,690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b="1" dirty="0">
                          <a:solidFill>
                            <a:srgbClr val="000000"/>
                          </a:solidFill>
                          <a:effectLst/>
                          <a:latin typeface="+mn-lt"/>
                          <a:ea typeface="SimSun" panose="02010600030101010101" pitchFamily="2" charset="-122"/>
                          <a:cs typeface="Times New Roman" panose="02020603050405020304" pitchFamily="18" charset="0"/>
                        </a:rPr>
                        <a:t>$8,657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b="1" dirty="0">
                          <a:solidFill>
                            <a:srgbClr val="000000"/>
                          </a:solidFill>
                          <a:effectLst/>
                          <a:latin typeface="+mn-lt"/>
                          <a:ea typeface="SimSun" panose="02010600030101010101" pitchFamily="2" charset="-122"/>
                          <a:cs typeface="Times New Roman" panose="02020603050405020304" pitchFamily="18" charset="0"/>
                        </a:rPr>
                        <a:t>$148.6</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399347987"/>
                  </a:ext>
                </a:extLst>
              </a:tr>
            </a:tbl>
          </a:graphicData>
        </a:graphic>
      </p:graphicFrame>
      <p:pic>
        <p:nvPicPr>
          <p:cNvPr id="9" name="Picture 8">
            <a:extLst>
              <a:ext uri="{FF2B5EF4-FFF2-40B4-BE49-F238E27FC236}">
                <a16:creationId xmlns:a16="http://schemas.microsoft.com/office/drawing/2014/main" id="{6C7CF9AF-725F-C562-BD42-AA1A21B1F8DA}"/>
              </a:ext>
            </a:extLst>
          </p:cNvPr>
          <p:cNvPicPr>
            <a:picLocks noChangeAspect="1"/>
          </p:cNvPicPr>
          <p:nvPr/>
        </p:nvPicPr>
        <p:blipFill>
          <a:blip r:embed="rId3" cstate="print">
            <a:extLst>
              <a:ext uri="{28A0092B-C50C-407E-A947-70E740481C1C}">
                <a14:useLocalDpi xmlns:a14="http://schemas.microsoft.com/office/drawing/2010/main" val="0"/>
              </a:ext>
            </a:extLst>
          </a:blip>
          <a:srcRect t="10952" b="13809"/>
          <a:stretch>
            <a:fillRect/>
          </a:stretch>
        </p:blipFill>
        <p:spPr>
          <a:xfrm>
            <a:off x="6290954" y="3397814"/>
            <a:ext cx="2597238" cy="1203294"/>
          </a:xfrm>
          <a:prstGeom prst="rect">
            <a:avLst/>
          </a:prstGeom>
        </p:spPr>
      </p:pic>
    </p:spTree>
    <p:extLst>
      <p:ext uri="{BB962C8B-B14F-4D97-AF65-F5344CB8AC3E}">
        <p14:creationId xmlns:p14="http://schemas.microsoft.com/office/powerpoint/2010/main" val="172423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30E7B-714F-3918-C2B7-DED058E1911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4C3319A-1ABE-2654-9A1B-430DA204974A}"/>
              </a:ext>
            </a:extLst>
          </p:cNvPr>
          <p:cNvSpPr>
            <a:spLocks noGrp="1"/>
          </p:cNvSpPr>
          <p:nvPr>
            <p:ph type="title"/>
          </p:nvPr>
        </p:nvSpPr>
        <p:spPr>
          <a:xfrm>
            <a:off x="234417" y="245450"/>
            <a:ext cx="8842248" cy="572464"/>
          </a:xfrm>
        </p:spPr>
        <p:txBody>
          <a:bodyPr wrap="square" anchor="ctr">
            <a:noAutofit/>
          </a:bodyPr>
          <a:lstStyle/>
          <a:p>
            <a:r>
              <a:rPr lang="en-US" dirty="0"/>
              <a:t>Impact Summary for North Carolina’s Western Region </a:t>
            </a:r>
          </a:p>
        </p:txBody>
      </p:sp>
      <p:sp>
        <p:nvSpPr>
          <p:cNvPr id="5" name="Slide Number Placeholder 4">
            <a:extLst>
              <a:ext uri="{FF2B5EF4-FFF2-40B4-BE49-F238E27FC236}">
                <a16:creationId xmlns:a16="http://schemas.microsoft.com/office/drawing/2014/main" id="{AF21E858-2FCE-5D37-A44E-D88E56559F76}"/>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19</a:t>
            </a:fld>
            <a:endParaRPr lang="en-US" dirty="0"/>
          </a:p>
        </p:txBody>
      </p:sp>
      <p:sp>
        <p:nvSpPr>
          <p:cNvPr id="2" name="Footer Placeholder 1">
            <a:extLst>
              <a:ext uri="{FF2B5EF4-FFF2-40B4-BE49-F238E27FC236}">
                <a16:creationId xmlns:a16="http://schemas.microsoft.com/office/drawing/2014/main" id="{4221C8A6-7854-7765-784E-A8D923BF3876}"/>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sp>
        <p:nvSpPr>
          <p:cNvPr id="13" name="TextBox 12">
            <a:extLst>
              <a:ext uri="{FF2B5EF4-FFF2-40B4-BE49-F238E27FC236}">
                <a16:creationId xmlns:a16="http://schemas.microsoft.com/office/drawing/2014/main" id="{EB56EF3D-95F7-0168-968E-ABD902201AA3}"/>
              </a:ext>
            </a:extLst>
          </p:cNvPr>
          <p:cNvSpPr txBox="1"/>
          <p:nvPr/>
        </p:nvSpPr>
        <p:spPr>
          <a:xfrm>
            <a:off x="358559" y="909595"/>
            <a:ext cx="8785441" cy="261610"/>
          </a:xfrm>
          <a:prstGeom prst="rect">
            <a:avLst/>
          </a:prstGeom>
          <a:noFill/>
        </p:spPr>
        <p:txBody>
          <a:bodyPr wrap="square" rtlCol="0">
            <a:spAutoFit/>
          </a:bodyPr>
          <a:lstStyle/>
          <a:p>
            <a:r>
              <a:rPr lang="en-US" sz="1100" b="1" dirty="0"/>
              <a:t>Health System and Hospital Contributions to North Carolina’s Western Region, 2024</a:t>
            </a:r>
          </a:p>
        </p:txBody>
      </p:sp>
      <p:sp>
        <p:nvSpPr>
          <p:cNvPr id="6" name="TextBox 5">
            <a:extLst>
              <a:ext uri="{FF2B5EF4-FFF2-40B4-BE49-F238E27FC236}">
                <a16:creationId xmlns:a16="http://schemas.microsoft.com/office/drawing/2014/main" id="{E804E1C9-E7EB-BC5B-F83E-60A7CB920242}"/>
              </a:ext>
            </a:extLst>
          </p:cNvPr>
          <p:cNvSpPr txBox="1"/>
          <p:nvPr/>
        </p:nvSpPr>
        <p:spPr>
          <a:xfrm>
            <a:off x="283046" y="2949077"/>
            <a:ext cx="8744990" cy="246221"/>
          </a:xfrm>
          <a:prstGeom prst="rect">
            <a:avLst/>
          </a:prstGeom>
          <a:noFill/>
        </p:spPr>
        <p:txBody>
          <a:bodyPr wrap="square">
            <a:spAutoFit/>
          </a:bodyPr>
          <a:lstStyle/>
          <a:p>
            <a:r>
              <a:rPr lang="en-US" sz="1000" dirty="0"/>
              <a:t>Source: RTI International analysis of HCRIS data; IMPLAN data year 2024. Values are expressed in current dollars</a:t>
            </a:r>
            <a:r>
              <a:rPr lang="en-US" sz="800" dirty="0"/>
              <a:t>.</a:t>
            </a:r>
          </a:p>
        </p:txBody>
      </p:sp>
      <p:sp>
        <p:nvSpPr>
          <p:cNvPr id="7" name="TextBox 6">
            <a:extLst>
              <a:ext uri="{FF2B5EF4-FFF2-40B4-BE49-F238E27FC236}">
                <a16:creationId xmlns:a16="http://schemas.microsoft.com/office/drawing/2014/main" id="{54E6254B-1FCA-5509-CF1C-5710355A7401}"/>
              </a:ext>
            </a:extLst>
          </p:cNvPr>
          <p:cNvSpPr txBox="1"/>
          <p:nvPr/>
        </p:nvSpPr>
        <p:spPr bwMode="auto">
          <a:xfrm>
            <a:off x="234417" y="3499921"/>
            <a:ext cx="6298553" cy="87642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225425" indent="-225425" eaLnBrk="1" hangingPunct="1">
              <a:spcBef>
                <a:spcPct val="20000"/>
              </a:spcBef>
              <a:buSzPct val="80000"/>
              <a:buFont typeface="Courier New" panose="02070309020205020404" pitchFamily="49" charset="0"/>
              <a:buChar char="o"/>
            </a:pPr>
            <a:r>
              <a:rPr lang="en-US" sz="1600" dirty="0">
                <a:latin typeface="+mn-lt"/>
              </a:rPr>
              <a:t>Number of health systems or hospitals: </a:t>
            </a:r>
            <a:r>
              <a:rPr lang="en-US" sz="1600" b="1" dirty="0">
                <a:latin typeface="+mn-lt"/>
              </a:rPr>
              <a:t>25</a:t>
            </a:r>
          </a:p>
          <a:p>
            <a:pPr eaLnBrk="1" hangingPunct="1">
              <a:spcBef>
                <a:spcPct val="20000"/>
              </a:spcBef>
              <a:buSzPct val="80000"/>
            </a:pPr>
            <a:endParaRPr lang="en-US" sz="1600" dirty="0">
              <a:latin typeface="+mn-lt"/>
            </a:endParaRPr>
          </a:p>
          <a:p>
            <a:pPr marL="225425" indent="-225425" eaLnBrk="1" hangingPunct="1">
              <a:spcBef>
                <a:spcPct val="20000"/>
              </a:spcBef>
              <a:buSzPct val="80000"/>
              <a:buFont typeface="Courier New" panose="02070309020205020404" pitchFamily="49" charset="0"/>
              <a:buChar char="o"/>
            </a:pPr>
            <a:r>
              <a:rPr lang="en-US" sz="1600" dirty="0">
                <a:latin typeface="+mn-lt"/>
              </a:rPr>
              <a:t>Average hospital employment compensation: </a:t>
            </a:r>
            <a:r>
              <a:rPr lang="en-US" sz="1600" b="1" dirty="0">
                <a:latin typeface="+mn-lt"/>
              </a:rPr>
              <a:t>$98,143</a:t>
            </a:r>
            <a:endParaRPr lang="en-US" sz="1000" b="1" dirty="0">
              <a:latin typeface="+mn-lt"/>
            </a:endParaRPr>
          </a:p>
        </p:txBody>
      </p:sp>
      <p:graphicFrame>
        <p:nvGraphicFramePr>
          <p:cNvPr id="4" name="Table 3">
            <a:extLst>
              <a:ext uri="{FF2B5EF4-FFF2-40B4-BE49-F238E27FC236}">
                <a16:creationId xmlns:a16="http://schemas.microsoft.com/office/drawing/2014/main" id="{AED47656-48F7-D0E9-3579-2A7D25BD306F}"/>
              </a:ext>
            </a:extLst>
          </p:cNvPr>
          <p:cNvGraphicFramePr>
            <a:graphicFrameLocks noGrp="1"/>
          </p:cNvGraphicFramePr>
          <p:nvPr>
            <p:extLst>
              <p:ext uri="{D42A27DB-BD31-4B8C-83A1-F6EECF244321}">
                <p14:modId xmlns:p14="http://schemas.microsoft.com/office/powerpoint/2010/main" val="3816118797"/>
              </p:ext>
            </p:extLst>
          </p:nvPr>
        </p:nvGraphicFramePr>
        <p:xfrm>
          <a:off x="347472" y="1205366"/>
          <a:ext cx="8407285" cy="1701308"/>
        </p:xfrm>
        <a:graphic>
          <a:graphicData uri="http://schemas.openxmlformats.org/drawingml/2006/table">
            <a:tbl>
              <a:tblPr firstRow="1" firstCol="1" bandRow="1">
                <a:tableStyleId>{3B4B98B0-60AC-42C2-AFA5-B58CD77FA1E5}</a:tableStyleId>
              </a:tblPr>
              <a:tblGrid>
                <a:gridCol w="2045341">
                  <a:extLst>
                    <a:ext uri="{9D8B030D-6E8A-4147-A177-3AD203B41FA5}">
                      <a16:colId xmlns:a16="http://schemas.microsoft.com/office/drawing/2014/main" val="2379732375"/>
                    </a:ext>
                  </a:extLst>
                </a:gridCol>
                <a:gridCol w="1650732">
                  <a:extLst>
                    <a:ext uri="{9D8B030D-6E8A-4147-A177-3AD203B41FA5}">
                      <a16:colId xmlns:a16="http://schemas.microsoft.com/office/drawing/2014/main" val="2902084207"/>
                    </a:ext>
                  </a:extLst>
                </a:gridCol>
                <a:gridCol w="1530240">
                  <a:extLst>
                    <a:ext uri="{9D8B030D-6E8A-4147-A177-3AD203B41FA5}">
                      <a16:colId xmlns:a16="http://schemas.microsoft.com/office/drawing/2014/main" val="3586377662"/>
                    </a:ext>
                  </a:extLst>
                </a:gridCol>
                <a:gridCol w="1590486">
                  <a:extLst>
                    <a:ext uri="{9D8B030D-6E8A-4147-A177-3AD203B41FA5}">
                      <a16:colId xmlns:a16="http://schemas.microsoft.com/office/drawing/2014/main" val="1101237334"/>
                    </a:ext>
                  </a:extLst>
                </a:gridCol>
                <a:gridCol w="1590486">
                  <a:extLst>
                    <a:ext uri="{9D8B030D-6E8A-4147-A177-3AD203B41FA5}">
                      <a16:colId xmlns:a16="http://schemas.microsoft.com/office/drawing/2014/main" val="2858817531"/>
                    </a:ext>
                  </a:extLst>
                </a:gridCol>
              </a:tblGrid>
              <a:tr h="604546">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Type of Impact</a:t>
                      </a:r>
                    </a:p>
                  </a:txBody>
                  <a:tcPr marL="42775" marR="42775" marT="0" marB="0" anchor="ctr"/>
                </a:tc>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Employment (Thousands)</a:t>
                      </a:r>
                    </a:p>
                  </a:txBody>
                  <a:tcPr marL="42775" marR="42775" marT="0" marB="0" anchor="ctr"/>
                </a:tc>
                <a:tc>
                  <a:txBody>
                    <a:bodyPr/>
                    <a:lstStyle/>
                    <a:p>
                      <a:pPr marL="0" marR="0">
                        <a:spcBef>
                          <a:spcPts val="1200"/>
                        </a:spcBef>
                        <a:spcAft>
                          <a:spcPts val="600"/>
                        </a:spcAft>
                        <a:buNone/>
                      </a:pPr>
                      <a:r>
                        <a:rPr lang="en-US" sz="1400" b="1" dirty="0">
                          <a:effectLst/>
                          <a:latin typeface="+mn-lt"/>
                        </a:rPr>
                        <a:t>Labor Income   ($ Millions)</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effectLst/>
                          <a:latin typeface="+mn-lt"/>
                        </a:rPr>
                        <a:t>State GDP          ($ Millions) </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County and Local Taxes ($ Millions)</a:t>
                      </a:r>
                    </a:p>
                  </a:txBody>
                  <a:tcPr marL="42775" marR="42775" marT="0" marB="0" anchor="ctr"/>
                </a:tc>
                <a:extLst>
                  <a:ext uri="{0D108BD9-81ED-4DB2-BD59-A6C34878D82A}">
                    <a16:rowId xmlns:a16="http://schemas.microsoft.com/office/drawing/2014/main" val="1797842642"/>
                  </a:ext>
                </a:extLst>
              </a:tr>
              <a:tr h="251781">
                <a:tc>
                  <a:txBody>
                    <a:bodyPr/>
                    <a:lstStyle/>
                    <a:p>
                      <a:pPr marL="0" marR="0" algn="l" defTabSz="914400" rtl="0" eaLnBrk="1" latinLnBrk="0" hangingPunct="1">
                        <a:spcBef>
                          <a:spcPts val="300"/>
                        </a:spcBef>
                        <a:spcAft>
                          <a:spcPts val="300"/>
                        </a:spcAft>
                        <a:buNone/>
                      </a:pPr>
                      <a:r>
                        <a:rPr lang="en-US" sz="1400" b="1" kern="1200" dirty="0">
                          <a:solidFill>
                            <a:schemeClr val="tx1"/>
                          </a:solidFill>
                          <a:effectLst/>
                          <a:latin typeface="+mn-lt"/>
                          <a:ea typeface="+mn-ea"/>
                          <a:cs typeface="+mn-cs"/>
                        </a:rPr>
                        <a:t>Direct</a:t>
                      </a:r>
                    </a:p>
                  </a:txBody>
                  <a:tcPr marL="42775" marR="42775" marT="0" marB="0"/>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22,565</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$1,968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$2,321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$23.4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864893134"/>
                  </a:ext>
                </a:extLst>
              </a:tr>
              <a:tr h="251781">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Indirect</a:t>
                      </a:r>
                    </a:p>
                  </a:txBody>
                  <a:tcPr marL="42775" marR="42775" marT="0" marB="0"/>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12,142</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$613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$907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$24.3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518053647"/>
                  </a:ext>
                </a:extLst>
              </a:tr>
              <a:tr h="341419">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Induced</a:t>
                      </a:r>
                    </a:p>
                  </a:txBody>
                  <a:tcPr marL="42775" marR="42775" marT="0" marB="0"/>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9,521</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$492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$985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$44.3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3425337699"/>
                  </a:ext>
                </a:extLst>
              </a:tr>
              <a:tr h="251781">
                <a:tc>
                  <a:txBody>
                    <a:bodyPr/>
                    <a:lstStyle/>
                    <a:p>
                      <a:pPr marL="0" marR="0">
                        <a:spcBef>
                          <a:spcPts val="300"/>
                        </a:spcBef>
                        <a:spcAft>
                          <a:spcPts val="300"/>
                        </a:spcAft>
                        <a:buNone/>
                      </a:pPr>
                      <a:r>
                        <a:rPr lang="en-US" sz="1400" dirty="0">
                          <a:effectLst/>
                          <a:latin typeface="+mn-lt"/>
                        </a:rPr>
                        <a:t>Total</a:t>
                      </a:r>
                      <a:endParaRPr lang="en-US" sz="1400" b="1" dirty="0">
                        <a:solidFill>
                          <a:srgbClr val="1E4E96"/>
                        </a:solidFill>
                        <a:effectLst/>
                        <a:latin typeface="+mn-lt"/>
                        <a:ea typeface="SimSun" panose="02010600030101010101" pitchFamily="2" charset="-122"/>
                        <a:cs typeface="Times New Roman" panose="02020603050405020304" pitchFamily="18" charset="0"/>
                      </a:endParaRPr>
                    </a:p>
                  </a:txBody>
                  <a:tcPr marL="42775" marR="42775" marT="0" marB="0"/>
                </a:tc>
                <a:tc>
                  <a:txBody>
                    <a:bodyPr/>
                    <a:lstStyle/>
                    <a:p>
                      <a:pPr marL="0" marR="0" algn="ctr">
                        <a:lnSpc>
                          <a:spcPct val="120000"/>
                        </a:lnSpc>
                        <a:spcBef>
                          <a:spcPts val="300"/>
                        </a:spcBef>
                        <a:spcAft>
                          <a:spcPts val="600"/>
                        </a:spcAft>
                        <a:buNone/>
                      </a:pPr>
                      <a:r>
                        <a:rPr lang="en-US" sz="1400" b="1" dirty="0">
                          <a:solidFill>
                            <a:srgbClr val="000000"/>
                          </a:solidFill>
                          <a:effectLst/>
                          <a:latin typeface="+mn-lt"/>
                          <a:ea typeface="SimSun" panose="02010600030101010101" pitchFamily="2" charset="-122"/>
                          <a:cs typeface="Times New Roman" panose="02020603050405020304" pitchFamily="18" charset="0"/>
                        </a:rPr>
                        <a:t>44,228</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b="1" dirty="0">
                          <a:solidFill>
                            <a:srgbClr val="000000"/>
                          </a:solidFill>
                          <a:effectLst/>
                          <a:latin typeface="+mn-lt"/>
                          <a:ea typeface="SimSun" panose="02010600030101010101" pitchFamily="2" charset="-122"/>
                          <a:cs typeface="Times New Roman" panose="02020603050405020304" pitchFamily="18" charset="0"/>
                        </a:rPr>
                        <a:t>$3,073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b="1" dirty="0">
                          <a:solidFill>
                            <a:srgbClr val="000000"/>
                          </a:solidFill>
                          <a:effectLst/>
                          <a:latin typeface="+mn-lt"/>
                          <a:ea typeface="SimSun" panose="02010600030101010101" pitchFamily="2" charset="-122"/>
                          <a:cs typeface="Times New Roman" panose="02020603050405020304" pitchFamily="18" charset="0"/>
                        </a:rPr>
                        <a:t>$4,214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b="1" dirty="0">
                          <a:solidFill>
                            <a:srgbClr val="000000"/>
                          </a:solidFill>
                          <a:effectLst/>
                          <a:latin typeface="+mn-lt"/>
                          <a:ea typeface="SimSun" panose="02010600030101010101" pitchFamily="2" charset="-122"/>
                          <a:cs typeface="Times New Roman" panose="02020603050405020304" pitchFamily="18" charset="0"/>
                        </a:rPr>
                        <a:t>$92.0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399347987"/>
                  </a:ext>
                </a:extLst>
              </a:tr>
            </a:tbl>
          </a:graphicData>
        </a:graphic>
      </p:graphicFrame>
      <p:pic>
        <p:nvPicPr>
          <p:cNvPr id="10" name="Picture 9">
            <a:extLst>
              <a:ext uri="{FF2B5EF4-FFF2-40B4-BE49-F238E27FC236}">
                <a16:creationId xmlns:a16="http://schemas.microsoft.com/office/drawing/2014/main" id="{9A4B27C1-A833-E2DB-8070-3004F534DFBF}"/>
              </a:ext>
            </a:extLst>
          </p:cNvPr>
          <p:cNvPicPr>
            <a:picLocks noChangeAspect="1"/>
          </p:cNvPicPr>
          <p:nvPr/>
        </p:nvPicPr>
        <p:blipFill>
          <a:blip r:embed="rId3" cstate="print">
            <a:extLst>
              <a:ext uri="{28A0092B-C50C-407E-A947-70E740481C1C}">
                <a14:useLocalDpi xmlns:a14="http://schemas.microsoft.com/office/drawing/2010/main" val="0"/>
              </a:ext>
            </a:extLst>
          </a:blip>
          <a:srcRect t="8249" b="5774"/>
          <a:stretch>
            <a:fillRect/>
          </a:stretch>
        </p:blipFill>
        <p:spPr>
          <a:xfrm>
            <a:off x="6311118" y="3330085"/>
            <a:ext cx="2512219" cy="1264187"/>
          </a:xfrm>
          <a:prstGeom prst="rect">
            <a:avLst/>
          </a:prstGeom>
        </p:spPr>
      </p:pic>
    </p:spTree>
    <p:extLst>
      <p:ext uri="{BB962C8B-B14F-4D97-AF65-F5344CB8AC3E}">
        <p14:creationId xmlns:p14="http://schemas.microsoft.com/office/powerpoint/2010/main" val="3785969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0B5083-F5BD-9EC7-9D47-89532EE7C3D2}"/>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2</a:t>
            </a:fld>
            <a:endParaRPr lang="en-US" dirty="0"/>
          </a:p>
        </p:txBody>
      </p:sp>
      <p:sp>
        <p:nvSpPr>
          <p:cNvPr id="3" name="Footer Placeholder 2">
            <a:extLst>
              <a:ext uri="{FF2B5EF4-FFF2-40B4-BE49-F238E27FC236}">
                <a16:creationId xmlns:a16="http://schemas.microsoft.com/office/drawing/2014/main" id="{29CD5B22-A2EC-5DA5-05F3-BB483B2F07BB}"/>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sp>
        <p:nvSpPr>
          <p:cNvPr id="4" name="Title 3">
            <a:extLst>
              <a:ext uri="{FF2B5EF4-FFF2-40B4-BE49-F238E27FC236}">
                <a16:creationId xmlns:a16="http://schemas.microsoft.com/office/drawing/2014/main" id="{651D49B2-282C-A00D-14BC-75331A1FED87}"/>
              </a:ext>
            </a:extLst>
          </p:cNvPr>
          <p:cNvSpPr>
            <a:spLocks noGrp="1"/>
          </p:cNvSpPr>
          <p:nvPr>
            <p:ph type="title"/>
          </p:nvPr>
        </p:nvSpPr>
        <p:spPr>
          <a:xfrm>
            <a:off x="3630529" y="219877"/>
            <a:ext cx="5105400" cy="572464"/>
          </a:xfrm>
        </p:spPr>
        <p:txBody>
          <a:bodyPr wrap="square" anchor="ctr">
            <a:normAutofit/>
          </a:bodyPr>
          <a:lstStyle/>
          <a:p>
            <a:r>
              <a:rPr lang="en-US" dirty="0">
                <a:latin typeface="Arial Narrow"/>
              </a:rPr>
              <a:t>Table of Contents</a:t>
            </a:r>
          </a:p>
        </p:txBody>
      </p:sp>
      <p:sp>
        <p:nvSpPr>
          <p:cNvPr id="5" name="Content Placeholder 4">
            <a:extLst>
              <a:ext uri="{FF2B5EF4-FFF2-40B4-BE49-F238E27FC236}">
                <a16:creationId xmlns:a16="http://schemas.microsoft.com/office/drawing/2014/main" id="{0385C865-BF7E-BBEF-DA6E-5A1D847FDC76}"/>
              </a:ext>
            </a:extLst>
          </p:cNvPr>
          <p:cNvSpPr>
            <a:spLocks noGrp="1"/>
          </p:cNvSpPr>
          <p:nvPr>
            <p:ph idx="1"/>
          </p:nvPr>
        </p:nvSpPr>
        <p:spPr>
          <a:xfrm>
            <a:off x="5479717" y="1126834"/>
            <a:ext cx="3476250" cy="3543228"/>
          </a:xfrm>
        </p:spPr>
        <p:txBody>
          <a:bodyPr wrap="square" anchor="t">
            <a:normAutofit/>
          </a:bodyPr>
          <a:lstStyle/>
          <a:p>
            <a:pPr marL="457200" indent="-457200">
              <a:buAutoNum type="arabicPeriod"/>
            </a:pPr>
            <a:r>
              <a:rPr lang="en-US" sz="1900" dirty="0"/>
              <a:t>Main Findings</a:t>
            </a:r>
          </a:p>
          <a:p>
            <a:pPr marL="457200" indent="-457200">
              <a:buAutoNum type="arabicPeriod"/>
            </a:pPr>
            <a:r>
              <a:rPr lang="en-US" sz="1900" dirty="0"/>
              <a:t>Methodology</a:t>
            </a:r>
          </a:p>
          <a:p>
            <a:pPr marL="457200" indent="-457200">
              <a:buAutoNum type="arabicPeriod"/>
            </a:pPr>
            <a:r>
              <a:rPr lang="en-US" sz="1900" dirty="0"/>
              <a:t>Hospital Composition and Workforce</a:t>
            </a:r>
          </a:p>
          <a:p>
            <a:pPr marL="457200" indent="-457200">
              <a:buAutoNum type="arabicPeriod"/>
            </a:pPr>
            <a:r>
              <a:rPr lang="en-US" sz="1900" dirty="0"/>
              <a:t>Economic Contributions</a:t>
            </a:r>
          </a:p>
          <a:p>
            <a:pPr marL="457200" indent="-457200">
              <a:buAutoNum type="arabicPeriod"/>
            </a:pPr>
            <a:r>
              <a:rPr lang="en-US" sz="1900" dirty="0"/>
              <a:t>References</a:t>
            </a:r>
          </a:p>
          <a:p>
            <a:pPr marL="457200" indent="-457200">
              <a:buAutoNum type="arabicPeriod"/>
            </a:pPr>
            <a:r>
              <a:rPr lang="en-US" sz="1900" dirty="0"/>
              <a:t>Appendix A – Construction Impacts</a:t>
            </a:r>
          </a:p>
          <a:p>
            <a:pPr marL="457200" indent="-457200">
              <a:buAutoNum type="arabicPeriod"/>
            </a:pPr>
            <a:endParaRPr lang="en-US" sz="1900" dirty="0"/>
          </a:p>
          <a:p>
            <a:pPr marL="0" indent="0">
              <a:buNone/>
            </a:pPr>
            <a:endParaRPr lang="en-US" sz="1900" dirty="0">
              <a:highlight>
                <a:srgbClr val="FFFF00"/>
              </a:highlight>
            </a:endParaRPr>
          </a:p>
        </p:txBody>
      </p:sp>
      <p:cxnSp>
        <p:nvCxnSpPr>
          <p:cNvPr id="7" name="Straight Connector 6">
            <a:extLst>
              <a:ext uri="{FF2B5EF4-FFF2-40B4-BE49-F238E27FC236}">
                <a16:creationId xmlns:a16="http://schemas.microsoft.com/office/drawing/2014/main" id="{BE473EA9-214E-E2A3-9F53-A4484ED1563B}"/>
              </a:ext>
            </a:extLst>
          </p:cNvPr>
          <p:cNvCxnSpPr>
            <a:cxnSpLocks/>
          </p:cNvCxnSpPr>
          <p:nvPr/>
        </p:nvCxnSpPr>
        <p:spPr bwMode="auto">
          <a:xfrm>
            <a:off x="5371815" y="1126834"/>
            <a:ext cx="0" cy="3208835"/>
          </a:xfrm>
          <a:prstGeom prst="line">
            <a:avLst/>
          </a:prstGeom>
          <a:ln>
            <a:solidFill>
              <a:schemeClr val="bg1"/>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704796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8D41B-D6C3-8DF4-E82E-03B4465DDC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1231D6-9CA1-7D77-FFC0-75D07DF56C7F}"/>
              </a:ext>
            </a:extLst>
          </p:cNvPr>
          <p:cNvSpPr>
            <a:spLocks noGrp="1"/>
          </p:cNvSpPr>
          <p:nvPr>
            <p:ph type="title"/>
          </p:nvPr>
        </p:nvSpPr>
        <p:spPr>
          <a:xfrm>
            <a:off x="234417" y="245450"/>
            <a:ext cx="8842248" cy="572464"/>
          </a:xfrm>
        </p:spPr>
        <p:txBody>
          <a:bodyPr wrap="square" anchor="ctr">
            <a:noAutofit/>
          </a:bodyPr>
          <a:lstStyle/>
          <a:p>
            <a:r>
              <a:rPr lang="en-US" dirty="0"/>
              <a:t>Impact Summary for North Carolina’s North Central Region </a:t>
            </a:r>
          </a:p>
        </p:txBody>
      </p:sp>
      <p:sp>
        <p:nvSpPr>
          <p:cNvPr id="5" name="Slide Number Placeholder 4">
            <a:extLst>
              <a:ext uri="{FF2B5EF4-FFF2-40B4-BE49-F238E27FC236}">
                <a16:creationId xmlns:a16="http://schemas.microsoft.com/office/drawing/2014/main" id="{A23F6E87-13FC-DE6E-E57B-60400518417D}"/>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20</a:t>
            </a:fld>
            <a:endParaRPr lang="en-US" dirty="0"/>
          </a:p>
        </p:txBody>
      </p:sp>
      <p:sp>
        <p:nvSpPr>
          <p:cNvPr id="2" name="Footer Placeholder 1">
            <a:extLst>
              <a:ext uri="{FF2B5EF4-FFF2-40B4-BE49-F238E27FC236}">
                <a16:creationId xmlns:a16="http://schemas.microsoft.com/office/drawing/2014/main" id="{699DFBDB-BD0A-ED4B-EC97-407D9AA30973}"/>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sp>
        <p:nvSpPr>
          <p:cNvPr id="13" name="TextBox 12">
            <a:extLst>
              <a:ext uri="{FF2B5EF4-FFF2-40B4-BE49-F238E27FC236}">
                <a16:creationId xmlns:a16="http://schemas.microsoft.com/office/drawing/2014/main" id="{ADD082F7-FAF4-AA61-A8BA-AB6B78139D63}"/>
              </a:ext>
            </a:extLst>
          </p:cNvPr>
          <p:cNvSpPr txBox="1"/>
          <p:nvPr/>
        </p:nvSpPr>
        <p:spPr>
          <a:xfrm>
            <a:off x="358559" y="909595"/>
            <a:ext cx="8785441" cy="261610"/>
          </a:xfrm>
          <a:prstGeom prst="rect">
            <a:avLst/>
          </a:prstGeom>
          <a:noFill/>
        </p:spPr>
        <p:txBody>
          <a:bodyPr wrap="square" rtlCol="0">
            <a:spAutoFit/>
          </a:bodyPr>
          <a:lstStyle/>
          <a:p>
            <a:r>
              <a:rPr lang="en-US" sz="1100" b="1" dirty="0"/>
              <a:t>Health System and Hospital Contributions to North Carolina’s North Central Region, 2024</a:t>
            </a:r>
          </a:p>
        </p:txBody>
      </p:sp>
      <p:sp>
        <p:nvSpPr>
          <p:cNvPr id="6" name="TextBox 5">
            <a:extLst>
              <a:ext uri="{FF2B5EF4-FFF2-40B4-BE49-F238E27FC236}">
                <a16:creationId xmlns:a16="http://schemas.microsoft.com/office/drawing/2014/main" id="{017D9BB3-CB30-0CF5-E7ED-A6A19A320E62}"/>
              </a:ext>
            </a:extLst>
          </p:cNvPr>
          <p:cNvSpPr txBox="1"/>
          <p:nvPr/>
        </p:nvSpPr>
        <p:spPr>
          <a:xfrm>
            <a:off x="234417" y="2973018"/>
            <a:ext cx="8744990" cy="246221"/>
          </a:xfrm>
          <a:prstGeom prst="rect">
            <a:avLst/>
          </a:prstGeom>
          <a:noFill/>
        </p:spPr>
        <p:txBody>
          <a:bodyPr wrap="square">
            <a:spAutoFit/>
          </a:bodyPr>
          <a:lstStyle/>
          <a:p>
            <a:r>
              <a:rPr lang="en-US" sz="1000" i="1" dirty="0"/>
              <a:t>Source: RTI International analysis of HCRIS data; IMPLAN data year 2024. Values are expressed in current dollars</a:t>
            </a:r>
            <a:r>
              <a:rPr lang="en-US" sz="1000" dirty="0"/>
              <a:t>.</a:t>
            </a:r>
          </a:p>
        </p:txBody>
      </p:sp>
      <p:sp>
        <p:nvSpPr>
          <p:cNvPr id="7" name="TextBox 6">
            <a:extLst>
              <a:ext uri="{FF2B5EF4-FFF2-40B4-BE49-F238E27FC236}">
                <a16:creationId xmlns:a16="http://schemas.microsoft.com/office/drawing/2014/main" id="{02C3933C-6E5F-7EDC-1251-4B10CD9AF7D9}"/>
              </a:ext>
            </a:extLst>
          </p:cNvPr>
          <p:cNvSpPr txBox="1"/>
          <p:nvPr/>
        </p:nvSpPr>
        <p:spPr bwMode="auto">
          <a:xfrm>
            <a:off x="234417" y="3499921"/>
            <a:ext cx="6298553" cy="87642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225425" indent="-225425" eaLnBrk="1" hangingPunct="1">
              <a:spcBef>
                <a:spcPct val="20000"/>
              </a:spcBef>
              <a:buSzPct val="80000"/>
              <a:buFont typeface="Courier New" panose="02070309020205020404" pitchFamily="49" charset="0"/>
              <a:buChar char="o"/>
            </a:pPr>
            <a:r>
              <a:rPr lang="en-US" sz="1600" dirty="0">
                <a:latin typeface="+mn-lt"/>
              </a:rPr>
              <a:t>Number of health systems or hospitals: </a:t>
            </a:r>
            <a:r>
              <a:rPr lang="en-US" sz="1600" b="1" dirty="0">
                <a:latin typeface="+mn-lt"/>
              </a:rPr>
              <a:t>26</a:t>
            </a:r>
          </a:p>
          <a:p>
            <a:pPr eaLnBrk="1" hangingPunct="1">
              <a:spcBef>
                <a:spcPct val="20000"/>
              </a:spcBef>
              <a:buSzPct val="80000"/>
            </a:pPr>
            <a:endParaRPr lang="en-US" sz="1600" dirty="0">
              <a:latin typeface="+mn-lt"/>
            </a:endParaRPr>
          </a:p>
          <a:p>
            <a:pPr marL="225425" indent="-225425" eaLnBrk="1" hangingPunct="1">
              <a:spcBef>
                <a:spcPct val="20000"/>
              </a:spcBef>
              <a:buSzPct val="80000"/>
              <a:buFont typeface="Courier New" panose="02070309020205020404" pitchFamily="49" charset="0"/>
              <a:buChar char="o"/>
            </a:pPr>
            <a:r>
              <a:rPr lang="en-US" sz="1600" dirty="0">
                <a:latin typeface="+mn-lt"/>
              </a:rPr>
              <a:t>Average hospital employment compensation: </a:t>
            </a:r>
            <a:r>
              <a:rPr lang="en-US" sz="1600" b="1" dirty="0">
                <a:latin typeface="+mn-lt"/>
              </a:rPr>
              <a:t>$73,246</a:t>
            </a:r>
            <a:endParaRPr lang="en-US" sz="1000" b="1" dirty="0">
              <a:latin typeface="+mn-lt"/>
            </a:endParaRPr>
          </a:p>
        </p:txBody>
      </p:sp>
      <p:pic>
        <p:nvPicPr>
          <p:cNvPr id="8" name="Picture 7">
            <a:extLst>
              <a:ext uri="{FF2B5EF4-FFF2-40B4-BE49-F238E27FC236}">
                <a16:creationId xmlns:a16="http://schemas.microsoft.com/office/drawing/2014/main" id="{1AA598FC-9D5E-5C85-0357-374C6F37A0B2}"/>
              </a:ext>
            </a:extLst>
          </p:cNvPr>
          <p:cNvPicPr>
            <a:picLocks noChangeAspect="1"/>
          </p:cNvPicPr>
          <p:nvPr/>
        </p:nvPicPr>
        <p:blipFill>
          <a:blip r:embed="rId3">
            <a:extLst>
              <a:ext uri="{28A0092B-C50C-407E-A947-70E740481C1C}">
                <a14:useLocalDpi xmlns:a14="http://schemas.microsoft.com/office/drawing/2010/main" val="0"/>
              </a:ext>
            </a:extLst>
          </a:blip>
          <a:srcRect b="4093"/>
          <a:stretch>
            <a:fillRect/>
          </a:stretch>
        </p:blipFill>
        <p:spPr>
          <a:xfrm>
            <a:off x="6306035" y="3300733"/>
            <a:ext cx="2494442" cy="1274799"/>
          </a:xfrm>
          <a:prstGeom prst="rect">
            <a:avLst/>
          </a:prstGeom>
        </p:spPr>
      </p:pic>
      <p:graphicFrame>
        <p:nvGraphicFramePr>
          <p:cNvPr id="9" name="Table 8">
            <a:extLst>
              <a:ext uri="{FF2B5EF4-FFF2-40B4-BE49-F238E27FC236}">
                <a16:creationId xmlns:a16="http://schemas.microsoft.com/office/drawing/2014/main" id="{F6B7EA8B-1A72-A742-BFA4-A5DEA492BFE5}"/>
              </a:ext>
            </a:extLst>
          </p:cNvPr>
          <p:cNvGraphicFramePr>
            <a:graphicFrameLocks noGrp="1"/>
          </p:cNvGraphicFramePr>
          <p:nvPr>
            <p:extLst>
              <p:ext uri="{D42A27DB-BD31-4B8C-83A1-F6EECF244321}">
                <p14:modId xmlns:p14="http://schemas.microsoft.com/office/powerpoint/2010/main" val="2999333821"/>
              </p:ext>
            </p:extLst>
          </p:nvPr>
        </p:nvGraphicFramePr>
        <p:xfrm>
          <a:off x="299660" y="1184795"/>
          <a:ext cx="8407285" cy="1701308"/>
        </p:xfrm>
        <a:graphic>
          <a:graphicData uri="http://schemas.openxmlformats.org/drawingml/2006/table">
            <a:tbl>
              <a:tblPr firstRow="1" firstCol="1" bandRow="1">
                <a:tableStyleId>{3B4B98B0-60AC-42C2-AFA5-B58CD77FA1E5}</a:tableStyleId>
              </a:tblPr>
              <a:tblGrid>
                <a:gridCol w="2045341">
                  <a:extLst>
                    <a:ext uri="{9D8B030D-6E8A-4147-A177-3AD203B41FA5}">
                      <a16:colId xmlns:a16="http://schemas.microsoft.com/office/drawing/2014/main" val="2379732375"/>
                    </a:ext>
                  </a:extLst>
                </a:gridCol>
                <a:gridCol w="1650732">
                  <a:extLst>
                    <a:ext uri="{9D8B030D-6E8A-4147-A177-3AD203B41FA5}">
                      <a16:colId xmlns:a16="http://schemas.microsoft.com/office/drawing/2014/main" val="2902084207"/>
                    </a:ext>
                  </a:extLst>
                </a:gridCol>
                <a:gridCol w="1530240">
                  <a:extLst>
                    <a:ext uri="{9D8B030D-6E8A-4147-A177-3AD203B41FA5}">
                      <a16:colId xmlns:a16="http://schemas.microsoft.com/office/drawing/2014/main" val="3586377662"/>
                    </a:ext>
                  </a:extLst>
                </a:gridCol>
                <a:gridCol w="1590486">
                  <a:extLst>
                    <a:ext uri="{9D8B030D-6E8A-4147-A177-3AD203B41FA5}">
                      <a16:colId xmlns:a16="http://schemas.microsoft.com/office/drawing/2014/main" val="1101237334"/>
                    </a:ext>
                  </a:extLst>
                </a:gridCol>
                <a:gridCol w="1590486">
                  <a:extLst>
                    <a:ext uri="{9D8B030D-6E8A-4147-A177-3AD203B41FA5}">
                      <a16:colId xmlns:a16="http://schemas.microsoft.com/office/drawing/2014/main" val="2858817531"/>
                    </a:ext>
                  </a:extLst>
                </a:gridCol>
              </a:tblGrid>
              <a:tr h="604546">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Type of Impact</a:t>
                      </a:r>
                    </a:p>
                  </a:txBody>
                  <a:tcPr marL="42775" marR="42775" marT="0" marB="0" anchor="ctr"/>
                </a:tc>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Employment (Thousands)</a:t>
                      </a:r>
                    </a:p>
                  </a:txBody>
                  <a:tcPr marL="42775" marR="42775" marT="0" marB="0" anchor="ctr"/>
                </a:tc>
                <a:tc>
                  <a:txBody>
                    <a:bodyPr/>
                    <a:lstStyle/>
                    <a:p>
                      <a:pPr marL="0" marR="0">
                        <a:spcBef>
                          <a:spcPts val="1200"/>
                        </a:spcBef>
                        <a:spcAft>
                          <a:spcPts val="600"/>
                        </a:spcAft>
                        <a:buNone/>
                      </a:pPr>
                      <a:r>
                        <a:rPr lang="en-US" sz="1400" b="1" dirty="0">
                          <a:effectLst/>
                          <a:latin typeface="+mn-lt"/>
                        </a:rPr>
                        <a:t>Labor Income   ($ Millions)</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effectLst/>
                          <a:latin typeface="+mn-lt"/>
                        </a:rPr>
                        <a:t>State GDP          ($ Millions) </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County and Local Taxes ($ Millions)</a:t>
                      </a:r>
                    </a:p>
                  </a:txBody>
                  <a:tcPr marL="42775" marR="42775" marT="0" marB="0" anchor="ctr"/>
                </a:tc>
                <a:extLst>
                  <a:ext uri="{0D108BD9-81ED-4DB2-BD59-A6C34878D82A}">
                    <a16:rowId xmlns:a16="http://schemas.microsoft.com/office/drawing/2014/main" val="1797842642"/>
                  </a:ext>
                </a:extLst>
              </a:tr>
              <a:tr h="251781">
                <a:tc>
                  <a:txBody>
                    <a:bodyPr/>
                    <a:lstStyle/>
                    <a:p>
                      <a:pPr marL="0" marR="0" algn="l" defTabSz="914400" rtl="0" eaLnBrk="1" latinLnBrk="0" hangingPunct="1">
                        <a:spcBef>
                          <a:spcPts val="300"/>
                        </a:spcBef>
                        <a:spcAft>
                          <a:spcPts val="300"/>
                        </a:spcAft>
                        <a:buNone/>
                      </a:pPr>
                      <a:r>
                        <a:rPr lang="en-US" sz="1400" b="1" kern="1200" dirty="0">
                          <a:solidFill>
                            <a:schemeClr val="tx1"/>
                          </a:solidFill>
                          <a:effectLst/>
                          <a:latin typeface="+mn-lt"/>
                          <a:ea typeface="+mn-ea"/>
                          <a:cs typeface="+mn-cs"/>
                        </a:rPr>
                        <a:t>Direct</a:t>
                      </a:r>
                    </a:p>
                  </a:txBody>
                  <a:tcPr marL="42775" marR="42775" marT="0" marB="0"/>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60,129</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$6,482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$7,588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$66.3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864893134"/>
                  </a:ext>
                </a:extLst>
              </a:tr>
              <a:tr h="251781">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Indirect</a:t>
                      </a:r>
                    </a:p>
                  </a:txBody>
                  <a:tcPr marL="42775" marR="42775" marT="0" marB="0"/>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34,976</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$2,722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$4,156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$86.3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518053647"/>
                  </a:ext>
                </a:extLst>
              </a:tr>
              <a:tr h="341419">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Induced</a:t>
                      </a:r>
                    </a:p>
                  </a:txBody>
                  <a:tcPr marL="42775" marR="42775" marT="0" marB="0"/>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32,451</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$2,152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$4,263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mn-lt"/>
                          <a:ea typeface="SimSun" panose="02010600030101010101" pitchFamily="2" charset="-122"/>
                          <a:cs typeface="Times New Roman" panose="02020603050405020304" pitchFamily="18" charset="0"/>
                        </a:rPr>
                        <a:t>$158.4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3425337699"/>
                  </a:ext>
                </a:extLst>
              </a:tr>
              <a:tr h="251781">
                <a:tc>
                  <a:txBody>
                    <a:bodyPr/>
                    <a:lstStyle/>
                    <a:p>
                      <a:pPr marL="0" marR="0">
                        <a:spcBef>
                          <a:spcPts val="300"/>
                        </a:spcBef>
                        <a:spcAft>
                          <a:spcPts val="300"/>
                        </a:spcAft>
                        <a:buNone/>
                      </a:pPr>
                      <a:r>
                        <a:rPr lang="en-US" sz="1400" dirty="0">
                          <a:effectLst/>
                          <a:latin typeface="+mn-lt"/>
                        </a:rPr>
                        <a:t>Total</a:t>
                      </a:r>
                      <a:endParaRPr lang="en-US" sz="1400" b="1" dirty="0">
                        <a:solidFill>
                          <a:srgbClr val="1E4E96"/>
                        </a:solidFill>
                        <a:effectLst/>
                        <a:latin typeface="+mn-lt"/>
                        <a:ea typeface="SimSun" panose="02010600030101010101" pitchFamily="2" charset="-122"/>
                        <a:cs typeface="Times New Roman" panose="02020603050405020304" pitchFamily="18" charset="0"/>
                      </a:endParaRPr>
                    </a:p>
                  </a:txBody>
                  <a:tcPr marL="42775" marR="42775" marT="0" marB="0"/>
                </a:tc>
                <a:tc>
                  <a:txBody>
                    <a:bodyPr/>
                    <a:lstStyle/>
                    <a:p>
                      <a:pPr marL="0" marR="0" algn="ctr">
                        <a:lnSpc>
                          <a:spcPct val="120000"/>
                        </a:lnSpc>
                        <a:spcBef>
                          <a:spcPts val="300"/>
                        </a:spcBef>
                        <a:spcAft>
                          <a:spcPts val="600"/>
                        </a:spcAft>
                        <a:buNone/>
                      </a:pPr>
                      <a:r>
                        <a:rPr lang="en-US" sz="1400" b="1" dirty="0">
                          <a:solidFill>
                            <a:srgbClr val="000000"/>
                          </a:solidFill>
                          <a:effectLst/>
                          <a:latin typeface="+mn-lt"/>
                          <a:ea typeface="SimSun" panose="02010600030101010101" pitchFamily="2" charset="-122"/>
                          <a:cs typeface="Times New Roman" panose="02020603050405020304" pitchFamily="18" charset="0"/>
                        </a:rPr>
                        <a:t>127,555</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b="1" dirty="0">
                          <a:solidFill>
                            <a:srgbClr val="000000"/>
                          </a:solidFill>
                          <a:effectLst/>
                          <a:latin typeface="+mn-lt"/>
                          <a:ea typeface="SimSun" panose="02010600030101010101" pitchFamily="2" charset="-122"/>
                          <a:cs typeface="Times New Roman" panose="02020603050405020304" pitchFamily="18" charset="0"/>
                        </a:rPr>
                        <a:t>$11,357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b="1" dirty="0">
                          <a:solidFill>
                            <a:srgbClr val="000000"/>
                          </a:solidFill>
                          <a:effectLst/>
                          <a:latin typeface="+mn-lt"/>
                          <a:ea typeface="SimSun" panose="02010600030101010101" pitchFamily="2" charset="-122"/>
                          <a:cs typeface="Times New Roman" panose="02020603050405020304" pitchFamily="18" charset="0"/>
                        </a:rPr>
                        <a:t>$16,008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b="1" dirty="0">
                          <a:solidFill>
                            <a:srgbClr val="000000"/>
                          </a:solidFill>
                          <a:effectLst/>
                          <a:latin typeface="+mn-lt"/>
                          <a:ea typeface="SimSun" panose="02010600030101010101" pitchFamily="2" charset="-122"/>
                          <a:cs typeface="Times New Roman" panose="02020603050405020304" pitchFamily="18" charset="0"/>
                        </a:rPr>
                        <a:t>$311.0 </a:t>
                      </a:r>
                      <a:endParaRPr lang="en-US" sz="1400" dirty="0">
                        <a:effectLst/>
                        <a:latin typeface="+mn-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399347987"/>
                  </a:ext>
                </a:extLst>
              </a:tr>
            </a:tbl>
          </a:graphicData>
        </a:graphic>
      </p:graphicFrame>
    </p:spTree>
    <p:extLst>
      <p:ext uri="{BB962C8B-B14F-4D97-AF65-F5344CB8AC3E}">
        <p14:creationId xmlns:p14="http://schemas.microsoft.com/office/powerpoint/2010/main" val="2344490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6FCC6-5B4C-794A-1E50-5F8834211B9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CD4B95-1D1E-A37F-34E0-67AD5BEB258B}"/>
              </a:ext>
            </a:extLst>
          </p:cNvPr>
          <p:cNvSpPr>
            <a:spLocks noGrp="1"/>
          </p:cNvSpPr>
          <p:nvPr>
            <p:ph type="title"/>
          </p:nvPr>
        </p:nvSpPr>
        <p:spPr>
          <a:xfrm>
            <a:off x="234417" y="245450"/>
            <a:ext cx="8842248" cy="572464"/>
          </a:xfrm>
        </p:spPr>
        <p:txBody>
          <a:bodyPr wrap="square" anchor="ctr">
            <a:noAutofit/>
          </a:bodyPr>
          <a:lstStyle/>
          <a:p>
            <a:r>
              <a:rPr lang="en-US" dirty="0"/>
              <a:t>Impact Summary for North Carolina’s Southwest Region </a:t>
            </a:r>
          </a:p>
        </p:txBody>
      </p:sp>
      <p:sp>
        <p:nvSpPr>
          <p:cNvPr id="5" name="Slide Number Placeholder 4">
            <a:extLst>
              <a:ext uri="{FF2B5EF4-FFF2-40B4-BE49-F238E27FC236}">
                <a16:creationId xmlns:a16="http://schemas.microsoft.com/office/drawing/2014/main" id="{7413B0E0-22D2-986B-BE85-E9E6C75BA20A}"/>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21</a:t>
            </a:fld>
            <a:endParaRPr lang="en-US" dirty="0"/>
          </a:p>
        </p:txBody>
      </p:sp>
      <p:sp>
        <p:nvSpPr>
          <p:cNvPr id="2" name="Footer Placeholder 1">
            <a:extLst>
              <a:ext uri="{FF2B5EF4-FFF2-40B4-BE49-F238E27FC236}">
                <a16:creationId xmlns:a16="http://schemas.microsoft.com/office/drawing/2014/main" id="{6C508EF5-923A-35CB-A75D-F56E88728331}"/>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sp>
        <p:nvSpPr>
          <p:cNvPr id="13" name="TextBox 12">
            <a:extLst>
              <a:ext uri="{FF2B5EF4-FFF2-40B4-BE49-F238E27FC236}">
                <a16:creationId xmlns:a16="http://schemas.microsoft.com/office/drawing/2014/main" id="{63EF1E2C-FF5C-AA8E-5B5D-D3287B559030}"/>
              </a:ext>
            </a:extLst>
          </p:cNvPr>
          <p:cNvSpPr txBox="1"/>
          <p:nvPr/>
        </p:nvSpPr>
        <p:spPr>
          <a:xfrm>
            <a:off x="358559" y="898261"/>
            <a:ext cx="8785441" cy="261610"/>
          </a:xfrm>
          <a:prstGeom prst="rect">
            <a:avLst/>
          </a:prstGeom>
          <a:noFill/>
        </p:spPr>
        <p:txBody>
          <a:bodyPr wrap="square" rtlCol="0">
            <a:spAutoFit/>
          </a:bodyPr>
          <a:lstStyle/>
          <a:p>
            <a:r>
              <a:rPr lang="en-US" sz="1100" b="1" dirty="0"/>
              <a:t>Health System and Hospital Contributions to North Carolina’s Southwest Region, 2024</a:t>
            </a:r>
          </a:p>
        </p:txBody>
      </p:sp>
      <p:sp>
        <p:nvSpPr>
          <p:cNvPr id="6" name="TextBox 5">
            <a:extLst>
              <a:ext uri="{FF2B5EF4-FFF2-40B4-BE49-F238E27FC236}">
                <a16:creationId xmlns:a16="http://schemas.microsoft.com/office/drawing/2014/main" id="{EAE7F6D2-6A69-4DAD-15ED-5B5B5E3D6FC2}"/>
              </a:ext>
            </a:extLst>
          </p:cNvPr>
          <p:cNvSpPr txBox="1"/>
          <p:nvPr/>
        </p:nvSpPr>
        <p:spPr>
          <a:xfrm>
            <a:off x="234417" y="2973018"/>
            <a:ext cx="8744990" cy="246221"/>
          </a:xfrm>
          <a:prstGeom prst="rect">
            <a:avLst/>
          </a:prstGeom>
          <a:noFill/>
        </p:spPr>
        <p:txBody>
          <a:bodyPr wrap="square">
            <a:spAutoFit/>
          </a:bodyPr>
          <a:lstStyle/>
          <a:p>
            <a:r>
              <a:rPr lang="en-US" sz="1000" i="1" dirty="0"/>
              <a:t>Source: RTI International analysis of HCRIS data; IMPLAN data year 2024. Values are expressed in current dollars</a:t>
            </a:r>
            <a:r>
              <a:rPr lang="en-US" sz="800" dirty="0"/>
              <a:t>.</a:t>
            </a:r>
          </a:p>
        </p:txBody>
      </p:sp>
      <p:sp>
        <p:nvSpPr>
          <p:cNvPr id="7" name="TextBox 6">
            <a:extLst>
              <a:ext uri="{FF2B5EF4-FFF2-40B4-BE49-F238E27FC236}">
                <a16:creationId xmlns:a16="http://schemas.microsoft.com/office/drawing/2014/main" id="{81CE8F1C-005F-512E-B8DD-18F3385DAF5D}"/>
              </a:ext>
            </a:extLst>
          </p:cNvPr>
          <p:cNvSpPr txBox="1"/>
          <p:nvPr/>
        </p:nvSpPr>
        <p:spPr bwMode="auto">
          <a:xfrm>
            <a:off x="234417" y="3499921"/>
            <a:ext cx="6298553" cy="87642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225425" indent="-225425" eaLnBrk="1" hangingPunct="1">
              <a:spcBef>
                <a:spcPct val="20000"/>
              </a:spcBef>
              <a:buSzPct val="80000"/>
              <a:buFont typeface="Courier New" panose="02070309020205020404" pitchFamily="49" charset="0"/>
              <a:buChar char="o"/>
            </a:pPr>
            <a:r>
              <a:rPr lang="en-US" sz="1600" dirty="0">
                <a:latin typeface="+mn-lt"/>
              </a:rPr>
              <a:t>Number of health systems or hospitals: </a:t>
            </a:r>
            <a:r>
              <a:rPr lang="en-US" sz="1600" b="1" dirty="0">
                <a:latin typeface="+mn-lt"/>
              </a:rPr>
              <a:t>32</a:t>
            </a:r>
          </a:p>
          <a:p>
            <a:pPr eaLnBrk="1" hangingPunct="1">
              <a:spcBef>
                <a:spcPct val="20000"/>
              </a:spcBef>
              <a:buSzPct val="80000"/>
            </a:pPr>
            <a:endParaRPr lang="en-US" sz="1600" dirty="0">
              <a:latin typeface="+mn-lt"/>
            </a:endParaRPr>
          </a:p>
          <a:p>
            <a:pPr marL="225425" indent="-225425" eaLnBrk="1" hangingPunct="1">
              <a:spcBef>
                <a:spcPct val="20000"/>
              </a:spcBef>
              <a:buSzPct val="80000"/>
              <a:buFont typeface="Courier New" panose="02070309020205020404" pitchFamily="49" charset="0"/>
              <a:buChar char="o"/>
            </a:pPr>
            <a:r>
              <a:rPr lang="en-US" sz="1600" dirty="0">
                <a:latin typeface="+mn-lt"/>
              </a:rPr>
              <a:t>Average hospital employment compensation: </a:t>
            </a:r>
            <a:r>
              <a:rPr lang="en-US" sz="1600" b="1" dirty="0">
                <a:latin typeface="+mn-lt"/>
              </a:rPr>
              <a:t>$77,717</a:t>
            </a:r>
            <a:endParaRPr lang="en-US" sz="1000" b="1" dirty="0">
              <a:latin typeface="+mn-lt"/>
            </a:endParaRPr>
          </a:p>
        </p:txBody>
      </p:sp>
      <p:pic>
        <p:nvPicPr>
          <p:cNvPr id="4" name="Picture 3">
            <a:extLst>
              <a:ext uri="{FF2B5EF4-FFF2-40B4-BE49-F238E27FC236}">
                <a16:creationId xmlns:a16="http://schemas.microsoft.com/office/drawing/2014/main" id="{CDC43C14-7E9B-2264-F807-AE740ACCDDFD}"/>
              </a:ext>
            </a:extLst>
          </p:cNvPr>
          <p:cNvPicPr>
            <a:picLocks noChangeAspect="1"/>
          </p:cNvPicPr>
          <p:nvPr/>
        </p:nvPicPr>
        <p:blipFill>
          <a:blip r:embed="rId3" cstate="print">
            <a:extLst>
              <a:ext uri="{28A0092B-C50C-407E-A947-70E740481C1C}">
                <a14:useLocalDpi xmlns:a14="http://schemas.microsoft.com/office/drawing/2010/main" val="0"/>
              </a:ext>
            </a:extLst>
          </a:blip>
          <a:srcRect r="1895" b="4719"/>
          <a:stretch>
            <a:fillRect/>
          </a:stretch>
        </p:blipFill>
        <p:spPr>
          <a:xfrm>
            <a:off x="6241288" y="3264971"/>
            <a:ext cx="2557097" cy="1276621"/>
          </a:xfrm>
          <a:prstGeom prst="rect">
            <a:avLst/>
          </a:prstGeom>
        </p:spPr>
      </p:pic>
      <p:graphicFrame>
        <p:nvGraphicFramePr>
          <p:cNvPr id="10" name="Table 9">
            <a:extLst>
              <a:ext uri="{FF2B5EF4-FFF2-40B4-BE49-F238E27FC236}">
                <a16:creationId xmlns:a16="http://schemas.microsoft.com/office/drawing/2014/main" id="{02880FF3-7D8C-3CBB-CACB-2B40FC6F39AF}"/>
              </a:ext>
            </a:extLst>
          </p:cNvPr>
          <p:cNvGraphicFramePr>
            <a:graphicFrameLocks noGrp="1"/>
          </p:cNvGraphicFramePr>
          <p:nvPr>
            <p:extLst>
              <p:ext uri="{D42A27DB-BD31-4B8C-83A1-F6EECF244321}">
                <p14:modId xmlns:p14="http://schemas.microsoft.com/office/powerpoint/2010/main" val="2896692926"/>
              </p:ext>
            </p:extLst>
          </p:nvPr>
        </p:nvGraphicFramePr>
        <p:xfrm>
          <a:off x="234417" y="1240218"/>
          <a:ext cx="8407285" cy="1701308"/>
        </p:xfrm>
        <a:graphic>
          <a:graphicData uri="http://schemas.openxmlformats.org/drawingml/2006/table">
            <a:tbl>
              <a:tblPr firstRow="1" firstCol="1" bandRow="1">
                <a:tableStyleId>{3B4B98B0-60AC-42C2-AFA5-B58CD77FA1E5}</a:tableStyleId>
              </a:tblPr>
              <a:tblGrid>
                <a:gridCol w="2045341">
                  <a:extLst>
                    <a:ext uri="{9D8B030D-6E8A-4147-A177-3AD203B41FA5}">
                      <a16:colId xmlns:a16="http://schemas.microsoft.com/office/drawing/2014/main" val="2379732375"/>
                    </a:ext>
                  </a:extLst>
                </a:gridCol>
                <a:gridCol w="1650732">
                  <a:extLst>
                    <a:ext uri="{9D8B030D-6E8A-4147-A177-3AD203B41FA5}">
                      <a16:colId xmlns:a16="http://schemas.microsoft.com/office/drawing/2014/main" val="2902084207"/>
                    </a:ext>
                  </a:extLst>
                </a:gridCol>
                <a:gridCol w="1530240">
                  <a:extLst>
                    <a:ext uri="{9D8B030D-6E8A-4147-A177-3AD203B41FA5}">
                      <a16:colId xmlns:a16="http://schemas.microsoft.com/office/drawing/2014/main" val="3586377662"/>
                    </a:ext>
                  </a:extLst>
                </a:gridCol>
                <a:gridCol w="1590486">
                  <a:extLst>
                    <a:ext uri="{9D8B030D-6E8A-4147-A177-3AD203B41FA5}">
                      <a16:colId xmlns:a16="http://schemas.microsoft.com/office/drawing/2014/main" val="1101237334"/>
                    </a:ext>
                  </a:extLst>
                </a:gridCol>
                <a:gridCol w="1590486">
                  <a:extLst>
                    <a:ext uri="{9D8B030D-6E8A-4147-A177-3AD203B41FA5}">
                      <a16:colId xmlns:a16="http://schemas.microsoft.com/office/drawing/2014/main" val="2858817531"/>
                    </a:ext>
                  </a:extLst>
                </a:gridCol>
              </a:tblGrid>
              <a:tr h="604546">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Type of Impact</a:t>
                      </a:r>
                    </a:p>
                  </a:txBody>
                  <a:tcPr marL="42775" marR="42775" marT="0" marB="0" anchor="ctr"/>
                </a:tc>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Employment (Thousands)</a:t>
                      </a:r>
                    </a:p>
                  </a:txBody>
                  <a:tcPr marL="42775" marR="42775" marT="0" marB="0" anchor="ctr"/>
                </a:tc>
                <a:tc>
                  <a:txBody>
                    <a:bodyPr/>
                    <a:lstStyle/>
                    <a:p>
                      <a:pPr marL="0" marR="0">
                        <a:spcBef>
                          <a:spcPts val="1200"/>
                        </a:spcBef>
                        <a:spcAft>
                          <a:spcPts val="600"/>
                        </a:spcAft>
                        <a:buNone/>
                      </a:pPr>
                      <a:r>
                        <a:rPr lang="en-US" sz="1400" b="1" dirty="0">
                          <a:effectLst/>
                          <a:latin typeface="+mn-lt"/>
                        </a:rPr>
                        <a:t>Labor Income   ($ Millions)</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effectLst/>
                          <a:latin typeface="+mn-lt"/>
                        </a:rPr>
                        <a:t>State GDP          ($ Millions) </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County and Local Taxes ($ Millions)</a:t>
                      </a:r>
                    </a:p>
                  </a:txBody>
                  <a:tcPr marL="42775" marR="42775" marT="0" marB="0" anchor="ctr"/>
                </a:tc>
                <a:extLst>
                  <a:ext uri="{0D108BD9-81ED-4DB2-BD59-A6C34878D82A}">
                    <a16:rowId xmlns:a16="http://schemas.microsoft.com/office/drawing/2014/main" val="1797842642"/>
                  </a:ext>
                </a:extLst>
              </a:tr>
              <a:tr h="251781">
                <a:tc>
                  <a:txBody>
                    <a:bodyPr/>
                    <a:lstStyle/>
                    <a:p>
                      <a:pPr marL="0" marR="0" algn="l" defTabSz="914400" rtl="0" eaLnBrk="1" latinLnBrk="0" hangingPunct="1">
                        <a:spcBef>
                          <a:spcPts val="300"/>
                        </a:spcBef>
                        <a:spcAft>
                          <a:spcPts val="300"/>
                        </a:spcAft>
                        <a:buNone/>
                      </a:pPr>
                      <a:r>
                        <a:rPr lang="en-US" sz="1400" b="1" kern="1200" dirty="0">
                          <a:solidFill>
                            <a:schemeClr val="tx1"/>
                          </a:solidFill>
                          <a:effectLst/>
                          <a:latin typeface="+mn-lt"/>
                          <a:ea typeface="+mn-ea"/>
                          <a:cs typeface="+mn-cs"/>
                        </a:rPr>
                        <a:t>Direct</a:t>
                      </a:r>
                    </a:p>
                  </a:txBody>
                  <a:tcPr marL="42775" marR="42775" marT="0" marB="0"/>
                </a:tc>
                <a:tc>
                  <a:txBody>
                    <a:bodyPr/>
                    <a:lstStyle/>
                    <a:p>
                      <a:pPr marL="0" marR="0" algn="ctr">
                        <a:buNone/>
                      </a:pPr>
                      <a:r>
                        <a:rPr lang="en-US" sz="14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58,013</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a:txBody>
                  <a:tcPr marL="54610" marR="54610" marT="0" marB="0"/>
                </a:tc>
                <a:tc>
                  <a:txBody>
                    <a:bodyPr/>
                    <a:lstStyle/>
                    <a:p>
                      <a:pPr marL="0" marR="0" algn="ctr">
                        <a:lnSpc>
                          <a:spcPct val="120000"/>
                        </a:lnSpc>
                        <a:spcBef>
                          <a:spcPts val="300"/>
                        </a:spcBef>
                        <a:spcAft>
                          <a:spcPts val="600"/>
                        </a:spcAft>
                        <a:buNone/>
                      </a:pPr>
                      <a:r>
                        <a:rPr lang="en-US" sz="14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$5,697 </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$6,237 </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$39.3</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864893134"/>
                  </a:ext>
                </a:extLst>
              </a:tr>
              <a:tr h="251781">
                <a:tc>
                  <a:txBody>
                    <a:bodyPr/>
                    <a:lstStyle/>
                    <a:p>
                      <a:pPr marL="0" marR="0">
                        <a:spcBef>
                          <a:spcPts val="300"/>
                        </a:spcBef>
                        <a:spcAft>
                          <a:spcPts val="300"/>
                        </a:spcAft>
                        <a:buNone/>
                      </a:pPr>
                      <a:r>
                        <a:rPr lang="en-US" sz="1400" b="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Indirect</a:t>
                      </a:r>
                    </a:p>
                  </a:txBody>
                  <a:tcPr marL="42775" marR="42775" marT="0" marB="0"/>
                </a:tc>
                <a:tc>
                  <a:txBody>
                    <a:bodyPr/>
                    <a:lstStyle/>
                    <a:p>
                      <a:pPr marL="0" marR="0" algn="ctr">
                        <a:buNone/>
                      </a:pPr>
                      <a:r>
                        <a:rPr lang="en-US" sz="14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25,462</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a:txBody>
                  <a:tcPr marL="54610" marR="54610" marT="0" marB="0"/>
                </a:tc>
                <a:tc>
                  <a:txBody>
                    <a:bodyPr/>
                    <a:lstStyle/>
                    <a:p>
                      <a:pPr marL="0" marR="0" algn="ctr">
                        <a:lnSpc>
                          <a:spcPct val="120000"/>
                        </a:lnSpc>
                        <a:spcBef>
                          <a:spcPts val="300"/>
                        </a:spcBef>
                        <a:spcAft>
                          <a:spcPts val="600"/>
                        </a:spcAft>
                        <a:buNone/>
                      </a:pPr>
                      <a:r>
                        <a:rPr lang="en-US" sz="14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$2,073 </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$3,172 </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$62.8 </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518053647"/>
                  </a:ext>
                </a:extLst>
              </a:tr>
              <a:tr h="341419">
                <a:tc>
                  <a:txBody>
                    <a:bodyPr/>
                    <a:lstStyle/>
                    <a:p>
                      <a:pPr marL="0" marR="0">
                        <a:spcBef>
                          <a:spcPts val="300"/>
                        </a:spcBef>
                        <a:spcAft>
                          <a:spcPts val="300"/>
                        </a:spcAft>
                        <a:buNone/>
                      </a:pPr>
                      <a:r>
                        <a:rPr lang="en-US" sz="1400" b="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Induced</a:t>
                      </a:r>
                    </a:p>
                  </a:txBody>
                  <a:tcPr marL="42775" marR="42775" marT="0" marB="0"/>
                </a:tc>
                <a:tc>
                  <a:txBody>
                    <a:bodyPr/>
                    <a:lstStyle/>
                    <a:p>
                      <a:pPr marL="0" marR="0" algn="ctr">
                        <a:buNone/>
                      </a:pPr>
                      <a:r>
                        <a:rPr lang="en-US" sz="14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23,783</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a:txBody>
                  <a:tcPr marL="54610" marR="54610" marT="0" marB="0"/>
                </a:tc>
                <a:tc>
                  <a:txBody>
                    <a:bodyPr/>
                    <a:lstStyle/>
                    <a:p>
                      <a:pPr marL="0" marR="0" algn="ctr">
                        <a:lnSpc>
                          <a:spcPct val="120000"/>
                        </a:lnSpc>
                        <a:spcBef>
                          <a:spcPts val="300"/>
                        </a:spcBef>
                        <a:spcAft>
                          <a:spcPts val="600"/>
                        </a:spcAft>
                        <a:buNone/>
                      </a:pPr>
                      <a:r>
                        <a:rPr lang="en-US" sz="14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$1,655 </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$3,251 </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$119.3 </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3425337699"/>
                  </a:ext>
                </a:extLst>
              </a:tr>
              <a:tr h="251781">
                <a:tc>
                  <a:txBody>
                    <a:bodyPr/>
                    <a:lstStyle/>
                    <a:p>
                      <a:pPr marL="0" marR="0">
                        <a:spcBef>
                          <a:spcPts val="300"/>
                        </a:spcBef>
                        <a:spcAft>
                          <a:spcPts val="300"/>
                        </a:spcAft>
                        <a:buNone/>
                      </a:pPr>
                      <a:r>
                        <a:rPr lang="en-US" sz="1400" dirty="0">
                          <a:effectLst/>
                        </a:rPr>
                        <a:t>Total</a:t>
                      </a:r>
                      <a:endParaRPr lang="en-US" sz="1400" b="1" dirty="0">
                        <a:solidFill>
                          <a:srgbClr val="1E4E96"/>
                        </a:solidFill>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tc>
                  <a:txBody>
                    <a:bodyPr/>
                    <a:lstStyle/>
                    <a:p>
                      <a:pPr marL="0" marR="0" algn="ctr">
                        <a:buNone/>
                      </a:pPr>
                      <a:r>
                        <a:rPr lang="en-US" sz="1400" b="1"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107,257</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a:txBody>
                  <a:tcPr marL="54610" marR="54610" marT="0" marB="0"/>
                </a:tc>
                <a:tc>
                  <a:txBody>
                    <a:bodyPr/>
                    <a:lstStyle/>
                    <a:p>
                      <a:pPr marL="0" marR="0" algn="ctr">
                        <a:lnSpc>
                          <a:spcPct val="120000"/>
                        </a:lnSpc>
                        <a:spcBef>
                          <a:spcPts val="300"/>
                        </a:spcBef>
                        <a:spcAft>
                          <a:spcPts val="600"/>
                        </a:spcAft>
                        <a:buNone/>
                      </a:pPr>
                      <a:r>
                        <a:rPr lang="en-US" sz="1400" b="1"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$9,425 </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b="1"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$12,660</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a:txBody>
                  <a:tcPr marL="54610" marR="54610" marT="0" marB="0" anchor="ctr"/>
                </a:tc>
                <a:tc>
                  <a:txBody>
                    <a:bodyPr/>
                    <a:lstStyle/>
                    <a:p>
                      <a:pPr marL="0" marR="0" algn="ctr">
                        <a:lnSpc>
                          <a:spcPct val="120000"/>
                        </a:lnSpc>
                        <a:spcBef>
                          <a:spcPts val="300"/>
                        </a:spcBef>
                        <a:spcAft>
                          <a:spcPts val="600"/>
                        </a:spcAft>
                        <a:buNone/>
                      </a:pPr>
                      <a:r>
                        <a:rPr lang="en-US" sz="1400" b="1"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$221.3 </a:t>
                      </a:r>
                      <a:endParaRPr lang="en-US" sz="1400" dirty="0">
                        <a:effectLst/>
                        <a:latin typeface="Verdana" panose="020B0604030504040204" pitchFamily="34" charset="0"/>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399347987"/>
                  </a:ext>
                </a:extLst>
              </a:tr>
            </a:tbl>
          </a:graphicData>
        </a:graphic>
      </p:graphicFrame>
    </p:spTree>
    <p:extLst>
      <p:ext uri="{BB962C8B-B14F-4D97-AF65-F5344CB8AC3E}">
        <p14:creationId xmlns:p14="http://schemas.microsoft.com/office/powerpoint/2010/main" val="3001395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A86AF-5A3E-3B7D-57EE-F66CBF9C044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5E5AC5-1D64-D1A7-F08A-38345D12023E}"/>
              </a:ext>
            </a:extLst>
          </p:cNvPr>
          <p:cNvSpPr>
            <a:spLocks noGrp="1"/>
          </p:cNvSpPr>
          <p:nvPr>
            <p:ph type="sldNum" sz="quarter" idx="10"/>
          </p:nvPr>
        </p:nvSpPr>
        <p:spPr/>
        <p:txBody>
          <a:bodyPr/>
          <a:lstStyle/>
          <a:p>
            <a:fld id="{D4325D4D-289E-48C1-B277-2BEB492A7D19}" type="slidenum">
              <a:rPr lang="en-US" smtClean="0"/>
              <a:pPr/>
              <a:t>22</a:t>
            </a:fld>
            <a:endParaRPr lang="en-US" dirty="0"/>
          </a:p>
        </p:txBody>
      </p:sp>
      <p:sp>
        <p:nvSpPr>
          <p:cNvPr id="3" name="Footer Placeholder 2">
            <a:extLst>
              <a:ext uri="{FF2B5EF4-FFF2-40B4-BE49-F238E27FC236}">
                <a16:creationId xmlns:a16="http://schemas.microsoft.com/office/drawing/2014/main" id="{27535F09-DBBC-0073-41ED-683D5EC5AA2F}"/>
              </a:ext>
            </a:extLst>
          </p:cNvPr>
          <p:cNvSpPr>
            <a:spLocks noGrp="1"/>
          </p:cNvSpPr>
          <p:nvPr>
            <p:ph type="ftr" sz="quarter" idx="11"/>
          </p:nvPr>
        </p:nvSpPr>
        <p:spPr/>
        <p:txBody>
          <a:bodyPr/>
          <a:lstStyle/>
          <a:p>
            <a:r>
              <a:rPr lang="en-US" dirty="0"/>
              <a:t>CONFIDENTIAL</a:t>
            </a:r>
          </a:p>
        </p:txBody>
      </p:sp>
      <p:sp>
        <p:nvSpPr>
          <p:cNvPr id="4" name="Title 3">
            <a:extLst>
              <a:ext uri="{FF2B5EF4-FFF2-40B4-BE49-F238E27FC236}">
                <a16:creationId xmlns:a16="http://schemas.microsoft.com/office/drawing/2014/main" id="{22730B4F-AF9B-B48E-97D4-26398EF82C0D}"/>
              </a:ext>
            </a:extLst>
          </p:cNvPr>
          <p:cNvSpPr>
            <a:spLocks noGrp="1"/>
          </p:cNvSpPr>
          <p:nvPr>
            <p:ph type="ctrTitle"/>
          </p:nvPr>
        </p:nvSpPr>
        <p:spPr/>
        <p:txBody>
          <a:bodyPr/>
          <a:lstStyle/>
          <a:p>
            <a:r>
              <a:rPr lang="en-US" dirty="0"/>
              <a:t>References</a:t>
            </a:r>
          </a:p>
        </p:txBody>
      </p:sp>
    </p:spTree>
    <p:extLst>
      <p:ext uri="{BB962C8B-B14F-4D97-AF65-F5344CB8AC3E}">
        <p14:creationId xmlns:p14="http://schemas.microsoft.com/office/powerpoint/2010/main" val="4258831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3C904-154F-6297-6346-FC89B9344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ADD33B-D6FC-D888-F020-A7B93C0AF446}"/>
              </a:ext>
            </a:extLst>
          </p:cNvPr>
          <p:cNvSpPr>
            <a:spLocks noGrp="1"/>
          </p:cNvSpPr>
          <p:nvPr>
            <p:ph type="title"/>
          </p:nvPr>
        </p:nvSpPr>
        <p:spPr/>
        <p:txBody>
          <a:bodyPr/>
          <a:lstStyle/>
          <a:p>
            <a:r>
              <a:rPr lang="en-US" dirty="0"/>
              <a:t>References</a:t>
            </a:r>
          </a:p>
        </p:txBody>
      </p:sp>
      <p:sp>
        <p:nvSpPr>
          <p:cNvPr id="7" name="Content Placeholder 6">
            <a:extLst>
              <a:ext uri="{FF2B5EF4-FFF2-40B4-BE49-F238E27FC236}">
                <a16:creationId xmlns:a16="http://schemas.microsoft.com/office/drawing/2014/main" id="{6E73AE63-8BCC-C6B1-DF7A-D13BB4DCA176}"/>
              </a:ext>
            </a:extLst>
          </p:cNvPr>
          <p:cNvSpPr>
            <a:spLocks noGrp="1"/>
          </p:cNvSpPr>
          <p:nvPr>
            <p:ph idx="1"/>
          </p:nvPr>
        </p:nvSpPr>
        <p:spPr>
          <a:xfrm>
            <a:off x="137160" y="857250"/>
            <a:ext cx="8842248" cy="3429000"/>
          </a:xfrm>
        </p:spPr>
        <p:txBody>
          <a:bodyPr/>
          <a:lstStyle/>
          <a:p>
            <a:pPr>
              <a:spcBef>
                <a:spcPts val="336"/>
              </a:spcBef>
            </a:pPr>
            <a:r>
              <a:rPr lang="en-US" sz="1400" dirty="0">
                <a:solidFill>
                  <a:srgbClr val="404040"/>
                </a:solidFill>
                <a:effectLst/>
                <a:latin typeface="Arial" panose="020B0604020202020204" pitchFamily="34" charset="0"/>
              </a:rPr>
              <a:t>Centers for Medicare &amp; Medicaid Services. (2025). </a:t>
            </a:r>
            <a:r>
              <a:rPr lang="en-US" sz="1400" i="1" dirty="0">
                <a:solidFill>
                  <a:srgbClr val="404040"/>
                </a:solidFill>
                <a:effectLst/>
                <a:latin typeface="Arial" panose="020B0604020202020204" pitchFamily="34" charset="0"/>
              </a:rPr>
              <a:t>National Health Expenditure Accounts Fact Sheet</a:t>
            </a:r>
            <a:r>
              <a:rPr lang="en-US" sz="1400" dirty="0">
                <a:solidFill>
                  <a:srgbClr val="404040"/>
                </a:solidFill>
                <a:effectLst/>
                <a:latin typeface="Arial" panose="020B0604020202020204" pitchFamily="34" charset="0"/>
              </a:rPr>
              <a:t>. Retrieved from </a:t>
            </a:r>
            <a:r>
              <a:rPr lang="en-US" sz="1400" dirty="0">
                <a:solidFill>
                  <a:srgbClr val="404040"/>
                </a:solidFill>
                <a:effectLst/>
                <a:latin typeface="Arial" panose="020B0604020202020204" pitchFamily="34" charset="0"/>
                <a:hlinkClick r:id="rId2"/>
              </a:rPr>
              <a:t>https://www.cms.gov/data-research/statistics-trends-and-reports/national-health-expenditure-data/nhe-fact-sheet</a:t>
            </a:r>
            <a:endParaRPr lang="en-US" sz="1400" dirty="0">
              <a:solidFill>
                <a:srgbClr val="404040"/>
              </a:solidFill>
              <a:effectLst/>
              <a:latin typeface="Arial" panose="020B0604020202020204" pitchFamily="34" charset="0"/>
            </a:endParaRPr>
          </a:p>
          <a:p>
            <a:pPr>
              <a:spcBef>
                <a:spcPts val="336"/>
              </a:spcBef>
            </a:pPr>
            <a:r>
              <a:rPr lang="en-US" sz="1400" dirty="0">
                <a:solidFill>
                  <a:srgbClr val="404040"/>
                </a:solidFill>
                <a:effectLst/>
                <a:latin typeface="Arial" panose="020B0604020202020204" pitchFamily="34" charset="0"/>
              </a:rPr>
              <a:t>Centers for Medicare &amp; Medicaid Services. (2020–2024). </a:t>
            </a:r>
            <a:r>
              <a:rPr lang="en-US" sz="1400" i="1" dirty="0">
                <a:solidFill>
                  <a:srgbClr val="404040"/>
                </a:solidFill>
                <a:effectLst/>
                <a:latin typeface="Arial" panose="020B0604020202020204" pitchFamily="34" charset="0"/>
              </a:rPr>
              <a:t>Healthcare Cost Report Information System</a:t>
            </a:r>
            <a:r>
              <a:rPr lang="en-US" sz="1400" dirty="0">
                <a:solidFill>
                  <a:srgbClr val="404040"/>
                </a:solidFill>
                <a:effectLst/>
                <a:latin typeface="Arial" panose="020B0604020202020204" pitchFamily="34" charset="0"/>
              </a:rPr>
              <a:t>.</a:t>
            </a:r>
          </a:p>
          <a:p>
            <a:pPr>
              <a:spcBef>
                <a:spcPts val="336"/>
              </a:spcBef>
            </a:pPr>
            <a:r>
              <a:rPr lang="en-US" sz="1400" dirty="0">
                <a:solidFill>
                  <a:srgbClr val="404040"/>
                </a:solidFill>
                <a:effectLst/>
                <a:latin typeface="Arial" panose="020B0604020202020204" pitchFamily="34" charset="0"/>
              </a:rPr>
              <a:t>IMPLAN Group LLC. (2024). </a:t>
            </a:r>
            <a:r>
              <a:rPr lang="en-US" sz="1400" i="1" dirty="0">
                <a:solidFill>
                  <a:srgbClr val="404040"/>
                </a:solidFill>
                <a:effectLst/>
                <a:latin typeface="Arial" panose="020B0604020202020204" pitchFamily="34" charset="0"/>
              </a:rPr>
              <a:t>IMPLAN® Model</a:t>
            </a:r>
            <a:r>
              <a:rPr lang="en-US" sz="1400" dirty="0">
                <a:solidFill>
                  <a:srgbClr val="404040"/>
                </a:solidFill>
                <a:effectLst/>
                <a:latin typeface="Arial" panose="020B0604020202020204" pitchFamily="34" charset="0"/>
              </a:rPr>
              <a:t> [Data and software]. Huntersville, NC: IMPLAN Group LLC. Retrieved from </a:t>
            </a:r>
            <a:r>
              <a:rPr lang="en-US" sz="1400" dirty="0">
                <a:solidFill>
                  <a:srgbClr val="404040"/>
                </a:solidFill>
                <a:effectLst/>
                <a:latin typeface="Arial" panose="020B0604020202020204" pitchFamily="34" charset="0"/>
                <a:hlinkClick r:id="rId3"/>
              </a:rPr>
              <a:t>https://implan.com/</a:t>
            </a:r>
            <a:endParaRPr lang="en-US" sz="1400" dirty="0">
              <a:solidFill>
                <a:srgbClr val="404040"/>
              </a:solidFill>
              <a:effectLst/>
              <a:latin typeface="Arial" panose="020B0604020202020204" pitchFamily="34" charset="0"/>
            </a:endParaRPr>
          </a:p>
          <a:p>
            <a:pPr>
              <a:spcBef>
                <a:spcPts val="336"/>
              </a:spcBef>
            </a:pPr>
            <a:r>
              <a:rPr lang="en-US" sz="1400" dirty="0">
                <a:solidFill>
                  <a:srgbClr val="404040"/>
                </a:solidFill>
                <a:effectLst/>
                <a:latin typeface="Arial" panose="020B0604020202020204" pitchFamily="34" charset="0"/>
              </a:rPr>
              <a:t>North Carolina Health Association. (2026). </a:t>
            </a:r>
            <a:r>
              <a:rPr lang="en-US" sz="1400" i="1" dirty="0">
                <a:solidFill>
                  <a:srgbClr val="404040"/>
                </a:solidFill>
                <a:effectLst/>
                <a:latin typeface="Arial" panose="020B0604020202020204" pitchFamily="34" charset="0"/>
              </a:rPr>
              <a:t>Who We Are</a:t>
            </a:r>
            <a:r>
              <a:rPr lang="en-US" sz="1400" dirty="0">
                <a:solidFill>
                  <a:srgbClr val="404040"/>
                </a:solidFill>
                <a:effectLst/>
                <a:latin typeface="Arial" panose="020B0604020202020204" pitchFamily="34" charset="0"/>
              </a:rPr>
              <a:t>. Retrieved from </a:t>
            </a:r>
            <a:r>
              <a:rPr lang="en-US" sz="1400" dirty="0">
                <a:solidFill>
                  <a:srgbClr val="404040"/>
                </a:solidFill>
                <a:effectLst/>
                <a:latin typeface="Arial" panose="020B0604020202020204" pitchFamily="34" charset="0"/>
                <a:hlinkClick r:id="rId4"/>
              </a:rPr>
              <a:t>https://www.ncha.org/about-us/who-we-are/</a:t>
            </a:r>
            <a:endParaRPr lang="en-US" sz="1400" dirty="0">
              <a:solidFill>
                <a:srgbClr val="404040"/>
              </a:solidFill>
              <a:effectLst/>
              <a:latin typeface="Arial" panose="020B0604020202020204" pitchFamily="34" charset="0"/>
            </a:endParaRPr>
          </a:p>
          <a:p>
            <a:pPr>
              <a:spcBef>
                <a:spcPts val="336"/>
              </a:spcBef>
            </a:pPr>
            <a:r>
              <a:rPr lang="en-US" sz="1400" dirty="0">
                <a:solidFill>
                  <a:srgbClr val="404040"/>
                </a:solidFill>
                <a:effectLst/>
                <a:latin typeface="Arial" panose="020B0604020202020204" pitchFamily="34" charset="0"/>
              </a:rPr>
              <a:t>North Carolina Department of Commerce. (n.d.). North Carolina’s Official Labor Market Data Source. Retrieved from </a:t>
            </a:r>
            <a:r>
              <a:rPr lang="en-US" sz="1400" dirty="0">
                <a:solidFill>
                  <a:srgbClr val="404040"/>
                </a:solidFill>
                <a:effectLst/>
                <a:latin typeface="Arial" panose="020B0604020202020204" pitchFamily="34" charset="0"/>
                <a:hlinkClick r:id="rId5"/>
              </a:rPr>
              <a:t>https://d4.nccommerce.com/</a:t>
            </a:r>
            <a:endParaRPr lang="en-US" sz="1400" dirty="0">
              <a:solidFill>
                <a:srgbClr val="404040"/>
              </a:solidFill>
              <a:effectLst/>
              <a:latin typeface="Arial" panose="020B0604020202020204" pitchFamily="34" charset="0"/>
            </a:endParaRPr>
          </a:p>
          <a:p>
            <a:pPr>
              <a:spcBef>
                <a:spcPts val="336"/>
              </a:spcBef>
            </a:pPr>
            <a:r>
              <a:rPr lang="en-US" sz="1400" dirty="0">
                <a:solidFill>
                  <a:srgbClr val="404040"/>
                </a:solidFill>
                <a:effectLst/>
                <a:latin typeface="Arial" panose="020B0604020202020204" pitchFamily="34" charset="0"/>
              </a:rPr>
              <a:t>U.S. Bureau of Labor Statistics. (2024). </a:t>
            </a:r>
            <a:r>
              <a:rPr lang="en-US" sz="1400" i="1" dirty="0">
                <a:solidFill>
                  <a:srgbClr val="404040"/>
                </a:solidFill>
                <a:effectLst/>
                <a:latin typeface="Arial" panose="020B0604020202020204" pitchFamily="34" charset="0"/>
              </a:rPr>
              <a:t>Quarterly Census of Employment and Wages</a:t>
            </a:r>
            <a:r>
              <a:rPr lang="en-US" sz="1400" dirty="0">
                <a:solidFill>
                  <a:srgbClr val="404040"/>
                </a:solidFill>
                <a:effectLst/>
                <a:latin typeface="Arial" panose="020B0604020202020204" pitchFamily="34" charset="0"/>
              </a:rPr>
              <a:t>. Retrieved from </a:t>
            </a:r>
            <a:r>
              <a:rPr lang="en-US" sz="1400" dirty="0">
                <a:solidFill>
                  <a:srgbClr val="404040"/>
                </a:solidFill>
                <a:effectLst/>
                <a:latin typeface="Arial" panose="020B0604020202020204" pitchFamily="34" charset="0"/>
                <a:hlinkClick r:id="rId6"/>
              </a:rPr>
              <a:t>https://www.bls.gov/CEW/</a:t>
            </a:r>
            <a:endParaRPr lang="en-US" sz="1400" dirty="0">
              <a:solidFill>
                <a:srgbClr val="404040"/>
              </a:solidFill>
              <a:effectLst/>
              <a:latin typeface="Arial" panose="020B0604020202020204" pitchFamily="34" charset="0"/>
            </a:endParaRPr>
          </a:p>
          <a:p>
            <a:pPr>
              <a:spcBef>
                <a:spcPts val="336"/>
              </a:spcBef>
            </a:pPr>
            <a:r>
              <a:rPr lang="en-US" sz="1400" dirty="0">
                <a:solidFill>
                  <a:srgbClr val="404040"/>
                </a:solidFill>
                <a:effectLst/>
                <a:latin typeface="Arial" panose="020B0604020202020204" pitchFamily="34" charset="0"/>
              </a:rPr>
              <a:t>U.S. Census Bureau. (2026). </a:t>
            </a:r>
            <a:r>
              <a:rPr lang="en-US" sz="1400" i="1" dirty="0">
                <a:solidFill>
                  <a:srgbClr val="404040"/>
                </a:solidFill>
                <a:effectLst/>
                <a:latin typeface="Arial" panose="020B0604020202020204" pitchFamily="34" charset="0"/>
              </a:rPr>
              <a:t>Metropolitan and Micropolitan Statistical Area Delineation Files</a:t>
            </a:r>
            <a:r>
              <a:rPr lang="en-US" sz="1400" dirty="0">
                <a:solidFill>
                  <a:srgbClr val="404040"/>
                </a:solidFill>
                <a:effectLst/>
                <a:latin typeface="Arial" panose="020B0604020202020204" pitchFamily="34" charset="0"/>
              </a:rPr>
              <a:t>. Retrieved from </a:t>
            </a:r>
            <a:r>
              <a:rPr lang="en-US" sz="1400" dirty="0">
                <a:solidFill>
                  <a:srgbClr val="404040"/>
                </a:solidFill>
                <a:effectLst/>
                <a:latin typeface="Arial" panose="020B0604020202020204" pitchFamily="34" charset="0"/>
                <a:hlinkClick r:id="rId7"/>
              </a:rPr>
              <a:t>https://www.census.gov/programs-surveys/metro-micro/about/delineation-files.html</a:t>
            </a:r>
            <a:endParaRPr lang="en-US" sz="1400" dirty="0">
              <a:solidFill>
                <a:srgbClr val="404040"/>
              </a:solidFill>
              <a:effectLst/>
              <a:latin typeface="Arial" panose="020B0604020202020204" pitchFamily="34" charset="0"/>
            </a:endParaRPr>
          </a:p>
          <a:p>
            <a:pPr>
              <a:spcBef>
                <a:spcPts val="336"/>
              </a:spcBef>
            </a:pPr>
            <a:r>
              <a:rPr lang="en-US" sz="1400" dirty="0">
                <a:solidFill>
                  <a:srgbClr val="404040"/>
                </a:solidFill>
                <a:effectLst/>
                <a:latin typeface="Arial" panose="020B0604020202020204" pitchFamily="34" charset="0"/>
              </a:rPr>
              <a:t>U.S. Department of Labor. (2026). </a:t>
            </a:r>
            <a:r>
              <a:rPr lang="en-US" sz="1400" i="1" dirty="0">
                <a:solidFill>
                  <a:srgbClr val="404040"/>
                </a:solidFill>
                <a:effectLst/>
                <a:latin typeface="Arial" panose="020B0604020202020204" pitchFamily="34" charset="0"/>
              </a:rPr>
              <a:t>Occupational Employment and Wage Statistics</a:t>
            </a:r>
            <a:r>
              <a:rPr lang="en-US" sz="1400" dirty="0">
                <a:solidFill>
                  <a:srgbClr val="404040"/>
                </a:solidFill>
                <a:effectLst/>
                <a:latin typeface="Arial" panose="020B0604020202020204" pitchFamily="34" charset="0"/>
              </a:rPr>
              <a:t>. Retrieved from </a:t>
            </a:r>
            <a:r>
              <a:rPr lang="en-US" sz="1400" dirty="0">
                <a:solidFill>
                  <a:srgbClr val="404040"/>
                </a:solidFill>
                <a:effectLst/>
                <a:latin typeface="Arial" panose="020B0604020202020204" pitchFamily="34" charset="0"/>
                <a:hlinkClick r:id="rId8"/>
              </a:rPr>
              <a:t>https://www.bls.gov/oes/current/naics4_622100.htm</a:t>
            </a:r>
            <a:endParaRPr lang="en-US" sz="1400" dirty="0"/>
          </a:p>
        </p:txBody>
      </p:sp>
      <p:sp>
        <p:nvSpPr>
          <p:cNvPr id="3" name="Slide Number Placeholder 2">
            <a:extLst>
              <a:ext uri="{FF2B5EF4-FFF2-40B4-BE49-F238E27FC236}">
                <a16:creationId xmlns:a16="http://schemas.microsoft.com/office/drawing/2014/main" id="{4E1AE5DE-7E4B-06B5-14D9-0C85C9F27891}"/>
              </a:ext>
            </a:extLst>
          </p:cNvPr>
          <p:cNvSpPr>
            <a:spLocks noGrp="1"/>
          </p:cNvSpPr>
          <p:nvPr>
            <p:ph type="sldNum" sz="quarter" idx="10"/>
          </p:nvPr>
        </p:nvSpPr>
        <p:spPr/>
        <p:txBody>
          <a:bodyPr/>
          <a:lstStyle/>
          <a:p>
            <a:fld id="{D4325D4D-289E-48C1-B277-2BEB492A7D19}" type="slidenum">
              <a:rPr lang="en-US" smtClean="0"/>
              <a:pPr/>
              <a:t>23</a:t>
            </a:fld>
            <a:endParaRPr lang="en-US" dirty="0"/>
          </a:p>
        </p:txBody>
      </p:sp>
      <p:sp>
        <p:nvSpPr>
          <p:cNvPr id="4" name="Footer Placeholder 3">
            <a:extLst>
              <a:ext uri="{FF2B5EF4-FFF2-40B4-BE49-F238E27FC236}">
                <a16:creationId xmlns:a16="http://schemas.microsoft.com/office/drawing/2014/main" id="{26447937-40CA-73A2-A575-E37410C7DBB1}"/>
              </a:ext>
            </a:extLst>
          </p:cNvPr>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3190613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8EDA8-604B-2309-3E86-DD343F28238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AA9B1E-AA18-92DC-BEEB-6321CA0A5CBD}"/>
              </a:ext>
            </a:extLst>
          </p:cNvPr>
          <p:cNvSpPr>
            <a:spLocks noGrp="1"/>
          </p:cNvSpPr>
          <p:nvPr>
            <p:ph type="sldNum" sz="quarter" idx="10"/>
          </p:nvPr>
        </p:nvSpPr>
        <p:spPr/>
        <p:txBody>
          <a:bodyPr/>
          <a:lstStyle/>
          <a:p>
            <a:fld id="{D4325D4D-289E-48C1-B277-2BEB492A7D19}" type="slidenum">
              <a:rPr lang="en-US" smtClean="0"/>
              <a:pPr/>
              <a:t>24</a:t>
            </a:fld>
            <a:endParaRPr lang="en-US" dirty="0"/>
          </a:p>
        </p:txBody>
      </p:sp>
      <p:sp>
        <p:nvSpPr>
          <p:cNvPr id="3" name="Footer Placeholder 2">
            <a:extLst>
              <a:ext uri="{FF2B5EF4-FFF2-40B4-BE49-F238E27FC236}">
                <a16:creationId xmlns:a16="http://schemas.microsoft.com/office/drawing/2014/main" id="{ED6ACE1C-996B-813F-3DE3-7907788D2FFA}"/>
              </a:ext>
            </a:extLst>
          </p:cNvPr>
          <p:cNvSpPr>
            <a:spLocks noGrp="1"/>
          </p:cNvSpPr>
          <p:nvPr>
            <p:ph type="ftr" sz="quarter" idx="11"/>
          </p:nvPr>
        </p:nvSpPr>
        <p:spPr/>
        <p:txBody>
          <a:bodyPr/>
          <a:lstStyle/>
          <a:p>
            <a:r>
              <a:rPr lang="en-US" dirty="0"/>
              <a:t>CONFIDENTIAL</a:t>
            </a:r>
          </a:p>
        </p:txBody>
      </p:sp>
      <p:sp>
        <p:nvSpPr>
          <p:cNvPr id="4" name="Title 3">
            <a:extLst>
              <a:ext uri="{FF2B5EF4-FFF2-40B4-BE49-F238E27FC236}">
                <a16:creationId xmlns:a16="http://schemas.microsoft.com/office/drawing/2014/main" id="{DD7CA027-8609-97C8-0241-65F9C6AF4128}"/>
              </a:ext>
            </a:extLst>
          </p:cNvPr>
          <p:cNvSpPr>
            <a:spLocks noGrp="1"/>
          </p:cNvSpPr>
          <p:nvPr>
            <p:ph type="ctrTitle"/>
          </p:nvPr>
        </p:nvSpPr>
        <p:spPr/>
        <p:txBody>
          <a:bodyPr/>
          <a:lstStyle/>
          <a:p>
            <a:r>
              <a:rPr lang="en-US" dirty="0"/>
              <a:t>Appendix A: Construction Impacts</a:t>
            </a:r>
          </a:p>
        </p:txBody>
      </p:sp>
    </p:spTree>
    <p:extLst>
      <p:ext uri="{BB962C8B-B14F-4D97-AF65-F5344CB8AC3E}">
        <p14:creationId xmlns:p14="http://schemas.microsoft.com/office/powerpoint/2010/main" val="3729099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0BD10-9A9F-B23D-B4C9-5ADB9CF27B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011CAA-1E55-F815-C1B6-12B605397C92}"/>
              </a:ext>
            </a:extLst>
          </p:cNvPr>
          <p:cNvSpPr>
            <a:spLocks noGrp="1"/>
          </p:cNvSpPr>
          <p:nvPr>
            <p:ph type="title"/>
          </p:nvPr>
        </p:nvSpPr>
        <p:spPr>
          <a:xfrm>
            <a:off x="150876" y="536202"/>
            <a:ext cx="8842248" cy="572464"/>
          </a:xfrm>
        </p:spPr>
        <p:txBody>
          <a:bodyPr wrap="square" anchor="ctr">
            <a:noAutofit/>
          </a:bodyPr>
          <a:lstStyle/>
          <a:p>
            <a:r>
              <a:rPr lang="en-US" dirty="0"/>
              <a:t>Construction Impact Summary for North Carolina  </a:t>
            </a:r>
          </a:p>
        </p:txBody>
      </p:sp>
      <p:sp>
        <p:nvSpPr>
          <p:cNvPr id="5" name="Slide Number Placeholder 4">
            <a:extLst>
              <a:ext uri="{FF2B5EF4-FFF2-40B4-BE49-F238E27FC236}">
                <a16:creationId xmlns:a16="http://schemas.microsoft.com/office/drawing/2014/main" id="{9FA50628-BC73-B3D2-2AAF-AED6BF4CE432}"/>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25</a:t>
            </a:fld>
            <a:endParaRPr lang="en-US" dirty="0"/>
          </a:p>
        </p:txBody>
      </p:sp>
      <p:sp>
        <p:nvSpPr>
          <p:cNvPr id="2" name="Footer Placeholder 1">
            <a:extLst>
              <a:ext uri="{FF2B5EF4-FFF2-40B4-BE49-F238E27FC236}">
                <a16:creationId xmlns:a16="http://schemas.microsoft.com/office/drawing/2014/main" id="{6D448D68-CE3E-C86C-54E4-81BB81CC464B}"/>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graphicFrame>
        <p:nvGraphicFramePr>
          <p:cNvPr id="11" name="Table 10">
            <a:extLst>
              <a:ext uri="{FF2B5EF4-FFF2-40B4-BE49-F238E27FC236}">
                <a16:creationId xmlns:a16="http://schemas.microsoft.com/office/drawing/2014/main" id="{C98F2378-CFD5-B047-AB53-22E86936D2F1}"/>
              </a:ext>
            </a:extLst>
          </p:cNvPr>
          <p:cNvGraphicFramePr>
            <a:graphicFrameLocks noGrp="1"/>
          </p:cNvGraphicFramePr>
          <p:nvPr>
            <p:extLst>
              <p:ext uri="{D42A27DB-BD31-4B8C-83A1-F6EECF244321}">
                <p14:modId xmlns:p14="http://schemas.microsoft.com/office/powerpoint/2010/main" val="3080633085"/>
              </p:ext>
            </p:extLst>
          </p:nvPr>
        </p:nvGraphicFramePr>
        <p:xfrm>
          <a:off x="300736" y="1647618"/>
          <a:ext cx="8542527" cy="2131255"/>
        </p:xfrm>
        <a:graphic>
          <a:graphicData uri="http://schemas.openxmlformats.org/drawingml/2006/table">
            <a:tbl>
              <a:tblPr firstRow="1" firstCol="1" bandRow="1">
                <a:tableStyleId>{3B4B98B0-60AC-42C2-AFA5-B58CD77FA1E5}</a:tableStyleId>
              </a:tblPr>
              <a:tblGrid>
                <a:gridCol w="2078243">
                  <a:extLst>
                    <a:ext uri="{9D8B030D-6E8A-4147-A177-3AD203B41FA5}">
                      <a16:colId xmlns:a16="http://schemas.microsoft.com/office/drawing/2014/main" val="2379732375"/>
                    </a:ext>
                  </a:extLst>
                </a:gridCol>
                <a:gridCol w="1677286">
                  <a:extLst>
                    <a:ext uri="{9D8B030D-6E8A-4147-A177-3AD203B41FA5}">
                      <a16:colId xmlns:a16="http://schemas.microsoft.com/office/drawing/2014/main" val="2902084207"/>
                    </a:ext>
                  </a:extLst>
                </a:gridCol>
                <a:gridCol w="1554856">
                  <a:extLst>
                    <a:ext uri="{9D8B030D-6E8A-4147-A177-3AD203B41FA5}">
                      <a16:colId xmlns:a16="http://schemas.microsoft.com/office/drawing/2014/main" val="3586377662"/>
                    </a:ext>
                  </a:extLst>
                </a:gridCol>
                <a:gridCol w="1616071">
                  <a:extLst>
                    <a:ext uri="{9D8B030D-6E8A-4147-A177-3AD203B41FA5}">
                      <a16:colId xmlns:a16="http://schemas.microsoft.com/office/drawing/2014/main" val="1101237334"/>
                    </a:ext>
                  </a:extLst>
                </a:gridCol>
                <a:gridCol w="1616071">
                  <a:extLst>
                    <a:ext uri="{9D8B030D-6E8A-4147-A177-3AD203B41FA5}">
                      <a16:colId xmlns:a16="http://schemas.microsoft.com/office/drawing/2014/main" val="3050678468"/>
                    </a:ext>
                  </a:extLst>
                </a:gridCol>
              </a:tblGrid>
              <a:tr h="757324">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Type of Impact</a:t>
                      </a:r>
                    </a:p>
                  </a:txBody>
                  <a:tcPr marL="42775" marR="42775" marT="0" marB="0" anchor="ctr"/>
                </a:tc>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Employment (Thousands)</a:t>
                      </a:r>
                    </a:p>
                  </a:txBody>
                  <a:tcPr marL="42775" marR="42775" marT="0" marB="0" anchor="ctr"/>
                </a:tc>
                <a:tc>
                  <a:txBody>
                    <a:bodyPr/>
                    <a:lstStyle/>
                    <a:p>
                      <a:pPr marL="0" marR="0">
                        <a:spcBef>
                          <a:spcPts val="1200"/>
                        </a:spcBef>
                        <a:spcAft>
                          <a:spcPts val="600"/>
                        </a:spcAft>
                        <a:buNone/>
                      </a:pPr>
                      <a:r>
                        <a:rPr lang="en-US" sz="1400" b="1" dirty="0">
                          <a:effectLst/>
                          <a:latin typeface="+mn-lt"/>
                        </a:rPr>
                        <a:t>Labor Income    ($ Millions)</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effectLst/>
                          <a:latin typeface="+mn-lt"/>
                        </a:rPr>
                        <a:t>State GDP           ($ Millions) </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State Taxes         ($ Millions)</a:t>
                      </a:r>
                    </a:p>
                  </a:txBody>
                  <a:tcPr marL="42775" marR="42775" marT="0" marB="0" anchor="ctr"/>
                </a:tc>
                <a:extLst>
                  <a:ext uri="{0D108BD9-81ED-4DB2-BD59-A6C34878D82A}">
                    <a16:rowId xmlns:a16="http://schemas.microsoft.com/office/drawing/2014/main" val="1797842642"/>
                  </a:ext>
                </a:extLst>
              </a:tr>
              <a:tr h="315410">
                <a:tc>
                  <a:txBody>
                    <a:bodyPr/>
                    <a:lstStyle/>
                    <a:p>
                      <a:pPr marL="0" marR="0" algn="l" defTabSz="914400" rtl="0" eaLnBrk="1" latinLnBrk="0" hangingPunct="1">
                        <a:spcBef>
                          <a:spcPts val="300"/>
                        </a:spcBef>
                        <a:spcAft>
                          <a:spcPts val="300"/>
                        </a:spcAft>
                        <a:buNone/>
                      </a:pPr>
                      <a:r>
                        <a:rPr lang="en-US" sz="1400" b="1" kern="1200" dirty="0">
                          <a:solidFill>
                            <a:schemeClr val="tx1"/>
                          </a:solidFill>
                          <a:effectLst/>
                          <a:latin typeface="+mn-lt"/>
                          <a:ea typeface="+mn-ea"/>
                          <a:cs typeface="+mn-cs"/>
                        </a:rPr>
                        <a:t>Direct</a:t>
                      </a:r>
                    </a:p>
                  </a:txBody>
                  <a:tcPr marL="42775" marR="42775" marT="0" marB="0"/>
                </a:tc>
                <a:tc>
                  <a:txBody>
                    <a:bodyPr/>
                    <a:lstStyle/>
                    <a:p>
                      <a:pPr marL="0" marR="0">
                        <a:spcBef>
                          <a:spcPts val="300"/>
                        </a:spcBef>
                        <a:spcAft>
                          <a:spcPts val="300"/>
                        </a:spcAft>
                        <a:buNone/>
                      </a:pPr>
                      <a:r>
                        <a:rPr lang="en-US" sz="1400" dirty="0">
                          <a:effectLst/>
                          <a:latin typeface="+mn-lt"/>
                          <a:ea typeface="SimSun" panose="02010600030101010101" pitchFamily="2" charset="-122"/>
                          <a:cs typeface="Times New Roman" panose="02020603050405020304" pitchFamily="18" charset="0"/>
                        </a:rPr>
                        <a:t>224,000</a:t>
                      </a:r>
                    </a:p>
                  </a:txBody>
                  <a:tcPr marL="42775" marR="42775" marT="0" marB="0"/>
                </a:tc>
                <a:tc>
                  <a:txBody>
                    <a:bodyPr/>
                    <a:lstStyle/>
                    <a:p>
                      <a:pPr marL="0" marR="0">
                        <a:spcBef>
                          <a:spcPts val="300"/>
                        </a:spcBef>
                        <a:spcAft>
                          <a:spcPts val="300"/>
                        </a:spcAft>
                        <a:buNone/>
                      </a:pPr>
                      <a:r>
                        <a:rPr lang="en-US" sz="1400" dirty="0">
                          <a:effectLst/>
                          <a:latin typeface="+mn-lt"/>
                          <a:ea typeface="SimSun" panose="02010600030101010101" pitchFamily="2" charset="-122"/>
                          <a:cs typeface="Times New Roman" panose="02020603050405020304" pitchFamily="18" charset="0"/>
                        </a:rPr>
                        <a:t>$22,471</a:t>
                      </a:r>
                    </a:p>
                  </a:txBody>
                  <a:tcPr marL="42775" marR="42775" marT="0" marB="0"/>
                </a:tc>
                <a:tc>
                  <a:txBody>
                    <a:bodyPr/>
                    <a:lstStyle/>
                    <a:p>
                      <a:pPr marL="0" marR="0">
                        <a:spcBef>
                          <a:spcPts val="300"/>
                        </a:spcBef>
                        <a:spcAft>
                          <a:spcPts val="300"/>
                        </a:spcAft>
                        <a:buNone/>
                      </a:pPr>
                      <a:r>
                        <a:rPr lang="en-US" sz="1400" dirty="0">
                          <a:effectLst/>
                          <a:latin typeface="+mn-lt"/>
                          <a:ea typeface="SimSun" panose="02010600030101010101" pitchFamily="2" charset="-122"/>
                          <a:cs typeface="Times New Roman" panose="02020603050405020304" pitchFamily="18" charset="0"/>
                        </a:rPr>
                        <a:t>$24,985</a:t>
                      </a:r>
                    </a:p>
                  </a:txBody>
                  <a:tcPr marL="42775" marR="42775" marT="0" marB="0"/>
                </a:tc>
                <a:tc>
                  <a:txBody>
                    <a:bodyPr/>
                    <a:lstStyle/>
                    <a:p>
                      <a:pPr marL="0" marR="0" algn="ctr">
                        <a:lnSpc>
                          <a:spcPct val="120000"/>
                        </a:lnSpc>
                        <a:spcBef>
                          <a:spcPts val="400"/>
                        </a:spcBef>
                        <a:spcAft>
                          <a:spcPts val="600"/>
                        </a:spcAft>
                        <a:buNone/>
                      </a:pPr>
                      <a:r>
                        <a:rPr lang="en-US" sz="1400" b="0" dirty="0">
                          <a:effectLst/>
                          <a:latin typeface="+mj-lt"/>
                          <a:ea typeface="SimSun" panose="02010600030101010101" pitchFamily="2" charset="-122"/>
                          <a:cs typeface="Times New Roman" panose="02020603050405020304" pitchFamily="18" charset="0"/>
                        </a:rPr>
                        <a:t>$26.9</a:t>
                      </a:r>
                    </a:p>
                  </a:txBody>
                  <a:tcPr marL="54610" marR="54610" marT="0" marB="0"/>
                </a:tc>
                <a:extLst>
                  <a:ext uri="{0D108BD9-81ED-4DB2-BD59-A6C34878D82A}">
                    <a16:rowId xmlns:a16="http://schemas.microsoft.com/office/drawing/2014/main" val="864893134"/>
                  </a:ext>
                </a:extLst>
              </a:tr>
              <a:tr h="315410">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Indirect</a:t>
                      </a:r>
                    </a:p>
                  </a:txBody>
                  <a:tcPr marL="42775" marR="42775" marT="0" marB="0"/>
                </a:tc>
                <a:tc>
                  <a:txBody>
                    <a:bodyPr/>
                    <a:lstStyle/>
                    <a:p>
                      <a:pPr marL="0" marR="0">
                        <a:spcBef>
                          <a:spcPts val="300"/>
                        </a:spcBef>
                        <a:spcAft>
                          <a:spcPts val="300"/>
                        </a:spcAft>
                        <a:buNone/>
                      </a:pPr>
                      <a:r>
                        <a:rPr lang="en-US" sz="1400" dirty="0">
                          <a:effectLst/>
                          <a:latin typeface="+mn-lt"/>
                          <a:ea typeface="SimSun" panose="02010600030101010101" pitchFamily="2" charset="-122"/>
                          <a:cs typeface="Times New Roman" panose="02020603050405020304" pitchFamily="18" charset="0"/>
                        </a:rPr>
                        <a:t>126,000</a:t>
                      </a:r>
                    </a:p>
                  </a:txBody>
                  <a:tcPr marL="42775" marR="42775" marT="0" marB="0"/>
                </a:tc>
                <a:tc>
                  <a:txBody>
                    <a:bodyPr/>
                    <a:lstStyle/>
                    <a:p>
                      <a:pPr marL="0" marR="0">
                        <a:spcBef>
                          <a:spcPts val="300"/>
                        </a:spcBef>
                        <a:spcAft>
                          <a:spcPts val="300"/>
                        </a:spcAft>
                        <a:buNone/>
                      </a:pPr>
                      <a:r>
                        <a:rPr lang="en-US" sz="1400" dirty="0">
                          <a:effectLst/>
                          <a:latin typeface="+mn-lt"/>
                          <a:ea typeface="SimSun" panose="02010600030101010101" pitchFamily="2" charset="-122"/>
                          <a:cs typeface="Times New Roman" panose="02020603050405020304" pitchFamily="18" charset="0"/>
                        </a:rPr>
                        <a:t>$8,747</a:t>
                      </a:r>
                    </a:p>
                  </a:txBody>
                  <a:tcPr marL="42775" marR="42775" marT="0" marB="0"/>
                </a:tc>
                <a:tc>
                  <a:txBody>
                    <a:bodyPr/>
                    <a:lstStyle/>
                    <a:p>
                      <a:pPr marL="0" marR="0">
                        <a:spcBef>
                          <a:spcPts val="300"/>
                        </a:spcBef>
                        <a:spcAft>
                          <a:spcPts val="300"/>
                        </a:spcAft>
                        <a:buNone/>
                      </a:pPr>
                      <a:r>
                        <a:rPr lang="en-US" sz="1400" dirty="0">
                          <a:effectLst/>
                          <a:latin typeface="+mn-lt"/>
                          <a:ea typeface="SimSun" panose="02010600030101010101" pitchFamily="2" charset="-122"/>
                          <a:cs typeface="Times New Roman" panose="02020603050405020304" pitchFamily="18" charset="0"/>
                        </a:rPr>
                        <a:t>$13,262</a:t>
                      </a:r>
                    </a:p>
                  </a:txBody>
                  <a:tcPr marL="42775" marR="42775" marT="0" marB="0"/>
                </a:tc>
                <a:tc>
                  <a:txBody>
                    <a:bodyPr/>
                    <a:lstStyle/>
                    <a:p>
                      <a:pPr marL="0" marR="0" algn="ctr">
                        <a:lnSpc>
                          <a:spcPct val="120000"/>
                        </a:lnSpc>
                        <a:spcBef>
                          <a:spcPts val="400"/>
                        </a:spcBef>
                        <a:spcAft>
                          <a:spcPts val="600"/>
                        </a:spcAft>
                        <a:buNone/>
                      </a:pPr>
                      <a:r>
                        <a:rPr lang="en-US" sz="1400" b="0" dirty="0">
                          <a:effectLst/>
                          <a:latin typeface="+mj-lt"/>
                          <a:ea typeface="SimSun" panose="02010600030101010101" pitchFamily="2" charset="-122"/>
                          <a:cs typeface="Times New Roman" panose="02020603050405020304" pitchFamily="18" charset="0"/>
                        </a:rPr>
                        <a:t>$11.6</a:t>
                      </a:r>
                    </a:p>
                  </a:txBody>
                  <a:tcPr marL="54610" marR="54610" marT="0" marB="0"/>
                </a:tc>
                <a:extLst>
                  <a:ext uri="{0D108BD9-81ED-4DB2-BD59-A6C34878D82A}">
                    <a16:rowId xmlns:a16="http://schemas.microsoft.com/office/drawing/2014/main" val="2518053647"/>
                  </a:ext>
                </a:extLst>
              </a:tr>
              <a:tr h="427701">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Induced</a:t>
                      </a:r>
                    </a:p>
                  </a:txBody>
                  <a:tcPr marL="42775" marR="42775" marT="0" marB="0"/>
                </a:tc>
                <a:tc>
                  <a:txBody>
                    <a:bodyPr/>
                    <a:lstStyle/>
                    <a:p>
                      <a:pPr marL="0" marR="0">
                        <a:spcBef>
                          <a:spcPts val="300"/>
                        </a:spcBef>
                        <a:spcAft>
                          <a:spcPts val="300"/>
                        </a:spcAft>
                        <a:buNone/>
                      </a:pPr>
                      <a:r>
                        <a:rPr lang="en-US" sz="1400" dirty="0">
                          <a:effectLst/>
                          <a:latin typeface="+mn-lt"/>
                          <a:ea typeface="SimSun" panose="02010600030101010101" pitchFamily="2" charset="-122"/>
                          <a:cs typeface="Times New Roman" panose="02020603050405020304" pitchFamily="18" charset="0"/>
                        </a:rPr>
                        <a:t>114,000</a:t>
                      </a:r>
                    </a:p>
                  </a:txBody>
                  <a:tcPr marL="42775" marR="42775" marT="0" marB="0"/>
                </a:tc>
                <a:tc>
                  <a:txBody>
                    <a:bodyPr/>
                    <a:lstStyle/>
                    <a:p>
                      <a:pPr marL="0" marR="0">
                        <a:spcBef>
                          <a:spcPts val="300"/>
                        </a:spcBef>
                        <a:spcAft>
                          <a:spcPts val="300"/>
                        </a:spcAft>
                        <a:buNone/>
                      </a:pPr>
                      <a:r>
                        <a:rPr lang="en-US" sz="1400" dirty="0">
                          <a:effectLst/>
                          <a:latin typeface="+mn-lt"/>
                          <a:ea typeface="SimSun" panose="02010600030101010101" pitchFamily="2" charset="-122"/>
                          <a:cs typeface="Times New Roman" panose="02020603050405020304" pitchFamily="18" charset="0"/>
                        </a:rPr>
                        <a:t>$6,968</a:t>
                      </a:r>
                    </a:p>
                  </a:txBody>
                  <a:tcPr marL="42775" marR="42775" marT="0" marB="0"/>
                </a:tc>
                <a:tc>
                  <a:txBody>
                    <a:bodyPr/>
                    <a:lstStyle/>
                    <a:p>
                      <a:pPr marL="0" marR="0">
                        <a:spcBef>
                          <a:spcPts val="300"/>
                        </a:spcBef>
                        <a:spcAft>
                          <a:spcPts val="300"/>
                        </a:spcAft>
                        <a:buNone/>
                      </a:pPr>
                      <a:r>
                        <a:rPr lang="en-US" sz="1400" dirty="0">
                          <a:effectLst/>
                          <a:latin typeface="+mn-lt"/>
                          <a:ea typeface="SimSun" panose="02010600030101010101" pitchFamily="2" charset="-122"/>
                          <a:cs typeface="Times New Roman" panose="02020603050405020304" pitchFamily="18" charset="0"/>
                        </a:rPr>
                        <a:t>$13,897</a:t>
                      </a:r>
                    </a:p>
                  </a:txBody>
                  <a:tcPr marL="42775" marR="42775" marT="0" marB="0"/>
                </a:tc>
                <a:tc>
                  <a:txBody>
                    <a:bodyPr/>
                    <a:lstStyle/>
                    <a:p>
                      <a:pPr marL="0" marR="0" algn="ctr">
                        <a:lnSpc>
                          <a:spcPct val="120000"/>
                        </a:lnSpc>
                        <a:spcBef>
                          <a:spcPts val="400"/>
                        </a:spcBef>
                        <a:spcAft>
                          <a:spcPts val="600"/>
                        </a:spcAft>
                        <a:buNone/>
                      </a:pPr>
                      <a:r>
                        <a:rPr lang="en-US" sz="1400" b="0" dirty="0">
                          <a:effectLst/>
                          <a:latin typeface="+mj-lt"/>
                          <a:ea typeface="SimSun" panose="02010600030101010101" pitchFamily="2" charset="-122"/>
                          <a:cs typeface="Times New Roman" panose="02020603050405020304" pitchFamily="18" charset="0"/>
                        </a:rPr>
                        <a:t>$18.3</a:t>
                      </a:r>
                    </a:p>
                  </a:txBody>
                  <a:tcPr marL="54610" marR="54610" marT="0" marB="0"/>
                </a:tc>
                <a:extLst>
                  <a:ext uri="{0D108BD9-81ED-4DB2-BD59-A6C34878D82A}">
                    <a16:rowId xmlns:a16="http://schemas.microsoft.com/office/drawing/2014/main" val="3425337699"/>
                  </a:ext>
                </a:extLst>
              </a:tr>
              <a:tr h="315410">
                <a:tc>
                  <a:txBody>
                    <a:bodyPr/>
                    <a:lstStyle/>
                    <a:p>
                      <a:pPr marL="0" marR="0">
                        <a:spcBef>
                          <a:spcPts val="300"/>
                        </a:spcBef>
                        <a:spcAft>
                          <a:spcPts val="300"/>
                        </a:spcAft>
                        <a:buNone/>
                      </a:pPr>
                      <a:r>
                        <a:rPr lang="en-US" sz="1400" dirty="0">
                          <a:effectLst/>
                          <a:latin typeface="+mn-lt"/>
                        </a:rPr>
                        <a:t>Total</a:t>
                      </a:r>
                      <a:endParaRPr lang="en-US" sz="1400" b="1" dirty="0">
                        <a:solidFill>
                          <a:srgbClr val="1E4E96"/>
                        </a:solidFill>
                        <a:effectLst/>
                        <a:latin typeface="+mn-lt"/>
                        <a:ea typeface="SimSun" panose="02010600030101010101" pitchFamily="2" charset="-122"/>
                        <a:cs typeface="Times New Roman" panose="02020603050405020304" pitchFamily="18" charset="0"/>
                      </a:endParaRPr>
                    </a:p>
                  </a:txBody>
                  <a:tcPr marL="42775" marR="42775" marT="0" marB="0"/>
                </a:tc>
                <a:tc>
                  <a:txBody>
                    <a:bodyPr/>
                    <a:lstStyle/>
                    <a:p>
                      <a:pPr marL="0" marR="0">
                        <a:spcBef>
                          <a:spcPts val="300"/>
                        </a:spcBef>
                        <a:spcAft>
                          <a:spcPts val="300"/>
                        </a:spcAft>
                        <a:buNone/>
                      </a:pPr>
                      <a:r>
                        <a:rPr lang="en-US" sz="1400" b="1" dirty="0">
                          <a:effectLst/>
                          <a:latin typeface="+mn-lt"/>
                          <a:ea typeface="SimSun" panose="02010600030101010101" pitchFamily="2" charset="-122"/>
                          <a:cs typeface="Times New Roman" panose="02020603050405020304" pitchFamily="18" charset="0"/>
                        </a:rPr>
                        <a:t>464,000</a:t>
                      </a:r>
                    </a:p>
                  </a:txBody>
                  <a:tcPr marL="42775" marR="42775" marT="0" marB="0"/>
                </a:tc>
                <a:tc>
                  <a:txBody>
                    <a:bodyPr/>
                    <a:lstStyle/>
                    <a:p>
                      <a:pPr marL="0" marR="0">
                        <a:spcBef>
                          <a:spcPts val="300"/>
                        </a:spcBef>
                        <a:spcAft>
                          <a:spcPts val="300"/>
                        </a:spcAft>
                        <a:buNone/>
                      </a:pPr>
                      <a:r>
                        <a:rPr lang="en-US" sz="1400" b="1" dirty="0">
                          <a:effectLst/>
                          <a:latin typeface="+mn-lt"/>
                          <a:ea typeface="SimSun" panose="02010600030101010101" pitchFamily="2" charset="-122"/>
                          <a:cs typeface="Times New Roman" panose="02020603050405020304" pitchFamily="18" charset="0"/>
                        </a:rPr>
                        <a:t>$38,186</a:t>
                      </a:r>
                    </a:p>
                  </a:txBody>
                  <a:tcPr marL="42775" marR="42775" marT="0" marB="0"/>
                </a:tc>
                <a:tc>
                  <a:txBody>
                    <a:bodyPr/>
                    <a:lstStyle/>
                    <a:p>
                      <a:pPr marL="0" marR="0">
                        <a:spcBef>
                          <a:spcPts val="300"/>
                        </a:spcBef>
                        <a:spcAft>
                          <a:spcPts val="300"/>
                        </a:spcAft>
                        <a:buNone/>
                      </a:pPr>
                      <a:r>
                        <a:rPr lang="en-US" sz="1400" b="1" dirty="0">
                          <a:effectLst/>
                          <a:latin typeface="+mn-lt"/>
                          <a:ea typeface="SimSun" panose="02010600030101010101" pitchFamily="2" charset="-122"/>
                          <a:cs typeface="Times New Roman" panose="02020603050405020304" pitchFamily="18" charset="0"/>
                        </a:rPr>
                        <a:t>$52,144</a:t>
                      </a:r>
                    </a:p>
                  </a:txBody>
                  <a:tcPr marL="42775" marR="42775" marT="0" marB="0"/>
                </a:tc>
                <a:tc>
                  <a:txBody>
                    <a:bodyPr/>
                    <a:lstStyle/>
                    <a:p>
                      <a:pPr marL="0" marR="0" algn="ctr">
                        <a:lnSpc>
                          <a:spcPct val="120000"/>
                        </a:lnSpc>
                        <a:spcBef>
                          <a:spcPts val="400"/>
                        </a:spcBef>
                        <a:spcAft>
                          <a:spcPts val="600"/>
                        </a:spcAft>
                        <a:buNone/>
                      </a:pPr>
                      <a:r>
                        <a:rPr lang="en-US" sz="1400" b="1" dirty="0">
                          <a:effectLst/>
                          <a:latin typeface="+mj-lt"/>
                          <a:ea typeface="SimSun" panose="02010600030101010101" pitchFamily="2" charset="-122"/>
                          <a:cs typeface="Times New Roman" panose="02020603050405020304" pitchFamily="18" charset="0"/>
                        </a:rPr>
                        <a:t>$56.8</a:t>
                      </a:r>
                    </a:p>
                  </a:txBody>
                  <a:tcPr marL="54610" marR="54610" marT="0" marB="0"/>
                </a:tc>
                <a:extLst>
                  <a:ext uri="{0D108BD9-81ED-4DB2-BD59-A6C34878D82A}">
                    <a16:rowId xmlns:a16="http://schemas.microsoft.com/office/drawing/2014/main" val="2399347987"/>
                  </a:ext>
                </a:extLst>
              </a:tr>
            </a:tbl>
          </a:graphicData>
        </a:graphic>
      </p:graphicFrame>
      <p:sp>
        <p:nvSpPr>
          <p:cNvPr id="13" name="TextBox 12">
            <a:extLst>
              <a:ext uri="{FF2B5EF4-FFF2-40B4-BE49-F238E27FC236}">
                <a16:creationId xmlns:a16="http://schemas.microsoft.com/office/drawing/2014/main" id="{442EE0FE-204A-BC9E-475A-5E5BA85D3830}"/>
              </a:ext>
            </a:extLst>
          </p:cNvPr>
          <p:cNvSpPr txBox="1"/>
          <p:nvPr/>
        </p:nvSpPr>
        <p:spPr>
          <a:xfrm>
            <a:off x="358559" y="1247337"/>
            <a:ext cx="8785441" cy="261610"/>
          </a:xfrm>
          <a:prstGeom prst="rect">
            <a:avLst/>
          </a:prstGeom>
          <a:noFill/>
        </p:spPr>
        <p:txBody>
          <a:bodyPr wrap="square" rtlCol="0">
            <a:spAutoFit/>
          </a:bodyPr>
          <a:lstStyle/>
          <a:p>
            <a:r>
              <a:rPr lang="en-US" sz="1100" b="1" dirty="0"/>
              <a:t>Health System and Hospital Construction Contributions to North Carolina’s Economy, 2024</a:t>
            </a:r>
          </a:p>
        </p:txBody>
      </p:sp>
      <p:sp>
        <p:nvSpPr>
          <p:cNvPr id="6" name="TextBox 5">
            <a:extLst>
              <a:ext uri="{FF2B5EF4-FFF2-40B4-BE49-F238E27FC236}">
                <a16:creationId xmlns:a16="http://schemas.microsoft.com/office/drawing/2014/main" id="{450862DE-0963-D94D-7A4E-83069AD585B6}"/>
              </a:ext>
            </a:extLst>
          </p:cNvPr>
          <p:cNvSpPr txBox="1"/>
          <p:nvPr/>
        </p:nvSpPr>
        <p:spPr>
          <a:xfrm>
            <a:off x="248134" y="3917544"/>
            <a:ext cx="8744990" cy="246221"/>
          </a:xfrm>
          <a:prstGeom prst="rect">
            <a:avLst/>
          </a:prstGeom>
          <a:noFill/>
        </p:spPr>
        <p:txBody>
          <a:bodyPr wrap="square">
            <a:spAutoFit/>
          </a:bodyPr>
          <a:lstStyle/>
          <a:p>
            <a:r>
              <a:rPr lang="en-US" sz="1000" i="1" dirty="0"/>
              <a:t>Source: RTI International analysis of HCRIS data; IMPLAN data year 2024. Values are expressed in current dollars.</a:t>
            </a:r>
          </a:p>
        </p:txBody>
      </p:sp>
    </p:spTree>
    <p:extLst>
      <p:ext uri="{BB962C8B-B14F-4D97-AF65-F5344CB8AC3E}">
        <p14:creationId xmlns:p14="http://schemas.microsoft.com/office/powerpoint/2010/main" val="322399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E7BB9-392A-2C99-0607-FF7841EA34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89CCAE-5AB3-0A76-6F53-662B4387AD3C}"/>
              </a:ext>
            </a:extLst>
          </p:cNvPr>
          <p:cNvSpPr>
            <a:spLocks noGrp="1"/>
          </p:cNvSpPr>
          <p:nvPr>
            <p:ph type="title"/>
          </p:nvPr>
        </p:nvSpPr>
        <p:spPr>
          <a:xfrm>
            <a:off x="234417" y="384030"/>
            <a:ext cx="8842248" cy="572464"/>
          </a:xfrm>
        </p:spPr>
        <p:txBody>
          <a:bodyPr wrap="square" anchor="ctr">
            <a:noAutofit/>
          </a:bodyPr>
          <a:lstStyle/>
          <a:p>
            <a:r>
              <a:rPr lang="en-US" dirty="0"/>
              <a:t>Impact Summary for North Carolina’s Eastern Region </a:t>
            </a:r>
          </a:p>
        </p:txBody>
      </p:sp>
      <p:sp>
        <p:nvSpPr>
          <p:cNvPr id="5" name="Slide Number Placeholder 4">
            <a:extLst>
              <a:ext uri="{FF2B5EF4-FFF2-40B4-BE49-F238E27FC236}">
                <a16:creationId xmlns:a16="http://schemas.microsoft.com/office/drawing/2014/main" id="{7DC18E57-F0C2-96D3-C3D9-5A442A69D7EB}"/>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26</a:t>
            </a:fld>
            <a:endParaRPr lang="en-US" dirty="0"/>
          </a:p>
        </p:txBody>
      </p:sp>
      <p:sp>
        <p:nvSpPr>
          <p:cNvPr id="2" name="Footer Placeholder 1">
            <a:extLst>
              <a:ext uri="{FF2B5EF4-FFF2-40B4-BE49-F238E27FC236}">
                <a16:creationId xmlns:a16="http://schemas.microsoft.com/office/drawing/2014/main" id="{74340DDF-8189-D283-EADB-8135A3B5AC9A}"/>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graphicFrame>
        <p:nvGraphicFramePr>
          <p:cNvPr id="11" name="Table 10">
            <a:extLst>
              <a:ext uri="{FF2B5EF4-FFF2-40B4-BE49-F238E27FC236}">
                <a16:creationId xmlns:a16="http://schemas.microsoft.com/office/drawing/2014/main" id="{7AD1EA9B-E3B1-C670-5C9B-802795C87D12}"/>
              </a:ext>
            </a:extLst>
          </p:cNvPr>
          <p:cNvGraphicFramePr>
            <a:graphicFrameLocks noGrp="1"/>
          </p:cNvGraphicFramePr>
          <p:nvPr>
            <p:extLst>
              <p:ext uri="{D42A27DB-BD31-4B8C-83A1-F6EECF244321}">
                <p14:modId xmlns:p14="http://schemas.microsoft.com/office/powerpoint/2010/main" val="2367708807"/>
              </p:ext>
            </p:extLst>
          </p:nvPr>
        </p:nvGraphicFramePr>
        <p:xfrm>
          <a:off x="234417" y="1486836"/>
          <a:ext cx="8363484" cy="2348564"/>
        </p:xfrm>
        <a:graphic>
          <a:graphicData uri="http://schemas.openxmlformats.org/drawingml/2006/table">
            <a:tbl>
              <a:tblPr firstRow="1" firstCol="1" bandRow="1">
                <a:tableStyleId>{3B4B98B0-60AC-42C2-AFA5-B58CD77FA1E5}</a:tableStyleId>
              </a:tblPr>
              <a:tblGrid>
                <a:gridCol w="2034685">
                  <a:extLst>
                    <a:ext uri="{9D8B030D-6E8A-4147-A177-3AD203B41FA5}">
                      <a16:colId xmlns:a16="http://schemas.microsoft.com/office/drawing/2014/main" val="2379732375"/>
                    </a:ext>
                  </a:extLst>
                </a:gridCol>
                <a:gridCol w="1642132">
                  <a:extLst>
                    <a:ext uri="{9D8B030D-6E8A-4147-A177-3AD203B41FA5}">
                      <a16:colId xmlns:a16="http://schemas.microsoft.com/office/drawing/2014/main" val="2902084207"/>
                    </a:ext>
                  </a:extLst>
                </a:gridCol>
                <a:gridCol w="1522267">
                  <a:extLst>
                    <a:ext uri="{9D8B030D-6E8A-4147-A177-3AD203B41FA5}">
                      <a16:colId xmlns:a16="http://schemas.microsoft.com/office/drawing/2014/main" val="3586377662"/>
                    </a:ext>
                  </a:extLst>
                </a:gridCol>
                <a:gridCol w="1582200">
                  <a:extLst>
                    <a:ext uri="{9D8B030D-6E8A-4147-A177-3AD203B41FA5}">
                      <a16:colId xmlns:a16="http://schemas.microsoft.com/office/drawing/2014/main" val="1101237334"/>
                    </a:ext>
                  </a:extLst>
                </a:gridCol>
                <a:gridCol w="1582200">
                  <a:extLst>
                    <a:ext uri="{9D8B030D-6E8A-4147-A177-3AD203B41FA5}">
                      <a16:colId xmlns:a16="http://schemas.microsoft.com/office/drawing/2014/main" val="2858817531"/>
                    </a:ext>
                  </a:extLst>
                </a:gridCol>
              </a:tblGrid>
              <a:tr h="805826">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Type of Impact</a:t>
                      </a:r>
                    </a:p>
                  </a:txBody>
                  <a:tcPr marL="42775" marR="42775" marT="0" marB="0" anchor="ctr"/>
                </a:tc>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Employment (Thousands)</a:t>
                      </a:r>
                    </a:p>
                  </a:txBody>
                  <a:tcPr marL="42775" marR="42775" marT="0" marB="0" anchor="ctr"/>
                </a:tc>
                <a:tc>
                  <a:txBody>
                    <a:bodyPr/>
                    <a:lstStyle/>
                    <a:p>
                      <a:pPr marL="0" marR="0">
                        <a:spcBef>
                          <a:spcPts val="1200"/>
                        </a:spcBef>
                        <a:spcAft>
                          <a:spcPts val="600"/>
                        </a:spcAft>
                        <a:buNone/>
                      </a:pPr>
                      <a:r>
                        <a:rPr lang="en-US" sz="1400" b="1" dirty="0">
                          <a:effectLst/>
                          <a:latin typeface="+mn-lt"/>
                        </a:rPr>
                        <a:t>Labor Income   ($ Millions)</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effectLst/>
                          <a:latin typeface="+mn-lt"/>
                        </a:rPr>
                        <a:t>State GDP          ($ Millions) </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County and Local Taxes ($ Millions)</a:t>
                      </a:r>
                    </a:p>
                  </a:txBody>
                  <a:tcPr marL="42775" marR="42775" marT="0" marB="0" anchor="ctr"/>
                </a:tc>
                <a:extLst>
                  <a:ext uri="{0D108BD9-81ED-4DB2-BD59-A6C34878D82A}">
                    <a16:rowId xmlns:a16="http://schemas.microsoft.com/office/drawing/2014/main" val="1797842642"/>
                  </a:ext>
                </a:extLst>
              </a:tr>
              <a:tr h="416425">
                <a:tc>
                  <a:txBody>
                    <a:bodyPr/>
                    <a:lstStyle/>
                    <a:p>
                      <a:pPr marL="0" marR="0" algn="l" defTabSz="914400" rtl="0" eaLnBrk="1" latinLnBrk="0" hangingPunct="1">
                        <a:spcBef>
                          <a:spcPts val="300"/>
                        </a:spcBef>
                        <a:spcAft>
                          <a:spcPts val="300"/>
                        </a:spcAft>
                        <a:buNone/>
                      </a:pPr>
                      <a:r>
                        <a:rPr lang="en-US" sz="1400" b="1" kern="1200" dirty="0">
                          <a:solidFill>
                            <a:schemeClr val="tx1"/>
                          </a:solidFill>
                          <a:effectLst/>
                          <a:latin typeface="+mn-lt"/>
                          <a:ea typeface="+mn-ea"/>
                          <a:cs typeface="+mn-cs"/>
                        </a:rPr>
                        <a:t>Direct</a:t>
                      </a:r>
                    </a:p>
                  </a:txBody>
                  <a:tcPr marL="42775" marR="42775" marT="0" marB="0"/>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1,662</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$86.4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$103.2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$2.8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864893134"/>
                  </a:ext>
                </a:extLst>
              </a:tr>
              <a:tr h="335610">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Indirect</a:t>
                      </a:r>
                    </a:p>
                  </a:txBody>
                  <a:tcPr marL="42775" marR="42775" marT="0" marB="0"/>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219</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$12.0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$20.2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$0.8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518053647"/>
                  </a:ext>
                </a:extLst>
              </a:tr>
              <a:tr h="455093">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Induced</a:t>
                      </a:r>
                    </a:p>
                  </a:txBody>
                  <a:tcPr marL="42775" marR="42775" marT="0" marB="0"/>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320</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$15.4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$33.2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$1.40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3425337699"/>
                  </a:ext>
                </a:extLst>
              </a:tr>
              <a:tr h="335610">
                <a:tc>
                  <a:txBody>
                    <a:bodyPr/>
                    <a:lstStyle/>
                    <a:p>
                      <a:pPr marL="0" marR="0">
                        <a:spcBef>
                          <a:spcPts val="300"/>
                        </a:spcBef>
                        <a:spcAft>
                          <a:spcPts val="300"/>
                        </a:spcAft>
                        <a:buNone/>
                      </a:pPr>
                      <a:r>
                        <a:rPr lang="en-US" sz="1400" dirty="0">
                          <a:effectLst/>
                          <a:latin typeface="+mn-lt"/>
                        </a:rPr>
                        <a:t>Total</a:t>
                      </a:r>
                      <a:endParaRPr lang="en-US" sz="1400" b="1" dirty="0">
                        <a:solidFill>
                          <a:srgbClr val="1E4E96"/>
                        </a:solidFill>
                        <a:effectLst/>
                        <a:latin typeface="+mn-lt"/>
                        <a:ea typeface="SimSun" panose="02010600030101010101" pitchFamily="2" charset="-122"/>
                        <a:cs typeface="Times New Roman" panose="02020603050405020304" pitchFamily="18" charset="0"/>
                      </a:endParaRPr>
                    </a:p>
                  </a:txBody>
                  <a:tcPr marL="42775" marR="42775" marT="0" marB="0"/>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2,201</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$113.8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$156.6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$4.9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399347987"/>
                  </a:ext>
                </a:extLst>
              </a:tr>
            </a:tbl>
          </a:graphicData>
        </a:graphic>
      </p:graphicFrame>
      <p:sp>
        <p:nvSpPr>
          <p:cNvPr id="13" name="TextBox 12">
            <a:extLst>
              <a:ext uri="{FF2B5EF4-FFF2-40B4-BE49-F238E27FC236}">
                <a16:creationId xmlns:a16="http://schemas.microsoft.com/office/drawing/2014/main" id="{F8BE6D50-7EB0-DAA8-3F47-99D7C1B6AC76}"/>
              </a:ext>
            </a:extLst>
          </p:cNvPr>
          <p:cNvSpPr txBox="1"/>
          <p:nvPr/>
        </p:nvSpPr>
        <p:spPr>
          <a:xfrm>
            <a:off x="358559" y="1091780"/>
            <a:ext cx="8785441" cy="261610"/>
          </a:xfrm>
          <a:prstGeom prst="rect">
            <a:avLst/>
          </a:prstGeom>
          <a:noFill/>
        </p:spPr>
        <p:txBody>
          <a:bodyPr wrap="square" rtlCol="0">
            <a:spAutoFit/>
          </a:bodyPr>
          <a:lstStyle/>
          <a:p>
            <a:r>
              <a:rPr lang="en-US" sz="1100" b="1" dirty="0"/>
              <a:t>Health System and Hospital Construction Contributions to North Carolina’s Eastern Region, 2024</a:t>
            </a:r>
          </a:p>
        </p:txBody>
      </p:sp>
      <p:sp>
        <p:nvSpPr>
          <p:cNvPr id="6" name="TextBox 5">
            <a:extLst>
              <a:ext uri="{FF2B5EF4-FFF2-40B4-BE49-F238E27FC236}">
                <a16:creationId xmlns:a16="http://schemas.microsoft.com/office/drawing/2014/main" id="{B7B70664-E7FF-F6EE-0DC8-036669D6F240}"/>
              </a:ext>
            </a:extLst>
          </p:cNvPr>
          <p:cNvSpPr txBox="1"/>
          <p:nvPr/>
        </p:nvSpPr>
        <p:spPr>
          <a:xfrm>
            <a:off x="139167" y="3968846"/>
            <a:ext cx="8744990" cy="246221"/>
          </a:xfrm>
          <a:prstGeom prst="rect">
            <a:avLst/>
          </a:prstGeom>
          <a:noFill/>
        </p:spPr>
        <p:txBody>
          <a:bodyPr wrap="square">
            <a:spAutoFit/>
          </a:bodyPr>
          <a:lstStyle/>
          <a:p>
            <a:r>
              <a:rPr lang="en-US" sz="1000" i="1" dirty="0"/>
              <a:t>Source: RTI International analysis of HCRIS data; IMPLAN data year 2024. Values are expressed in current dollars.</a:t>
            </a:r>
          </a:p>
        </p:txBody>
      </p:sp>
    </p:spTree>
    <p:extLst>
      <p:ext uri="{BB962C8B-B14F-4D97-AF65-F5344CB8AC3E}">
        <p14:creationId xmlns:p14="http://schemas.microsoft.com/office/powerpoint/2010/main" val="989308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FBEB9-1D98-E9B2-8A69-B3D7D74CC5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067E84-35E9-B2A2-0EBF-85B0E9659D5A}"/>
              </a:ext>
            </a:extLst>
          </p:cNvPr>
          <p:cNvSpPr>
            <a:spLocks noGrp="1"/>
          </p:cNvSpPr>
          <p:nvPr>
            <p:ph type="title"/>
          </p:nvPr>
        </p:nvSpPr>
        <p:spPr>
          <a:xfrm>
            <a:off x="234417" y="384030"/>
            <a:ext cx="8842248" cy="572464"/>
          </a:xfrm>
        </p:spPr>
        <p:txBody>
          <a:bodyPr wrap="square" anchor="ctr">
            <a:noAutofit/>
          </a:bodyPr>
          <a:lstStyle/>
          <a:p>
            <a:r>
              <a:rPr lang="en-US" dirty="0"/>
              <a:t>Impact Summary for North Carolina’s Central Region </a:t>
            </a:r>
          </a:p>
        </p:txBody>
      </p:sp>
      <p:sp>
        <p:nvSpPr>
          <p:cNvPr id="5" name="Slide Number Placeholder 4">
            <a:extLst>
              <a:ext uri="{FF2B5EF4-FFF2-40B4-BE49-F238E27FC236}">
                <a16:creationId xmlns:a16="http://schemas.microsoft.com/office/drawing/2014/main" id="{B7580AFE-518D-CDA3-1B3C-154549D34F36}"/>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27</a:t>
            </a:fld>
            <a:endParaRPr lang="en-US" dirty="0"/>
          </a:p>
        </p:txBody>
      </p:sp>
      <p:sp>
        <p:nvSpPr>
          <p:cNvPr id="2" name="Footer Placeholder 1">
            <a:extLst>
              <a:ext uri="{FF2B5EF4-FFF2-40B4-BE49-F238E27FC236}">
                <a16:creationId xmlns:a16="http://schemas.microsoft.com/office/drawing/2014/main" id="{B36A80BB-AF97-AC2B-C0A2-0F24D6EC4370}"/>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graphicFrame>
        <p:nvGraphicFramePr>
          <p:cNvPr id="11" name="Table 10">
            <a:extLst>
              <a:ext uri="{FF2B5EF4-FFF2-40B4-BE49-F238E27FC236}">
                <a16:creationId xmlns:a16="http://schemas.microsoft.com/office/drawing/2014/main" id="{61C496DA-9178-CDC0-2584-4E1B3406313B}"/>
              </a:ext>
            </a:extLst>
          </p:cNvPr>
          <p:cNvGraphicFramePr>
            <a:graphicFrameLocks noGrp="1"/>
          </p:cNvGraphicFramePr>
          <p:nvPr>
            <p:extLst>
              <p:ext uri="{D42A27DB-BD31-4B8C-83A1-F6EECF244321}">
                <p14:modId xmlns:p14="http://schemas.microsoft.com/office/powerpoint/2010/main" val="3443528639"/>
              </p:ext>
            </p:extLst>
          </p:nvPr>
        </p:nvGraphicFramePr>
        <p:xfrm>
          <a:off x="234417" y="1486836"/>
          <a:ext cx="8363484" cy="2348564"/>
        </p:xfrm>
        <a:graphic>
          <a:graphicData uri="http://schemas.openxmlformats.org/drawingml/2006/table">
            <a:tbl>
              <a:tblPr firstRow="1" firstCol="1" bandRow="1">
                <a:tableStyleId>{3B4B98B0-60AC-42C2-AFA5-B58CD77FA1E5}</a:tableStyleId>
              </a:tblPr>
              <a:tblGrid>
                <a:gridCol w="2034685">
                  <a:extLst>
                    <a:ext uri="{9D8B030D-6E8A-4147-A177-3AD203B41FA5}">
                      <a16:colId xmlns:a16="http://schemas.microsoft.com/office/drawing/2014/main" val="2379732375"/>
                    </a:ext>
                  </a:extLst>
                </a:gridCol>
                <a:gridCol w="1642132">
                  <a:extLst>
                    <a:ext uri="{9D8B030D-6E8A-4147-A177-3AD203B41FA5}">
                      <a16:colId xmlns:a16="http://schemas.microsoft.com/office/drawing/2014/main" val="2902084207"/>
                    </a:ext>
                  </a:extLst>
                </a:gridCol>
                <a:gridCol w="1522267">
                  <a:extLst>
                    <a:ext uri="{9D8B030D-6E8A-4147-A177-3AD203B41FA5}">
                      <a16:colId xmlns:a16="http://schemas.microsoft.com/office/drawing/2014/main" val="3586377662"/>
                    </a:ext>
                  </a:extLst>
                </a:gridCol>
                <a:gridCol w="1582200">
                  <a:extLst>
                    <a:ext uri="{9D8B030D-6E8A-4147-A177-3AD203B41FA5}">
                      <a16:colId xmlns:a16="http://schemas.microsoft.com/office/drawing/2014/main" val="1101237334"/>
                    </a:ext>
                  </a:extLst>
                </a:gridCol>
                <a:gridCol w="1582200">
                  <a:extLst>
                    <a:ext uri="{9D8B030D-6E8A-4147-A177-3AD203B41FA5}">
                      <a16:colId xmlns:a16="http://schemas.microsoft.com/office/drawing/2014/main" val="2858817531"/>
                    </a:ext>
                  </a:extLst>
                </a:gridCol>
              </a:tblGrid>
              <a:tr h="805826">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Type of Impact</a:t>
                      </a:r>
                    </a:p>
                  </a:txBody>
                  <a:tcPr marL="42775" marR="42775" marT="0" marB="0" anchor="ctr"/>
                </a:tc>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Employment (Thousands)</a:t>
                      </a:r>
                    </a:p>
                  </a:txBody>
                  <a:tcPr marL="42775" marR="42775" marT="0" marB="0" anchor="ctr"/>
                </a:tc>
                <a:tc>
                  <a:txBody>
                    <a:bodyPr/>
                    <a:lstStyle/>
                    <a:p>
                      <a:pPr marL="0" marR="0">
                        <a:spcBef>
                          <a:spcPts val="1200"/>
                        </a:spcBef>
                        <a:spcAft>
                          <a:spcPts val="600"/>
                        </a:spcAft>
                        <a:buNone/>
                      </a:pPr>
                      <a:r>
                        <a:rPr lang="en-US" sz="1400" b="1" dirty="0">
                          <a:effectLst/>
                          <a:latin typeface="+mn-lt"/>
                        </a:rPr>
                        <a:t>Labor Income   ($ Millions)</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effectLst/>
                          <a:latin typeface="+mn-lt"/>
                        </a:rPr>
                        <a:t>State GDP          ($ Millions) </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County and Local Taxes ($ Millions)</a:t>
                      </a:r>
                    </a:p>
                  </a:txBody>
                  <a:tcPr marL="42775" marR="42775" marT="0" marB="0" anchor="ctr"/>
                </a:tc>
                <a:extLst>
                  <a:ext uri="{0D108BD9-81ED-4DB2-BD59-A6C34878D82A}">
                    <a16:rowId xmlns:a16="http://schemas.microsoft.com/office/drawing/2014/main" val="1797842642"/>
                  </a:ext>
                </a:extLst>
              </a:tr>
              <a:tr h="416425">
                <a:tc>
                  <a:txBody>
                    <a:bodyPr/>
                    <a:lstStyle/>
                    <a:p>
                      <a:pPr marL="0" marR="0" algn="l" defTabSz="914400" rtl="0" eaLnBrk="1" latinLnBrk="0" hangingPunct="1">
                        <a:spcBef>
                          <a:spcPts val="300"/>
                        </a:spcBef>
                        <a:spcAft>
                          <a:spcPts val="300"/>
                        </a:spcAft>
                        <a:buNone/>
                      </a:pPr>
                      <a:r>
                        <a:rPr lang="en-US" sz="1400" b="1" kern="1200" dirty="0">
                          <a:solidFill>
                            <a:schemeClr val="tx1"/>
                          </a:solidFill>
                          <a:effectLst/>
                          <a:latin typeface="+mn-lt"/>
                          <a:ea typeface="+mn-ea"/>
                          <a:cs typeface="+mn-cs"/>
                        </a:rPr>
                        <a:t>Direct</a:t>
                      </a:r>
                    </a:p>
                  </a:txBody>
                  <a:tcPr marL="42775" marR="42775" marT="0" marB="0"/>
                </a:tc>
                <a:tc>
                  <a:txBody>
                    <a:bodyPr/>
                    <a:lstStyle/>
                    <a:p>
                      <a:pPr marL="0" marR="0" algn="r" defTabSz="914400" rtl="0" eaLnBrk="1" latinLnBrk="0" hangingPunct="1">
                        <a:lnSpc>
                          <a:spcPct val="120000"/>
                        </a:lnSpc>
                        <a:spcBef>
                          <a:spcPts val="300"/>
                        </a:spcBef>
                        <a:spcAft>
                          <a:spcPts val="600"/>
                        </a:spcAft>
                        <a:buNone/>
                      </a:pPr>
                      <a:r>
                        <a:rPr lang="en-US" sz="1400" kern="1200" dirty="0">
                          <a:solidFill>
                            <a:srgbClr val="000000"/>
                          </a:solidFill>
                          <a:effectLst/>
                          <a:latin typeface="+mj-lt"/>
                          <a:ea typeface="SimSun" panose="02010600030101010101" pitchFamily="2" charset="-122"/>
                          <a:cs typeface="Times New Roman" panose="02020603050405020304" pitchFamily="18" charset="0"/>
                        </a:rPr>
                        <a:t>1,399</a:t>
                      </a: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$89.2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$104.8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$2.2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864893134"/>
                  </a:ext>
                </a:extLst>
              </a:tr>
              <a:tr h="335610">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Indirect</a:t>
                      </a:r>
                    </a:p>
                  </a:txBody>
                  <a:tcPr marL="42775" marR="42775" marT="0" marB="0"/>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227</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$15.7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$25.0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$0.8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518053647"/>
                  </a:ext>
                </a:extLst>
              </a:tr>
              <a:tr h="455093">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Induced</a:t>
                      </a:r>
                    </a:p>
                  </a:txBody>
                  <a:tcPr marL="42775" marR="42775" marT="0" marB="0"/>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425</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$24.7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$48.1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$1.8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3425337699"/>
                  </a:ext>
                </a:extLst>
              </a:tr>
              <a:tr h="335610">
                <a:tc>
                  <a:txBody>
                    <a:bodyPr/>
                    <a:lstStyle/>
                    <a:p>
                      <a:pPr marL="0" marR="0">
                        <a:spcBef>
                          <a:spcPts val="300"/>
                        </a:spcBef>
                        <a:spcAft>
                          <a:spcPts val="300"/>
                        </a:spcAft>
                        <a:buNone/>
                      </a:pPr>
                      <a:r>
                        <a:rPr lang="en-US" sz="1400" dirty="0">
                          <a:effectLst/>
                          <a:latin typeface="+mn-lt"/>
                        </a:rPr>
                        <a:t>Total</a:t>
                      </a:r>
                      <a:endParaRPr lang="en-US" sz="1400" b="1" dirty="0">
                        <a:solidFill>
                          <a:srgbClr val="1E4E96"/>
                        </a:solidFill>
                        <a:effectLst/>
                        <a:latin typeface="+mn-lt"/>
                        <a:ea typeface="SimSun" panose="02010600030101010101" pitchFamily="2" charset="-122"/>
                        <a:cs typeface="Times New Roman" panose="02020603050405020304" pitchFamily="18" charset="0"/>
                      </a:endParaRPr>
                    </a:p>
                  </a:txBody>
                  <a:tcPr marL="42775" marR="42775" marT="0" marB="0"/>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2,050</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$129.6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$177.9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$4.8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399347987"/>
                  </a:ext>
                </a:extLst>
              </a:tr>
            </a:tbl>
          </a:graphicData>
        </a:graphic>
      </p:graphicFrame>
      <p:sp>
        <p:nvSpPr>
          <p:cNvPr id="13" name="TextBox 12">
            <a:extLst>
              <a:ext uri="{FF2B5EF4-FFF2-40B4-BE49-F238E27FC236}">
                <a16:creationId xmlns:a16="http://schemas.microsoft.com/office/drawing/2014/main" id="{E23E27F5-AD4C-7074-D45B-05D895E223CF}"/>
              </a:ext>
            </a:extLst>
          </p:cNvPr>
          <p:cNvSpPr txBox="1"/>
          <p:nvPr/>
        </p:nvSpPr>
        <p:spPr>
          <a:xfrm>
            <a:off x="358559" y="1091780"/>
            <a:ext cx="8785441" cy="261610"/>
          </a:xfrm>
          <a:prstGeom prst="rect">
            <a:avLst/>
          </a:prstGeom>
          <a:noFill/>
        </p:spPr>
        <p:txBody>
          <a:bodyPr wrap="square" rtlCol="0">
            <a:spAutoFit/>
          </a:bodyPr>
          <a:lstStyle/>
          <a:p>
            <a:r>
              <a:rPr lang="en-US" sz="1100" b="1" dirty="0"/>
              <a:t>Health System and Hospital Construction Contributions to North Carolina’s Central Region, 2024</a:t>
            </a:r>
          </a:p>
        </p:txBody>
      </p:sp>
      <p:sp>
        <p:nvSpPr>
          <p:cNvPr id="6" name="TextBox 5">
            <a:extLst>
              <a:ext uri="{FF2B5EF4-FFF2-40B4-BE49-F238E27FC236}">
                <a16:creationId xmlns:a16="http://schemas.microsoft.com/office/drawing/2014/main" id="{0898487B-2479-D992-99CF-D0389163A7AE}"/>
              </a:ext>
            </a:extLst>
          </p:cNvPr>
          <p:cNvSpPr txBox="1"/>
          <p:nvPr/>
        </p:nvSpPr>
        <p:spPr>
          <a:xfrm>
            <a:off x="139167" y="3968846"/>
            <a:ext cx="8744990" cy="246221"/>
          </a:xfrm>
          <a:prstGeom prst="rect">
            <a:avLst/>
          </a:prstGeom>
          <a:noFill/>
        </p:spPr>
        <p:txBody>
          <a:bodyPr wrap="square">
            <a:spAutoFit/>
          </a:bodyPr>
          <a:lstStyle/>
          <a:p>
            <a:r>
              <a:rPr lang="en-US" sz="1000" i="1" dirty="0"/>
              <a:t>Source: RTI International analysis of HCRIS data; IMPLAN data year 2024. Values are expressed in current dollars.</a:t>
            </a:r>
          </a:p>
        </p:txBody>
      </p:sp>
    </p:spTree>
    <p:extLst>
      <p:ext uri="{BB962C8B-B14F-4D97-AF65-F5344CB8AC3E}">
        <p14:creationId xmlns:p14="http://schemas.microsoft.com/office/powerpoint/2010/main" val="1871461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414AE-4620-B9F5-600D-FE96AEAA7A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A0EEAC-2F22-88DB-1D69-7D0AF54E1A82}"/>
              </a:ext>
            </a:extLst>
          </p:cNvPr>
          <p:cNvSpPr>
            <a:spLocks noGrp="1"/>
          </p:cNvSpPr>
          <p:nvPr>
            <p:ph type="title"/>
          </p:nvPr>
        </p:nvSpPr>
        <p:spPr>
          <a:xfrm>
            <a:off x="234417" y="384030"/>
            <a:ext cx="8842248" cy="572464"/>
          </a:xfrm>
        </p:spPr>
        <p:txBody>
          <a:bodyPr wrap="square" anchor="ctr">
            <a:noAutofit/>
          </a:bodyPr>
          <a:lstStyle/>
          <a:p>
            <a:r>
              <a:rPr lang="en-US" dirty="0"/>
              <a:t>Impact Summary for North Carolina’s Western Region </a:t>
            </a:r>
          </a:p>
        </p:txBody>
      </p:sp>
      <p:sp>
        <p:nvSpPr>
          <p:cNvPr id="5" name="Slide Number Placeholder 4">
            <a:extLst>
              <a:ext uri="{FF2B5EF4-FFF2-40B4-BE49-F238E27FC236}">
                <a16:creationId xmlns:a16="http://schemas.microsoft.com/office/drawing/2014/main" id="{20E1B17A-E6AC-B7E2-56A3-768D6636B9BB}"/>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28</a:t>
            </a:fld>
            <a:endParaRPr lang="en-US" dirty="0"/>
          </a:p>
        </p:txBody>
      </p:sp>
      <p:sp>
        <p:nvSpPr>
          <p:cNvPr id="2" name="Footer Placeholder 1">
            <a:extLst>
              <a:ext uri="{FF2B5EF4-FFF2-40B4-BE49-F238E27FC236}">
                <a16:creationId xmlns:a16="http://schemas.microsoft.com/office/drawing/2014/main" id="{27287B27-2369-D6C4-C0AE-4773036A63AC}"/>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graphicFrame>
        <p:nvGraphicFramePr>
          <p:cNvPr id="11" name="Table 10">
            <a:extLst>
              <a:ext uri="{FF2B5EF4-FFF2-40B4-BE49-F238E27FC236}">
                <a16:creationId xmlns:a16="http://schemas.microsoft.com/office/drawing/2014/main" id="{64B87402-5BAA-896E-EFBF-4629534B867B}"/>
              </a:ext>
            </a:extLst>
          </p:cNvPr>
          <p:cNvGraphicFramePr>
            <a:graphicFrameLocks noGrp="1"/>
          </p:cNvGraphicFramePr>
          <p:nvPr>
            <p:extLst>
              <p:ext uri="{D42A27DB-BD31-4B8C-83A1-F6EECF244321}">
                <p14:modId xmlns:p14="http://schemas.microsoft.com/office/powerpoint/2010/main" val="3289525375"/>
              </p:ext>
            </p:extLst>
          </p:nvPr>
        </p:nvGraphicFramePr>
        <p:xfrm>
          <a:off x="234417" y="1486836"/>
          <a:ext cx="8363484" cy="2348564"/>
        </p:xfrm>
        <a:graphic>
          <a:graphicData uri="http://schemas.openxmlformats.org/drawingml/2006/table">
            <a:tbl>
              <a:tblPr firstRow="1" firstCol="1" bandRow="1">
                <a:tableStyleId>{3B4B98B0-60AC-42C2-AFA5-B58CD77FA1E5}</a:tableStyleId>
              </a:tblPr>
              <a:tblGrid>
                <a:gridCol w="2034685">
                  <a:extLst>
                    <a:ext uri="{9D8B030D-6E8A-4147-A177-3AD203B41FA5}">
                      <a16:colId xmlns:a16="http://schemas.microsoft.com/office/drawing/2014/main" val="2379732375"/>
                    </a:ext>
                  </a:extLst>
                </a:gridCol>
                <a:gridCol w="1642132">
                  <a:extLst>
                    <a:ext uri="{9D8B030D-6E8A-4147-A177-3AD203B41FA5}">
                      <a16:colId xmlns:a16="http://schemas.microsoft.com/office/drawing/2014/main" val="2902084207"/>
                    </a:ext>
                  </a:extLst>
                </a:gridCol>
                <a:gridCol w="1522267">
                  <a:extLst>
                    <a:ext uri="{9D8B030D-6E8A-4147-A177-3AD203B41FA5}">
                      <a16:colId xmlns:a16="http://schemas.microsoft.com/office/drawing/2014/main" val="3586377662"/>
                    </a:ext>
                  </a:extLst>
                </a:gridCol>
                <a:gridCol w="1582200">
                  <a:extLst>
                    <a:ext uri="{9D8B030D-6E8A-4147-A177-3AD203B41FA5}">
                      <a16:colId xmlns:a16="http://schemas.microsoft.com/office/drawing/2014/main" val="1101237334"/>
                    </a:ext>
                  </a:extLst>
                </a:gridCol>
                <a:gridCol w="1582200">
                  <a:extLst>
                    <a:ext uri="{9D8B030D-6E8A-4147-A177-3AD203B41FA5}">
                      <a16:colId xmlns:a16="http://schemas.microsoft.com/office/drawing/2014/main" val="2858817531"/>
                    </a:ext>
                  </a:extLst>
                </a:gridCol>
              </a:tblGrid>
              <a:tr h="805826">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Type of Impact</a:t>
                      </a:r>
                    </a:p>
                  </a:txBody>
                  <a:tcPr marL="42775" marR="42775" marT="0" marB="0" anchor="ctr"/>
                </a:tc>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Employment (Thousands)</a:t>
                      </a:r>
                    </a:p>
                  </a:txBody>
                  <a:tcPr marL="42775" marR="42775" marT="0" marB="0" anchor="ctr"/>
                </a:tc>
                <a:tc>
                  <a:txBody>
                    <a:bodyPr/>
                    <a:lstStyle/>
                    <a:p>
                      <a:pPr marL="0" marR="0">
                        <a:spcBef>
                          <a:spcPts val="1200"/>
                        </a:spcBef>
                        <a:spcAft>
                          <a:spcPts val="600"/>
                        </a:spcAft>
                        <a:buNone/>
                      </a:pPr>
                      <a:r>
                        <a:rPr lang="en-US" sz="1400" b="1" dirty="0">
                          <a:effectLst/>
                          <a:latin typeface="+mn-lt"/>
                        </a:rPr>
                        <a:t>Labor Income ($ Millions)</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effectLst/>
                          <a:latin typeface="+mn-lt"/>
                        </a:rPr>
                        <a:t>State GDP          ($ Millions) </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County and Local Taxes ($ Millions)</a:t>
                      </a:r>
                    </a:p>
                  </a:txBody>
                  <a:tcPr marL="42775" marR="42775" marT="0" marB="0" anchor="ctr"/>
                </a:tc>
                <a:extLst>
                  <a:ext uri="{0D108BD9-81ED-4DB2-BD59-A6C34878D82A}">
                    <a16:rowId xmlns:a16="http://schemas.microsoft.com/office/drawing/2014/main" val="1797842642"/>
                  </a:ext>
                </a:extLst>
              </a:tr>
              <a:tr h="416425">
                <a:tc>
                  <a:txBody>
                    <a:bodyPr/>
                    <a:lstStyle/>
                    <a:p>
                      <a:pPr marL="0" marR="0" algn="l" defTabSz="914400" rtl="0" eaLnBrk="1" latinLnBrk="0" hangingPunct="1">
                        <a:spcBef>
                          <a:spcPts val="300"/>
                        </a:spcBef>
                        <a:spcAft>
                          <a:spcPts val="300"/>
                        </a:spcAft>
                        <a:buNone/>
                      </a:pPr>
                      <a:r>
                        <a:rPr lang="en-US" sz="1400" b="1" kern="1200" dirty="0">
                          <a:solidFill>
                            <a:schemeClr val="tx1"/>
                          </a:solidFill>
                          <a:effectLst/>
                          <a:latin typeface="+mn-lt"/>
                          <a:ea typeface="+mn-ea"/>
                          <a:cs typeface="+mn-cs"/>
                        </a:rPr>
                        <a:t>Direct</a:t>
                      </a:r>
                    </a:p>
                  </a:txBody>
                  <a:tcPr marL="42775" marR="42775" marT="0" marB="0"/>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710</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$36.6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$43.8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$1.2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864893134"/>
                  </a:ext>
                </a:extLst>
              </a:tr>
              <a:tr h="335610">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Indirect</a:t>
                      </a:r>
                    </a:p>
                  </a:txBody>
                  <a:tcPr marL="42775" marR="42775" marT="0" marB="0"/>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103</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$5.9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$9.6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$0.4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518053647"/>
                  </a:ext>
                </a:extLst>
              </a:tr>
              <a:tr h="455093">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Induced</a:t>
                      </a:r>
                    </a:p>
                  </a:txBody>
                  <a:tcPr marL="42775" marR="42775" marT="0" marB="0"/>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158</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$8.1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$16.3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$0.7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3425337699"/>
                  </a:ext>
                </a:extLst>
              </a:tr>
              <a:tr h="335610">
                <a:tc>
                  <a:txBody>
                    <a:bodyPr/>
                    <a:lstStyle/>
                    <a:p>
                      <a:pPr marL="0" marR="0">
                        <a:spcBef>
                          <a:spcPts val="300"/>
                        </a:spcBef>
                        <a:spcAft>
                          <a:spcPts val="300"/>
                        </a:spcAft>
                        <a:buNone/>
                      </a:pPr>
                      <a:r>
                        <a:rPr lang="en-US" sz="1400" dirty="0">
                          <a:effectLst/>
                          <a:latin typeface="+mn-lt"/>
                        </a:rPr>
                        <a:t>Total</a:t>
                      </a:r>
                      <a:endParaRPr lang="en-US" sz="1400" b="1" dirty="0">
                        <a:solidFill>
                          <a:srgbClr val="1E4E96"/>
                        </a:solidFill>
                        <a:effectLst/>
                        <a:latin typeface="+mn-lt"/>
                        <a:ea typeface="SimSun" panose="02010600030101010101" pitchFamily="2" charset="-122"/>
                        <a:cs typeface="Times New Roman" panose="02020603050405020304" pitchFamily="18" charset="0"/>
                      </a:endParaRPr>
                    </a:p>
                  </a:txBody>
                  <a:tcPr marL="42775" marR="42775" marT="0" marB="0"/>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971</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$50.6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$69.7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$2.3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399347987"/>
                  </a:ext>
                </a:extLst>
              </a:tr>
            </a:tbl>
          </a:graphicData>
        </a:graphic>
      </p:graphicFrame>
      <p:sp>
        <p:nvSpPr>
          <p:cNvPr id="13" name="TextBox 12">
            <a:extLst>
              <a:ext uri="{FF2B5EF4-FFF2-40B4-BE49-F238E27FC236}">
                <a16:creationId xmlns:a16="http://schemas.microsoft.com/office/drawing/2014/main" id="{F4509DE0-3A87-6645-296E-0A66553A1C1C}"/>
              </a:ext>
            </a:extLst>
          </p:cNvPr>
          <p:cNvSpPr txBox="1"/>
          <p:nvPr/>
        </p:nvSpPr>
        <p:spPr>
          <a:xfrm>
            <a:off x="358559" y="1091780"/>
            <a:ext cx="8785441" cy="261610"/>
          </a:xfrm>
          <a:prstGeom prst="rect">
            <a:avLst/>
          </a:prstGeom>
          <a:noFill/>
        </p:spPr>
        <p:txBody>
          <a:bodyPr wrap="square" rtlCol="0">
            <a:spAutoFit/>
          </a:bodyPr>
          <a:lstStyle/>
          <a:p>
            <a:r>
              <a:rPr lang="en-US" sz="1100" b="1" dirty="0"/>
              <a:t>Health System and Hospital Construction Contributions to North Carolina’s Western Region, 2024</a:t>
            </a:r>
          </a:p>
        </p:txBody>
      </p:sp>
      <p:sp>
        <p:nvSpPr>
          <p:cNvPr id="6" name="TextBox 5">
            <a:extLst>
              <a:ext uri="{FF2B5EF4-FFF2-40B4-BE49-F238E27FC236}">
                <a16:creationId xmlns:a16="http://schemas.microsoft.com/office/drawing/2014/main" id="{0B258A5C-11F3-36EC-7330-E2472E74F6AD}"/>
              </a:ext>
            </a:extLst>
          </p:cNvPr>
          <p:cNvSpPr txBox="1"/>
          <p:nvPr/>
        </p:nvSpPr>
        <p:spPr>
          <a:xfrm>
            <a:off x="139167" y="3968846"/>
            <a:ext cx="8744990" cy="246221"/>
          </a:xfrm>
          <a:prstGeom prst="rect">
            <a:avLst/>
          </a:prstGeom>
          <a:noFill/>
        </p:spPr>
        <p:txBody>
          <a:bodyPr wrap="square">
            <a:spAutoFit/>
          </a:bodyPr>
          <a:lstStyle/>
          <a:p>
            <a:r>
              <a:rPr lang="en-US" sz="1000" i="1" dirty="0"/>
              <a:t>Source: RTI International analysis of HCRIS data; IMPLAN data year 2024. Values are expressed in current dollars.</a:t>
            </a:r>
          </a:p>
        </p:txBody>
      </p:sp>
    </p:spTree>
    <p:extLst>
      <p:ext uri="{BB962C8B-B14F-4D97-AF65-F5344CB8AC3E}">
        <p14:creationId xmlns:p14="http://schemas.microsoft.com/office/powerpoint/2010/main" val="613661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89020-AF2E-CF4C-227A-63D9FDC20A0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680466-D2AE-CFE5-A7BB-C2E93031FD4B}"/>
              </a:ext>
            </a:extLst>
          </p:cNvPr>
          <p:cNvSpPr>
            <a:spLocks noGrp="1"/>
          </p:cNvSpPr>
          <p:nvPr>
            <p:ph type="title"/>
          </p:nvPr>
        </p:nvSpPr>
        <p:spPr>
          <a:xfrm>
            <a:off x="234417" y="384030"/>
            <a:ext cx="8842248" cy="572464"/>
          </a:xfrm>
        </p:spPr>
        <p:txBody>
          <a:bodyPr wrap="square" anchor="ctr">
            <a:noAutofit/>
          </a:bodyPr>
          <a:lstStyle/>
          <a:p>
            <a:r>
              <a:rPr lang="en-US" dirty="0"/>
              <a:t>Impact Summary for North Carolina’s North Central Region </a:t>
            </a:r>
          </a:p>
        </p:txBody>
      </p:sp>
      <p:sp>
        <p:nvSpPr>
          <p:cNvPr id="5" name="Slide Number Placeholder 4">
            <a:extLst>
              <a:ext uri="{FF2B5EF4-FFF2-40B4-BE49-F238E27FC236}">
                <a16:creationId xmlns:a16="http://schemas.microsoft.com/office/drawing/2014/main" id="{590154AF-05BE-82AE-826C-830CAA167084}"/>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29</a:t>
            </a:fld>
            <a:endParaRPr lang="en-US" dirty="0"/>
          </a:p>
        </p:txBody>
      </p:sp>
      <p:sp>
        <p:nvSpPr>
          <p:cNvPr id="2" name="Footer Placeholder 1">
            <a:extLst>
              <a:ext uri="{FF2B5EF4-FFF2-40B4-BE49-F238E27FC236}">
                <a16:creationId xmlns:a16="http://schemas.microsoft.com/office/drawing/2014/main" id="{DB633A43-E8DD-A382-F1F5-D31163DDE7D5}"/>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graphicFrame>
        <p:nvGraphicFramePr>
          <p:cNvPr id="11" name="Table 10">
            <a:extLst>
              <a:ext uri="{FF2B5EF4-FFF2-40B4-BE49-F238E27FC236}">
                <a16:creationId xmlns:a16="http://schemas.microsoft.com/office/drawing/2014/main" id="{6E890007-B478-071B-A3DB-05B9C3B6B5FD}"/>
              </a:ext>
            </a:extLst>
          </p:cNvPr>
          <p:cNvGraphicFramePr>
            <a:graphicFrameLocks noGrp="1"/>
          </p:cNvGraphicFramePr>
          <p:nvPr>
            <p:extLst>
              <p:ext uri="{D42A27DB-BD31-4B8C-83A1-F6EECF244321}">
                <p14:modId xmlns:p14="http://schemas.microsoft.com/office/powerpoint/2010/main" val="3173929355"/>
              </p:ext>
            </p:extLst>
          </p:nvPr>
        </p:nvGraphicFramePr>
        <p:xfrm>
          <a:off x="234417" y="1486836"/>
          <a:ext cx="8363484" cy="2348564"/>
        </p:xfrm>
        <a:graphic>
          <a:graphicData uri="http://schemas.openxmlformats.org/drawingml/2006/table">
            <a:tbl>
              <a:tblPr firstRow="1" firstCol="1" bandRow="1">
                <a:tableStyleId>{3B4B98B0-60AC-42C2-AFA5-B58CD77FA1E5}</a:tableStyleId>
              </a:tblPr>
              <a:tblGrid>
                <a:gridCol w="2034685">
                  <a:extLst>
                    <a:ext uri="{9D8B030D-6E8A-4147-A177-3AD203B41FA5}">
                      <a16:colId xmlns:a16="http://schemas.microsoft.com/office/drawing/2014/main" val="2379732375"/>
                    </a:ext>
                  </a:extLst>
                </a:gridCol>
                <a:gridCol w="1642132">
                  <a:extLst>
                    <a:ext uri="{9D8B030D-6E8A-4147-A177-3AD203B41FA5}">
                      <a16:colId xmlns:a16="http://schemas.microsoft.com/office/drawing/2014/main" val="2902084207"/>
                    </a:ext>
                  </a:extLst>
                </a:gridCol>
                <a:gridCol w="1522267">
                  <a:extLst>
                    <a:ext uri="{9D8B030D-6E8A-4147-A177-3AD203B41FA5}">
                      <a16:colId xmlns:a16="http://schemas.microsoft.com/office/drawing/2014/main" val="3586377662"/>
                    </a:ext>
                  </a:extLst>
                </a:gridCol>
                <a:gridCol w="1582200">
                  <a:extLst>
                    <a:ext uri="{9D8B030D-6E8A-4147-A177-3AD203B41FA5}">
                      <a16:colId xmlns:a16="http://schemas.microsoft.com/office/drawing/2014/main" val="1101237334"/>
                    </a:ext>
                  </a:extLst>
                </a:gridCol>
                <a:gridCol w="1582200">
                  <a:extLst>
                    <a:ext uri="{9D8B030D-6E8A-4147-A177-3AD203B41FA5}">
                      <a16:colId xmlns:a16="http://schemas.microsoft.com/office/drawing/2014/main" val="2858817531"/>
                    </a:ext>
                  </a:extLst>
                </a:gridCol>
              </a:tblGrid>
              <a:tr h="805826">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Type of Impact</a:t>
                      </a:r>
                    </a:p>
                  </a:txBody>
                  <a:tcPr marL="42775" marR="42775" marT="0" marB="0" anchor="ctr"/>
                </a:tc>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Employment (Thousands)</a:t>
                      </a:r>
                    </a:p>
                  </a:txBody>
                  <a:tcPr marL="42775" marR="42775" marT="0" marB="0" anchor="ctr"/>
                </a:tc>
                <a:tc>
                  <a:txBody>
                    <a:bodyPr/>
                    <a:lstStyle/>
                    <a:p>
                      <a:pPr marL="0" marR="0">
                        <a:spcBef>
                          <a:spcPts val="1200"/>
                        </a:spcBef>
                        <a:spcAft>
                          <a:spcPts val="600"/>
                        </a:spcAft>
                        <a:buNone/>
                      </a:pPr>
                      <a:r>
                        <a:rPr lang="en-US" sz="1400" b="1" dirty="0">
                          <a:effectLst/>
                          <a:latin typeface="+mn-lt"/>
                        </a:rPr>
                        <a:t>Labor Income   ($ Millions)</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effectLst/>
                          <a:latin typeface="+mn-lt"/>
                        </a:rPr>
                        <a:t>State GDP          ($ Millions) </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County and Local Taxes ($ Millions)</a:t>
                      </a:r>
                    </a:p>
                  </a:txBody>
                  <a:tcPr marL="42775" marR="42775" marT="0" marB="0" anchor="ctr"/>
                </a:tc>
                <a:extLst>
                  <a:ext uri="{0D108BD9-81ED-4DB2-BD59-A6C34878D82A}">
                    <a16:rowId xmlns:a16="http://schemas.microsoft.com/office/drawing/2014/main" val="1797842642"/>
                  </a:ext>
                </a:extLst>
              </a:tr>
              <a:tr h="416425">
                <a:tc>
                  <a:txBody>
                    <a:bodyPr/>
                    <a:lstStyle/>
                    <a:p>
                      <a:pPr marL="0" marR="0" algn="l" defTabSz="914400" rtl="0" eaLnBrk="1" latinLnBrk="0" hangingPunct="1">
                        <a:spcBef>
                          <a:spcPts val="300"/>
                        </a:spcBef>
                        <a:spcAft>
                          <a:spcPts val="300"/>
                        </a:spcAft>
                        <a:buNone/>
                      </a:pPr>
                      <a:r>
                        <a:rPr lang="en-US" sz="1400" b="1" kern="1200" dirty="0">
                          <a:solidFill>
                            <a:schemeClr val="tx1"/>
                          </a:solidFill>
                          <a:effectLst/>
                          <a:latin typeface="+mn-lt"/>
                          <a:ea typeface="+mn-ea"/>
                          <a:cs typeface="+mn-cs"/>
                        </a:rPr>
                        <a:t>Direct</a:t>
                      </a:r>
                    </a:p>
                  </a:txBody>
                  <a:tcPr marL="42775" marR="42775" marT="0" marB="0"/>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2,365</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$191.1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$232.3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$2.5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864893134"/>
                  </a:ext>
                </a:extLst>
              </a:tr>
              <a:tr h="335610">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Indirect</a:t>
                      </a:r>
                    </a:p>
                  </a:txBody>
                  <a:tcPr marL="42775" marR="42775" marT="0" marB="0"/>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361</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$30.9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$51.0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$1.7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518053647"/>
                  </a:ext>
                </a:extLst>
              </a:tr>
              <a:tr h="455093">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Induced</a:t>
                      </a:r>
                    </a:p>
                  </a:txBody>
                  <a:tcPr marL="42775" marR="42775" marT="0" marB="0"/>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775</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$51.4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$101.8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$3.8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3425337699"/>
                  </a:ext>
                </a:extLst>
              </a:tr>
              <a:tr h="335610">
                <a:tc>
                  <a:txBody>
                    <a:bodyPr/>
                    <a:lstStyle/>
                    <a:p>
                      <a:pPr marL="0" marR="0">
                        <a:spcBef>
                          <a:spcPts val="300"/>
                        </a:spcBef>
                        <a:spcAft>
                          <a:spcPts val="300"/>
                        </a:spcAft>
                        <a:buNone/>
                      </a:pPr>
                      <a:r>
                        <a:rPr lang="en-US" sz="1400" dirty="0">
                          <a:effectLst/>
                          <a:latin typeface="+mn-lt"/>
                        </a:rPr>
                        <a:t>Total</a:t>
                      </a:r>
                      <a:endParaRPr lang="en-US" sz="1400" b="1" dirty="0">
                        <a:solidFill>
                          <a:srgbClr val="1E4E96"/>
                        </a:solidFill>
                        <a:effectLst/>
                        <a:latin typeface="+mn-lt"/>
                        <a:ea typeface="SimSun" panose="02010600030101010101" pitchFamily="2" charset="-122"/>
                        <a:cs typeface="Times New Roman" panose="02020603050405020304" pitchFamily="18" charset="0"/>
                      </a:endParaRPr>
                    </a:p>
                  </a:txBody>
                  <a:tcPr marL="42775" marR="42775" marT="0" marB="0"/>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3,501</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$273.3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$385.1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$7.9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399347987"/>
                  </a:ext>
                </a:extLst>
              </a:tr>
            </a:tbl>
          </a:graphicData>
        </a:graphic>
      </p:graphicFrame>
      <p:sp>
        <p:nvSpPr>
          <p:cNvPr id="13" name="TextBox 12">
            <a:extLst>
              <a:ext uri="{FF2B5EF4-FFF2-40B4-BE49-F238E27FC236}">
                <a16:creationId xmlns:a16="http://schemas.microsoft.com/office/drawing/2014/main" id="{37273DAD-EA67-0022-633A-45B3C9A09AB4}"/>
              </a:ext>
            </a:extLst>
          </p:cNvPr>
          <p:cNvSpPr txBox="1"/>
          <p:nvPr/>
        </p:nvSpPr>
        <p:spPr>
          <a:xfrm>
            <a:off x="358559" y="1091780"/>
            <a:ext cx="8785441" cy="261610"/>
          </a:xfrm>
          <a:prstGeom prst="rect">
            <a:avLst/>
          </a:prstGeom>
          <a:noFill/>
        </p:spPr>
        <p:txBody>
          <a:bodyPr wrap="square" rtlCol="0">
            <a:spAutoFit/>
          </a:bodyPr>
          <a:lstStyle/>
          <a:p>
            <a:r>
              <a:rPr lang="en-US" sz="1100" b="1" dirty="0"/>
              <a:t>Health System and Hospital Construction Contributions to North Carolina’s North Central Region, 2024</a:t>
            </a:r>
          </a:p>
        </p:txBody>
      </p:sp>
      <p:sp>
        <p:nvSpPr>
          <p:cNvPr id="6" name="TextBox 5">
            <a:extLst>
              <a:ext uri="{FF2B5EF4-FFF2-40B4-BE49-F238E27FC236}">
                <a16:creationId xmlns:a16="http://schemas.microsoft.com/office/drawing/2014/main" id="{73DFAFD7-649A-C5D6-A201-990F36723800}"/>
              </a:ext>
            </a:extLst>
          </p:cNvPr>
          <p:cNvSpPr txBox="1"/>
          <p:nvPr/>
        </p:nvSpPr>
        <p:spPr>
          <a:xfrm>
            <a:off x="139167" y="3968846"/>
            <a:ext cx="8744990" cy="246221"/>
          </a:xfrm>
          <a:prstGeom prst="rect">
            <a:avLst/>
          </a:prstGeom>
          <a:noFill/>
        </p:spPr>
        <p:txBody>
          <a:bodyPr wrap="square">
            <a:spAutoFit/>
          </a:bodyPr>
          <a:lstStyle/>
          <a:p>
            <a:r>
              <a:rPr lang="en-US" sz="1000" i="1" dirty="0"/>
              <a:t>Source: RTI International analysis of HCRIS data; IMPLAN data year 2024. Values are expressed in current dollars.</a:t>
            </a:r>
          </a:p>
        </p:txBody>
      </p:sp>
    </p:spTree>
    <p:extLst>
      <p:ext uri="{BB962C8B-B14F-4D97-AF65-F5344CB8AC3E}">
        <p14:creationId xmlns:p14="http://schemas.microsoft.com/office/powerpoint/2010/main" val="369455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BA4E42-0CD8-9574-0244-AF6995F96AAE}"/>
              </a:ext>
            </a:extLst>
          </p:cNvPr>
          <p:cNvSpPr>
            <a:spLocks noGrp="1"/>
          </p:cNvSpPr>
          <p:nvPr>
            <p:ph type="title"/>
          </p:nvPr>
        </p:nvSpPr>
        <p:spPr>
          <a:xfrm>
            <a:off x="137160" y="137160"/>
            <a:ext cx="8842248" cy="572464"/>
          </a:xfrm>
        </p:spPr>
        <p:txBody>
          <a:bodyPr wrap="square" anchor="ctr">
            <a:normAutofit/>
          </a:bodyPr>
          <a:lstStyle/>
          <a:p>
            <a:r>
              <a:rPr lang="en-US" sz="2200" b="1" dirty="0"/>
              <a:t>North Carolina health systems and hospitals are an economic powerhouse:</a:t>
            </a:r>
            <a:endParaRPr lang="en-US" sz="2200" dirty="0"/>
          </a:p>
        </p:txBody>
      </p:sp>
      <p:sp>
        <p:nvSpPr>
          <p:cNvPr id="3" name="Slide Number Placeholder 2">
            <a:extLst>
              <a:ext uri="{FF2B5EF4-FFF2-40B4-BE49-F238E27FC236}">
                <a16:creationId xmlns:a16="http://schemas.microsoft.com/office/drawing/2014/main" id="{15F90C8E-C5BF-2958-C69D-5660B8C26E97}"/>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3</a:t>
            </a:fld>
            <a:endParaRPr lang="en-US" dirty="0"/>
          </a:p>
        </p:txBody>
      </p:sp>
      <p:sp>
        <p:nvSpPr>
          <p:cNvPr id="4" name="Footer Placeholder 3">
            <a:extLst>
              <a:ext uri="{FF2B5EF4-FFF2-40B4-BE49-F238E27FC236}">
                <a16:creationId xmlns:a16="http://schemas.microsoft.com/office/drawing/2014/main" id="{AB56A495-2EC8-DCE6-6F93-DAE71E94DA7C}"/>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sp>
        <p:nvSpPr>
          <p:cNvPr id="8" name="Content Placeholder 7">
            <a:extLst>
              <a:ext uri="{FF2B5EF4-FFF2-40B4-BE49-F238E27FC236}">
                <a16:creationId xmlns:a16="http://schemas.microsoft.com/office/drawing/2014/main" id="{941BB944-410B-E0C3-482E-C5B2E71B5972}"/>
              </a:ext>
            </a:extLst>
          </p:cNvPr>
          <p:cNvSpPr>
            <a:spLocks noGrp="1"/>
          </p:cNvSpPr>
          <p:nvPr>
            <p:ph sz="quarter" idx="12"/>
          </p:nvPr>
        </p:nvSpPr>
        <p:spPr>
          <a:xfrm>
            <a:off x="137159" y="914400"/>
            <a:ext cx="5090161" cy="3790950"/>
          </a:xfrm>
        </p:spPr>
        <p:txBody>
          <a:bodyPr wrap="square" anchor="t">
            <a:normAutofit/>
          </a:bodyPr>
          <a:lstStyle/>
          <a:p>
            <a:pPr marL="0" lvl="0" indent="0">
              <a:lnSpc>
                <a:spcPct val="90000"/>
              </a:lnSpc>
              <a:buNone/>
            </a:pPr>
            <a:endParaRPr lang="en-US" sz="1400" b="1" dirty="0"/>
          </a:p>
          <a:p>
            <a:pPr>
              <a:lnSpc>
                <a:spcPct val="90000"/>
              </a:lnSpc>
              <a:spcAft>
                <a:spcPts val="600"/>
              </a:spcAft>
            </a:pPr>
            <a:r>
              <a:rPr lang="en-US" sz="1400" dirty="0"/>
              <a:t>In 2024, health systems and hospitals invested </a:t>
            </a:r>
            <a:r>
              <a:rPr lang="en-US" sz="1400" b="1" dirty="0"/>
              <a:t>$44 billion</a:t>
            </a:r>
            <a:r>
              <a:rPr lang="en-US" sz="1400" dirty="0"/>
              <a:t> in staff and operations—nearly half directed to salaries, benefits, and workforce compensation.</a:t>
            </a:r>
          </a:p>
          <a:p>
            <a:pPr>
              <a:lnSpc>
                <a:spcPct val="90000"/>
              </a:lnSpc>
              <a:spcAft>
                <a:spcPts val="600"/>
              </a:spcAft>
            </a:pPr>
            <a:r>
              <a:rPr lang="en-US" sz="1400" b="1" dirty="0"/>
              <a:t>$1.8 billion</a:t>
            </a:r>
            <a:r>
              <a:rPr lang="en-US" sz="1400" dirty="0"/>
              <a:t> poured into new healthcare facility construction, expanding access statewide.</a:t>
            </a:r>
          </a:p>
          <a:p>
            <a:pPr>
              <a:lnSpc>
                <a:spcPct val="90000"/>
              </a:lnSpc>
              <a:spcAft>
                <a:spcPts val="600"/>
              </a:spcAft>
            </a:pPr>
            <a:r>
              <a:rPr lang="en-US" sz="1400" dirty="0"/>
              <a:t>Directly sustained </a:t>
            </a:r>
            <a:r>
              <a:rPr lang="en-US" sz="1400" b="1" dirty="0"/>
              <a:t>224,000 jobs</a:t>
            </a:r>
            <a:r>
              <a:rPr lang="en-US" sz="1400" dirty="0"/>
              <a:t>—ranking among the </a:t>
            </a:r>
            <a:r>
              <a:rPr lang="en-US" sz="1400" b="1" dirty="0"/>
              <a:t>top 10 employers in 95 of 100 counties</a:t>
            </a:r>
            <a:r>
              <a:rPr lang="en-US" sz="1400" dirty="0"/>
              <a:t> and a top 3 employer in 49 counties (BLS, 2024).</a:t>
            </a:r>
          </a:p>
          <a:p>
            <a:pPr lvl="0">
              <a:lnSpc>
                <a:spcPct val="90000"/>
              </a:lnSpc>
            </a:pPr>
            <a:r>
              <a:rPr lang="en-US" sz="1400" dirty="0"/>
              <a:t>Fueled an additional </a:t>
            </a:r>
            <a:r>
              <a:rPr lang="en-US" sz="1400" b="1" dirty="0"/>
              <a:t>240,000 jobs</a:t>
            </a:r>
            <a:r>
              <a:rPr lang="en-US" sz="1400" dirty="0"/>
              <a:t> across real estate, management, food service, and more—bringing the total to </a:t>
            </a:r>
            <a:r>
              <a:rPr lang="en-US" sz="1400" b="1" dirty="0"/>
              <a:t>464,000 jobs</a:t>
            </a:r>
            <a:r>
              <a:rPr lang="en-US" sz="1400" dirty="0"/>
              <a:t>, or </a:t>
            </a:r>
            <a:r>
              <a:rPr lang="en-US" sz="1400" b="1" dirty="0"/>
              <a:t>1 in 15 positions</a:t>
            </a:r>
            <a:r>
              <a:rPr lang="en-US" sz="1400" dirty="0"/>
              <a:t> in the state.</a:t>
            </a:r>
            <a:endParaRPr lang="en-US" sz="1400" b="1" i="1" dirty="0"/>
          </a:p>
          <a:p>
            <a:pPr marL="0" indent="0">
              <a:lnSpc>
                <a:spcPct val="90000"/>
              </a:lnSpc>
              <a:buNone/>
            </a:pPr>
            <a:endParaRPr lang="en-US" sz="1400" dirty="0"/>
          </a:p>
        </p:txBody>
      </p:sp>
      <p:pic>
        <p:nvPicPr>
          <p:cNvPr id="5" name="Graphic 4" descr="Hospital with solid fill">
            <a:extLst>
              <a:ext uri="{FF2B5EF4-FFF2-40B4-BE49-F238E27FC236}">
                <a16:creationId xmlns:a16="http://schemas.microsoft.com/office/drawing/2014/main" id="{E1AD4611-03C6-82EE-AC8F-60B31E309D9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89650" y="914400"/>
            <a:ext cx="3181528" cy="3368040"/>
          </a:xfrm>
          <a:prstGeom prst="rect">
            <a:avLst/>
          </a:prstGeom>
        </p:spPr>
      </p:pic>
    </p:spTree>
    <p:extLst>
      <p:ext uri="{BB962C8B-B14F-4D97-AF65-F5344CB8AC3E}">
        <p14:creationId xmlns:p14="http://schemas.microsoft.com/office/powerpoint/2010/main" val="1773242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E8F32-2459-1B08-FACB-834018285E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850007-A60C-2084-5396-381EE53BE405}"/>
              </a:ext>
            </a:extLst>
          </p:cNvPr>
          <p:cNvSpPr>
            <a:spLocks noGrp="1"/>
          </p:cNvSpPr>
          <p:nvPr>
            <p:ph type="title"/>
          </p:nvPr>
        </p:nvSpPr>
        <p:spPr>
          <a:xfrm>
            <a:off x="234417" y="384030"/>
            <a:ext cx="8842248" cy="572464"/>
          </a:xfrm>
        </p:spPr>
        <p:txBody>
          <a:bodyPr wrap="square" anchor="ctr">
            <a:noAutofit/>
          </a:bodyPr>
          <a:lstStyle/>
          <a:p>
            <a:r>
              <a:rPr lang="en-US" dirty="0"/>
              <a:t>Impact Summary for North Carolina’s North Southwest Region </a:t>
            </a:r>
          </a:p>
        </p:txBody>
      </p:sp>
      <p:sp>
        <p:nvSpPr>
          <p:cNvPr id="5" name="Slide Number Placeholder 4">
            <a:extLst>
              <a:ext uri="{FF2B5EF4-FFF2-40B4-BE49-F238E27FC236}">
                <a16:creationId xmlns:a16="http://schemas.microsoft.com/office/drawing/2014/main" id="{D2D2C1C0-D105-334D-D5F3-C1EA08B6FA1C}"/>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30</a:t>
            </a:fld>
            <a:endParaRPr lang="en-US" dirty="0"/>
          </a:p>
        </p:txBody>
      </p:sp>
      <p:sp>
        <p:nvSpPr>
          <p:cNvPr id="2" name="Footer Placeholder 1">
            <a:extLst>
              <a:ext uri="{FF2B5EF4-FFF2-40B4-BE49-F238E27FC236}">
                <a16:creationId xmlns:a16="http://schemas.microsoft.com/office/drawing/2014/main" id="{9F48F0FA-13F6-4CA4-0527-D036C0FD4588}"/>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graphicFrame>
        <p:nvGraphicFramePr>
          <p:cNvPr id="11" name="Table 10">
            <a:extLst>
              <a:ext uri="{FF2B5EF4-FFF2-40B4-BE49-F238E27FC236}">
                <a16:creationId xmlns:a16="http://schemas.microsoft.com/office/drawing/2014/main" id="{6FB7A581-E917-0615-6C3E-4E30076C7355}"/>
              </a:ext>
            </a:extLst>
          </p:cNvPr>
          <p:cNvGraphicFramePr>
            <a:graphicFrameLocks noGrp="1"/>
          </p:cNvGraphicFramePr>
          <p:nvPr>
            <p:extLst>
              <p:ext uri="{D42A27DB-BD31-4B8C-83A1-F6EECF244321}">
                <p14:modId xmlns:p14="http://schemas.microsoft.com/office/powerpoint/2010/main" val="3983723448"/>
              </p:ext>
            </p:extLst>
          </p:nvPr>
        </p:nvGraphicFramePr>
        <p:xfrm>
          <a:off x="234417" y="1486836"/>
          <a:ext cx="8363484" cy="2348564"/>
        </p:xfrm>
        <a:graphic>
          <a:graphicData uri="http://schemas.openxmlformats.org/drawingml/2006/table">
            <a:tbl>
              <a:tblPr firstRow="1" firstCol="1" bandRow="1">
                <a:tableStyleId>{3B4B98B0-60AC-42C2-AFA5-B58CD77FA1E5}</a:tableStyleId>
              </a:tblPr>
              <a:tblGrid>
                <a:gridCol w="2034685">
                  <a:extLst>
                    <a:ext uri="{9D8B030D-6E8A-4147-A177-3AD203B41FA5}">
                      <a16:colId xmlns:a16="http://schemas.microsoft.com/office/drawing/2014/main" val="2379732375"/>
                    </a:ext>
                  </a:extLst>
                </a:gridCol>
                <a:gridCol w="1642132">
                  <a:extLst>
                    <a:ext uri="{9D8B030D-6E8A-4147-A177-3AD203B41FA5}">
                      <a16:colId xmlns:a16="http://schemas.microsoft.com/office/drawing/2014/main" val="2902084207"/>
                    </a:ext>
                  </a:extLst>
                </a:gridCol>
                <a:gridCol w="1522267">
                  <a:extLst>
                    <a:ext uri="{9D8B030D-6E8A-4147-A177-3AD203B41FA5}">
                      <a16:colId xmlns:a16="http://schemas.microsoft.com/office/drawing/2014/main" val="3586377662"/>
                    </a:ext>
                  </a:extLst>
                </a:gridCol>
                <a:gridCol w="1582200">
                  <a:extLst>
                    <a:ext uri="{9D8B030D-6E8A-4147-A177-3AD203B41FA5}">
                      <a16:colId xmlns:a16="http://schemas.microsoft.com/office/drawing/2014/main" val="1101237334"/>
                    </a:ext>
                  </a:extLst>
                </a:gridCol>
                <a:gridCol w="1582200">
                  <a:extLst>
                    <a:ext uri="{9D8B030D-6E8A-4147-A177-3AD203B41FA5}">
                      <a16:colId xmlns:a16="http://schemas.microsoft.com/office/drawing/2014/main" val="2858817531"/>
                    </a:ext>
                  </a:extLst>
                </a:gridCol>
              </a:tblGrid>
              <a:tr h="805826">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Type of Impact</a:t>
                      </a:r>
                    </a:p>
                  </a:txBody>
                  <a:tcPr marL="42775" marR="42775" marT="0" marB="0" anchor="ctr"/>
                </a:tc>
                <a:tc>
                  <a:txBody>
                    <a:bodyPr/>
                    <a:lstStyle/>
                    <a:p>
                      <a:pPr marL="0" marR="0" algn="l"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Employment (Thousands)</a:t>
                      </a:r>
                    </a:p>
                  </a:txBody>
                  <a:tcPr marL="42775" marR="42775" marT="0" marB="0" anchor="ctr"/>
                </a:tc>
                <a:tc>
                  <a:txBody>
                    <a:bodyPr/>
                    <a:lstStyle/>
                    <a:p>
                      <a:pPr marL="0" marR="0">
                        <a:spcBef>
                          <a:spcPts val="1200"/>
                        </a:spcBef>
                        <a:spcAft>
                          <a:spcPts val="600"/>
                        </a:spcAft>
                        <a:buNone/>
                      </a:pPr>
                      <a:r>
                        <a:rPr lang="en-US" sz="1400" b="1" dirty="0">
                          <a:effectLst/>
                          <a:latin typeface="+mn-lt"/>
                        </a:rPr>
                        <a:t>Labor Income   ($ Millions)</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effectLst/>
                          <a:latin typeface="+mn-lt"/>
                        </a:rPr>
                        <a:t>State GDP          ($ Millions) </a:t>
                      </a:r>
                      <a:endParaRPr lang="en-US" sz="1400" b="1" dirty="0">
                        <a:solidFill>
                          <a:srgbClr val="0079A7"/>
                        </a:solidFill>
                        <a:effectLst/>
                        <a:latin typeface="+mn-lt"/>
                        <a:ea typeface="SimSun" panose="02010600030101010101" pitchFamily="2" charset="-122"/>
                        <a:cs typeface="Times New Roman" panose="02020603050405020304" pitchFamily="18" charset="0"/>
                      </a:endParaRPr>
                    </a:p>
                  </a:txBody>
                  <a:tcPr marL="42775" marR="42775" marT="0" marB="0" anchor="ctr"/>
                </a:tc>
                <a:tc>
                  <a:txBody>
                    <a:bodyPr/>
                    <a:lstStyle/>
                    <a:p>
                      <a:pPr marL="0" marR="0">
                        <a:spcBef>
                          <a:spcPts val="1200"/>
                        </a:spcBef>
                        <a:spcAft>
                          <a:spcPts val="6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County and Local Taxes ($ Millions)</a:t>
                      </a:r>
                    </a:p>
                  </a:txBody>
                  <a:tcPr marL="42775" marR="42775" marT="0" marB="0" anchor="ctr"/>
                </a:tc>
                <a:extLst>
                  <a:ext uri="{0D108BD9-81ED-4DB2-BD59-A6C34878D82A}">
                    <a16:rowId xmlns:a16="http://schemas.microsoft.com/office/drawing/2014/main" val="1797842642"/>
                  </a:ext>
                </a:extLst>
              </a:tr>
              <a:tr h="416425">
                <a:tc>
                  <a:txBody>
                    <a:bodyPr/>
                    <a:lstStyle/>
                    <a:p>
                      <a:pPr marL="0" marR="0" algn="l" defTabSz="914400" rtl="0" eaLnBrk="1" latinLnBrk="0" hangingPunct="1">
                        <a:spcBef>
                          <a:spcPts val="300"/>
                        </a:spcBef>
                        <a:spcAft>
                          <a:spcPts val="300"/>
                        </a:spcAft>
                        <a:buNone/>
                      </a:pPr>
                      <a:r>
                        <a:rPr lang="en-US" sz="1400" b="1" kern="1200" dirty="0">
                          <a:solidFill>
                            <a:schemeClr val="tx1"/>
                          </a:solidFill>
                          <a:effectLst/>
                          <a:latin typeface="+mn-lt"/>
                          <a:ea typeface="+mn-ea"/>
                          <a:cs typeface="+mn-cs"/>
                        </a:rPr>
                        <a:t>Direct</a:t>
                      </a:r>
                    </a:p>
                  </a:txBody>
                  <a:tcPr marL="42775" marR="42775" marT="0" marB="0"/>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3,071</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$259.5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$311.1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$3.7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864893134"/>
                  </a:ext>
                </a:extLst>
              </a:tr>
              <a:tr h="335610">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Indirect</a:t>
                      </a:r>
                    </a:p>
                  </a:txBody>
                  <a:tcPr marL="42775" marR="42775" marT="0" marB="0"/>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526</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$46.8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$75.8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$2.3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518053647"/>
                  </a:ext>
                </a:extLst>
              </a:tr>
              <a:tr h="455093">
                <a:tc>
                  <a:txBody>
                    <a:bodyPr/>
                    <a:lstStyle/>
                    <a:p>
                      <a:pPr marL="0" marR="0">
                        <a:spcBef>
                          <a:spcPts val="300"/>
                        </a:spcBef>
                        <a:spcAft>
                          <a:spcPts val="300"/>
                        </a:spcAft>
                        <a:buNone/>
                      </a:pPr>
                      <a:r>
                        <a:rPr lang="en-US" sz="1400" b="1" dirty="0">
                          <a:solidFill>
                            <a:schemeClr val="tx1"/>
                          </a:solidFill>
                          <a:effectLst/>
                          <a:latin typeface="+mn-lt"/>
                          <a:ea typeface="SimSun" panose="02010600030101010101" pitchFamily="2" charset="-122"/>
                          <a:cs typeface="Times New Roman" panose="02020603050405020304" pitchFamily="18" charset="0"/>
                        </a:rPr>
                        <a:t>Induced</a:t>
                      </a:r>
                    </a:p>
                  </a:txBody>
                  <a:tcPr marL="42775" marR="42775" marT="0" marB="0"/>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943</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$65.6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$128.8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dirty="0">
                          <a:solidFill>
                            <a:srgbClr val="000000"/>
                          </a:solidFill>
                          <a:effectLst/>
                          <a:latin typeface="+mj-lt"/>
                          <a:ea typeface="SimSun" panose="02010600030101010101" pitchFamily="2" charset="-122"/>
                          <a:cs typeface="Times New Roman" panose="02020603050405020304" pitchFamily="18" charset="0"/>
                        </a:rPr>
                        <a:t>$4.7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3425337699"/>
                  </a:ext>
                </a:extLst>
              </a:tr>
              <a:tr h="335610">
                <a:tc>
                  <a:txBody>
                    <a:bodyPr/>
                    <a:lstStyle/>
                    <a:p>
                      <a:pPr marL="0" marR="0">
                        <a:spcBef>
                          <a:spcPts val="300"/>
                        </a:spcBef>
                        <a:spcAft>
                          <a:spcPts val="300"/>
                        </a:spcAft>
                        <a:buNone/>
                      </a:pPr>
                      <a:r>
                        <a:rPr lang="en-US" sz="1400" dirty="0">
                          <a:effectLst/>
                          <a:latin typeface="+mn-lt"/>
                        </a:rPr>
                        <a:t>Total</a:t>
                      </a:r>
                      <a:endParaRPr lang="en-US" sz="1400" b="1" dirty="0">
                        <a:solidFill>
                          <a:srgbClr val="1E4E96"/>
                        </a:solidFill>
                        <a:effectLst/>
                        <a:latin typeface="+mn-lt"/>
                        <a:ea typeface="SimSun" panose="02010600030101010101" pitchFamily="2" charset="-122"/>
                        <a:cs typeface="Times New Roman" panose="02020603050405020304" pitchFamily="18" charset="0"/>
                      </a:endParaRPr>
                    </a:p>
                  </a:txBody>
                  <a:tcPr marL="42775" marR="42775" marT="0" marB="0"/>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4,540</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$371.9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$515.7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tc>
                  <a:txBody>
                    <a:bodyPr/>
                    <a:lstStyle/>
                    <a:p>
                      <a:pPr marL="0" marR="0" algn="r">
                        <a:lnSpc>
                          <a:spcPct val="120000"/>
                        </a:lnSpc>
                        <a:spcBef>
                          <a:spcPts val="300"/>
                        </a:spcBef>
                        <a:spcAft>
                          <a:spcPts val="600"/>
                        </a:spcAft>
                        <a:buNone/>
                      </a:pPr>
                      <a:r>
                        <a:rPr lang="en-US" sz="1400" b="1" dirty="0">
                          <a:solidFill>
                            <a:srgbClr val="000000"/>
                          </a:solidFill>
                          <a:effectLst/>
                          <a:latin typeface="+mj-lt"/>
                          <a:ea typeface="SimSun" panose="02010600030101010101" pitchFamily="2" charset="-122"/>
                          <a:cs typeface="Times New Roman" panose="02020603050405020304" pitchFamily="18" charset="0"/>
                        </a:rPr>
                        <a:t>$10.7 </a:t>
                      </a:r>
                      <a:endParaRPr lang="en-US" sz="1400" dirty="0">
                        <a:effectLst/>
                        <a:latin typeface="+mj-lt"/>
                        <a:ea typeface="SimSun" panose="02010600030101010101" pitchFamily="2" charset="-122"/>
                        <a:cs typeface="Times New Roman" panose="02020603050405020304" pitchFamily="18" charset="0"/>
                      </a:endParaRPr>
                    </a:p>
                  </a:txBody>
                  <a:tcPr marL="54610" marR="54610" marT="0" marB="0" anchor="ctr"/>
                </a:tc>
                <a:extLst>
                  <a:ext uri="{0D108BD9-81ED-4DB2-BD59-A6C34878D82A}">
                    <a16:rowId xmlns:a16="http://schemas.microsoft.com/office/drawing/2014/main" val="2399347987"/>
                  </a:ext>
                </a:extLst>
              </a:tr>
            </a:tbl>
          </a:graphicData>
        </a:graphic>
      </p:graphicFrame>
      <p:sp>
        <p:nvSpPr>
          <p:cNvPr id="13" name="TextBox 12">
            <a:extLst>
              <a:ext uri="{FF2B5EF4-FFF2-40B4-BE49-F238E27FC236}">
                <a16:creationId xmlns:a16="http://schemas.microsoft.com/office/drawing/2014/main" id="{82F85351-EA33-2A2E-D8BD-D098C2AC32E3}"/>
              </a:ext>
            </a:extLst>
          </p:cNvPr>
          <p:cNvSpPr txBox="1"/>
          <p:nvPr/>
        </p:nvSpPr>
        <p:spPr>
          <a:xfrm>
            <a:off x="358559" y="1091780"/>
            <a:ext cx="8785441" cy="261610"/>
          </a:xfrm>
          <a:prstGeom prst="rect">
            <a:avLst/>
          </a:prstGeom>
          <a:noFill/>
        </p:spPr>
        <p:txBody>
          <a:bodyPr wrap="square" rtlCol="0">
            <a:spAutoFit/>
          </a:bodyPr>
          <a:lstStyle/>
          <a:p>
            <a:r>
              <a:rPr lang="en-US" sz="1100" b="1" dirty="0"/>
              <a:t>Health System and Hospital Construction Contributions to North Carolina’s Southwest Region, 2024</a:t>
            </a:r>
          </a:p>
        </p:txBody>
      </p:sp>
      <p:sp>
        <p:nvSpPr>
          <p:cNvPr id="6" name="TextBox 5">
            <a:extLst>
              <a:ext uri="{FF2B5EF4-FFF2-40B4-BE49-F238E27FC236}">
                <a16:creationId xmlns:a16="http://schemas.microsoft.com/office/drawing/2014/main" id="{6B74882F-9816-E464-8239-C7CDCF46FC10}"/>
              </a:ext>
            </a:extLst>
          </p:cNvPr>
          <p:cNvSpPr txBox="1"/>
          <p:nvPr/>
        </p:nvSpPr>
        <p:spPr>
          <a:xfrm>
            <a:off x="139167" y="3968846"/>
            <a:ext cx="8744990" cy="246221"/>
          </a:xfrm>
          <a:prstGeom prst="rect">
            <a:avLst/>
          </a:prstGeom>
          <a:noFill/>
        </p:spPr>
        <p:txBody>
          <a:bodyPr wrap="square">
            <a:spAutoFit/>
          </a:bodyPr>
          <a:lstStyle/>
          <a:p>
            <a:r>
              <a:rPr lang="en-US" sz="1000" i="1" dirty="0"/>
              <a:t>Source: RTI International analysis of HCRIS data; IMPLAN data year 2024. Values are expressed in current dollars</a:t>
            </a:r>
            <a:r>
              <a:rPr lang="en-US" sz="800" i="1" dirty="0"/>
              <a:t>.</a:t>
            </a:r>
          </a:p>
        </p:txBody>
      </p:sp>
    </p:spTree>
    <p:extLst>
      <p:ext uri="{BB962C8B-B14F-4D97-AF65-F5344CB8AC3E}">
        <p14:creationId xmlns:p14="http://schemas.microsoft.com/office/powerpoint/2010/main" val="2278380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3F7B2-5F2A-5A4D-CE92-1B40736CFDA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D1D3CA2-F21D-7E90-B8AC-A0BD74D0F624}"/>
              </a:ext>
            </a:extLst>
          </p:cNvPr>
          <p:cNvSpPr>
            <a:spLocks noGrp="1"/>
          </p:cNvSpPr>
          <p:nvPr>
            <p:ph type="title"/>
          </p:nvPr>
        </p:nvSpPr>
        <p:spPr>
          <a:xfrm>
            <a:off x="137160" y="137160"/>
            <a:ext cx="8842248" cy="572464"/>
          </a:xfrm>
        </p:spPr>
        <p:txBody>
          <a:bodyPr wrap="square" anchor="ctr">
            <a:normAutofit/>
          </a:bodyPr>
          <a:lstStyle/>
          <a:p>
            <a:r>
              <a:rPr lang="en-US" sz="2600" b="1" dirty="0"/>
              <a:t>North Carolina health systems and hospitals give back at scale:</a:t>
            </a:r>
            <a:endParaRPr lang="en-US" sz="2600" dirty="0"/>
          </a:p>
        </p:txBody>
      </p:sp>
      <p:sp>
        <p:nvSpPr>
          <p:cNvPr id="3" name="Slide Number Placeholder 2">
            <a:extLst>
              <a:ext uri="{FF2B5EF4-FFF2-40B4-BE49-F238E27FC236}">
                <a16:creationId xmlns:a16="http://schemas.microsoft.com/office/drawing/2014/main" id="{8BC40FAB-8B07-7157-E773-1C3A5A956185}"/>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4</a:t>
            </a:fld>
            <a:endParaRPr lang="en-US" dirty="0"/>
          </a:p>
        </p:txBody>
      </p:sp>
      <p:sp>
        <p:nvSpPr>
          <p:cNvPr id="4" name="Footer Placeholder 3">
            <a:extLst>
              <a:ext uri="{FF2B5EF4-FFF2-40B4-BE49-F238E27FC236}">
                <a16:creationId xmlns:a16="http://schemas.microsoft.com/office/drawing/2014/main" id="{6960FBE9-7853-5E11-B125-DDF538ED58B8}"/>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sp>
        <p:nvSpPr>
          <p:cNvPr id="8" name="Content Placeholder 7">
            <a:extLst>
              <a:ext uri="{FF2B5EF4-FFF2-40B4-BE49-F238E27FC236}">
                <a16:creationId xmlns:a16="http://schemas.microsoft.com/office/drawing/2014/main" id="{41D4532B-7907-30D7-18F0-A454054B8442}"/>
              </a:ext>
            </a:extLst>
          </p:cNvPr>
          <p:cNvSpPr>
            <a:spLocks noGrp="1"/>
          </p:cNvSpPr>
          <p:nvPr>
            <p:ph sz="quarter" idx="12"/>
          </p:nvPr>
        </p:nvSpPr>
        <p:spPr>
          <a:xfrm>
            <a:off x="137159" y="914400"/>
            <a:ext cx="5212081" cy="3790950"/>
          </a:xfrm>
        </p:spPr>
        <p:txBody>
          <a:bodyPr wrap="square" anchor="t">
            <a:normAutofit/>
          </a:bodyPr>
          <a:lstStyle/>
          <a:p>
            <a:pPr marL="0" lvl="0" indent="0">
              <a:lnSpc>
                <a:spcPct val="90000"/>
              </a:lnSpc>
              <a:buNone/>
            </a:pPr>
            <a:endParaRPr lang="en-US" sz="1400" b="1" dirty="0"/>
          </a:p>
          <a:p>
            <a:pPr>
              <a:lnSpc>
                <a:spcPct val="90000"/>
              </a:lnSpc>
              <a:spcAft>
                <a:spcPts val="600"/>
              </a:spcAft>
            </a:pPr>
            <a:r>
              <a:rPr lang="en-US" sz="1400" dirty="0"/>
              <a:t>Delivered over </a:t>
            </a:r>
            <a:r>
              <a:rPr lang="en-US" sz="1400" b="1" dirty="0"/>
              <a:t>$8.24 billion</a:t>
            </a:r>
            <a:r>
              <a:rPr lang="en-US" sz="1400" dirty="0"/>
              <a:t> in community benefits—from charity care and Medicare/Medicaid shortfalls to graduate medical education and donated services (HCRIS 2021–2024).</a:t>
            </a:r>
            <a:endParaRPr lang="en-US" sz="1400" b="1" i="1" dirty="0"/>
          </a:p>
          <a:p>
            <a:pPr>
              <a:lnSpc>
                <a:spcPct val="90000"/>
              </a:lnSpc>
              <a:spcAft>
                <a:spcPts val="600"/>
              </a:spcAft>
            </a:pPr>
            <a:r>
              <a:rPr lang="en-US" sz="1400" dirty="0"/>
              <a:t>Contributed </a:t>
            </a:r>
            <a:r>
              <a:rPr lang="en-US" sz="1400" b="1" dirty="0"/>
              <a:t>$2.8 billion</a:t>
            </a:r>
            <a:r>
              <a:rPr lang="en-US" sz="1400" dirty="0"/>
              <a:t> in state and local taxes—funding K–12 schools, law enforcement, and essential social services across every region of the state.</a:t>
            </a:r>
          </a:p>
          <a:p>
            <a:pPr>
              <a:lnSpc>
                <a:spcPct val="90000"/>
              </a:lnSpc>
              <a:spcAft>
                <a:spcPts val="600"/>
              </a:spcAft>
            </a:pPr>
            <a:r>
              <a:rPr lang="en-US" sz="1400" dirty="0"/>
              <a:t>Beyond taxes, hospitals pay annual state assessments—including </a:t>
            </a:r>
            <a:r>
              <a:rPr lang="en-US" sz="1400" b="1" dirty="0"/>
              <a:t>$165 million</a:t>
            </a:r>
            <a:r>
              <a:rPr lang="en-US" sz="1400" dirty="0"/>
              <a:t> each year directed to the state’s Medicaid General Fund—ensuring coverage for North Carolina’s most vulnerable residents.</a:t>
            </a:r>
            <a:endParaRPr lang="en-US" sz="1400" b="1" i="1" dirty="0"/>
          </a:p>
          <a:p>
            <a:pPr marL="0" indent="0">
              <a:lnSpc>
                <a:spcPct val="90000"/>
              </a:lnSpc>
              <a:buNone/>
            </a:pPr>
            <a:endParaRPr lang="en-US" sz="1400" dirty="0"/>
          </a:p>
        </p:txBody>
      </p:sp>
      <p:pic>
        <p:nvPicPr>
          <p:cNvPr id="5" name="Graphic 4" descr="Philanthropy with solid fill">
            <a:extLst>
              <a:ext uri="{FF2B5EF4-FFF2-40B4-BE49-F238E27FC236}">
                <a16:creationId xmlns:a16="http://schemas.microsoft.com/office/drawing/2014/main" id="{79313ACE-0C0A-21FC-6453-AF32B712310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86399" y="914400"/>
            <a:ext cx="3184779" cy="3790950"/>
          </a:xfrm>
          <a:prstGeom prst="rect">
            <a:avLst/>
          </a:prstGeom>
        </p:spPr>
      </p:pic>
    </p:spTree>
    <p:extLst>
      <p:ext uri="{BB962C8B-B14F-4D97-AF65-F5344CB8AC3E}">
        <p14:creationId xmlns:p14="http://schemas.microsoft.com/office/powerpoint/2010/main" val="1133054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97E74-940E-F087-9D56-C709D072121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4EF0E6-DB5A-4980-B363-73BC08D06D3C}"/>
              </a:ext>
            </a:extLst>
          </p:cNvPr>
          <p:cNvSpPr>
            <a:spLocks noGrp="1"/>
          </p:cNvSpPr>
          <p:nvPr>
            <p:ph type="sldNum" sz="quarter" idx="10"/>
          </p:nvPr>
        </p:nvSpPr>
        <p:spPr/>
        <p:txBody>
          <a:bodyPr/>
          <a:lstStyle/>
          <a:p>
            <a:fld id="{D4325D4D-289E-48C1-B277-2BEB492A7D19}" type="slidenum">
              <a:rPr lang="en-US" smtClean="0"/>
              <a:pPr/>
              <a:t>5</a:t>
            </a:fld>
            <a:endParaRPr lang="en-US" dirty="0"/>
          </a:p>
        </p:txBody>
      </p:sp>
      <p:sp>
        <p:nvSpPr>
          <p:cNvPr id="3" name="Footer Placeholder 2">
            <a:extLst>
              <a:ext uri="{FF2B5EF4-FFF2-40B4-BE49-F238E27FC236}">
                <a16:creationId xmlns:a16="http://schemas.microsoft.com/office/drawing/2014/main" id="{1F73437B-42E6-FF86-FCFC-6BC175585F1E}"/>
              </a:ext>
            </a:extLst>
          </p:cNvPr>
          <p:cNvSpPr>
            <a:spLocks noGrp="1"/>
          </p:cNvSpPr>
          <p:nvPr>
            <p:ph type="ftr" sz="quarter" idx="11"/>
          </p:nvPr>
        </p:nvSpPr>
        <p:spPr/>
        <p:txBody>
          <a:bodyPr/>
          <a:lstStyle/>
          <a:p>
            <a:r>
              <a:rPr lang="en-US" dirty="0"/>
              <a:t>CONFIDENTIAL</a:t>
            </a:r>
          </a:p>
        </p:txBody>
      </p:sp>
      <p:sp>
        <p:nvSpPr>
          <p:cNvPr id="4" name="Title 3">
            <a:extLst>
              <a:ext uri="{FF2B5EF4-FFF2-40B4-BE49-F238E27FC236}">
                <a16:creationId xmlns:a16="http://schemas.microsoft.com/office/drawing/2014/main" id="{EA77705C-6CCB-93AD-E73E-D9611B96F9E1}"/>
              </a:ext>
            </a:extLst>
          </p:cNvPr>
          <p:cNvSpPr>
            <a:spLocks noGrp="1"/>
          </p:cNvSpPr>
          <p:nvPr>
            <p:ph type="ctrTitle"/>
          </p:nvPr>
        </p:nvSpPr>
        <p:spPr/>
        <p:txBody>
          <a:bodyPr/>
          <a:lstStyle/>
          <a:p>
            <a:r>
              <a:rPr lang="en-US" dirty="0"/>
              <a:t>Methodology</a:t>
            </a:r>
          </a:p>
        </p:txBody>
      </p:sp>
    </p:spTree>
    <p:extLst>
      <p:ext uri="{BB962C8B-B14F-4D97-AF65-F5344CB8AC3E}">
        <p14:creationId xmlns:p14="http://schemas.microsoft.com/office/powerpoint/2010/main" val="406151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6435A-315C-1AE1-689D-5867A50B8DC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91B80B-CE06-DCE8-4337-DBC0F0C98C4E}"/>
              </a:ext>
            </a:extLst>
          </p:cNvPr>
          <p:cNvSpPr>
            <a:spLocks noGrp="1"/>
          </p:cNvSpPr>
          <p:nvPr>
            <p:ph type="title"/>
          </p:nvPr>
        </p:nvSpPr>
        <p:spPr/>
        <p:txBody>
          <a:bodyPr/>
          <a:lstStyle/>
          <a:p>
            <a:r>
              <a:rPr lang="en-US" dirty="0"/>
              <a:t>Methodology</a:t>
            </a:r>
          </a:p>
        </p:txBody>
      </p:sp>
      <p:sp>
        <p:nvSpPr>
          <p:cNvPr id="8" name="Content Placeholder 7">
            <a:extLst>
              <a:ext uri="{FF2B5EF4-FFF2-40B4-BE49-F238E27FC236}">
                <a16:creationId xmlns:a16="http://schemas.microsoft.com/office/drawing/2014/main" id="{4BD82148-D983-581C-4F8B-E813006E0C4C}"/>
              </a:ext>
            </a:extLst>
          </p:cNvPr>
          <p:cNvSpPr>
            <a:spLocks noGrp="1"/>
          </p:cNvSpPr>
          <p:nvPr>
            <p:ph idx="1"/>
          </p:nvPr>
        </p:nvSpPr>
        <p:spPr>
          <a:xfrm>
            <a:off x="137160" y="1108710"/>
            <a:ext cx="8842248" cy="3713456"/>
          </a:xfrm>
        </p:spPr>
        <p:txBody>
          <a:bodyPr/>
          <a:lstStyle/>
          <a:p>
            <a:pPr marL="228600" indent="-228600" algn="l" rtl="0" eaLnBrk="1" hangingPunct="1">
              <a:spcBef>
                <a:spcPts val="288"/>
              </a:spcBef>
              <a:buFont typeface="Arial" panose="020B0604020202020204" pitchFamily="34" charset="0"/>
              <a:buChar char="•"/>
            </a:pPr>
            <a:r>
              <a:rPr lang="en-US" sz="1600" dirty="0">
                <a:solidFill>
                  <a:srgbClr val="404040"/>
                </a:solidFill>
                <a:effectLst/>
                <a:latin typeface="Arial" panose="020B0604020202020204" pitchFamily="34" charset="0"/>
              </a:rPr>
              <a:t>RTI used IMPLAN, a leading U.S. input-output model, to trace how NCHA hospital spending generates wages, revenue, and jobs.</a:t>
            </a:r>
          </a:p>
          <a:p>
            <a:pPr marL="228600" indent="-228600" algn="l" rtl="0" eaLnBrk="1" hangingPunct="1">
              <a:spcBef>
                <a:spcPts val="288"/>
              </a:spcBef>
              <a:buFont typeface="Arial" panose="020B0604020202020204" pitchFamily="34" charset="0"/>
              <a:buChar char="•"/>
            </a:pPr>
            <a:r>
              <a:rPr lang="en-US" sz="1600" dirty="0">
                <a:solidFill>
                  <a:srgbClr val="404040"/>
                </a:solidFill>
                <a:latin typeface="Arial" panose="020B0604020202020204" pitchFamily="34" charset="0"/>
              </a:rPr>
              <a:t>Data drawn</a:t>
            </a:r>
            <a:r>
              <a:rPr lang="en-US" sz="1600" dirty="0">
                <a:solidFill>
                  <a:srgbClr val="404040"/>
                </a:solidFill>
                <a:effectLst/>
                <a:latin typeface="Arial" panose="020B0604020202020204" pitchFamily="34" charset="0"/>
              </a:rPr>
              <a:t> from 2021–2024 CMS HCRIS covering operating expenditures, auxiliary employment, capital expenditures, and payroll.</a:t>
            </a:r>
          </a:p>
          <a:p>
            <a:pPr marL="460375" lvl="1" indent="-228600">
              <a:spcBef>
                <a:spcPts val="288"/>
              </a:spcBef>
            </a:pPr>
            <a:r>
              <a:rPr lang="en-US" sz="1600" b="1" dirty="0">
                <a:solidFill>
                  <a:srgbClr val="404040"/>
                </a:solidFill>
                <a:effectLst/>
                <a:latin typeface="Arial" panose="020B0604020202020204" pitchFamily="34" charset="0"/>
              </a:rPr>
              <a:t>Operating expenses: </a:t>
            </a:r>
            <a:r>
              <a:rPr lang="en-US" sz="1600" dirty="0">
                <a:solidFill>
                  <a:srgbClr val="404040"/>
                </a:solidFill>
                <a:effectLst/>
                <a:latin typeface="Arial" panose="020B0604020202020204" pitchFamily="34" charset="0"/>
              </a:rPr>
              <a:t>Exclude salaries/benefits; modeled separately for public vs. private hospitals.</a:t>
            </a:r>
          </a:p>
          <a:p>
            <a:pPr marL="460375" lvl="1" indent="-228600">
              <a:spcBef>
                <a:spcPts val="288"/>
              </a:spcBef>
            </a:pPr>
            <a:r>
              <a:rPr lang="en-US" sz="1600" b="1" dirty="0">
                <a:solidFill>
                  <a:srgbClr val="404040"/>
                </a:solidFill>
                <a:effectLst/>
                <a:latin typeface="Arial" panose="020B0604020202020204" pitchFamily="34" charset="0"/>
              </a:rPr>
              <a:t>Auxiliary facilities: </a:t>
            </a:r>
            <a:r>
              <a:rPr lang="en-US" sz="1600" dirty="0">
                <a:solidFill>
                  <a:srgbClr val="404040"/>
                </a:solidFill>
                <a:effectLst/>
                <a:latin typeface="Arial" panose="020B0604020202020204" pitchFamily="34" charset="0"/>
              </a:rPr>
              <a:t>Identified via </a:t>
            </a:r>
            <a:r>
              <a:rPr lang="en-US" sz="1600" b="1" dirty="0">
                <a:solidFill>
                  <a:srgbClr val="404040"/>
                </a:solidFill>
                <a:effectLst/>
                <a:latin typeface="Arial" panose="020B0604020202020204" pitchFamily="34" charset="0"/>
              </a:rPr>
              <a:t>Dun &amp; Bradstreet data</a:t>
            </a:r>
            <a:r>
              <a:rPr lang="en-US" sz="1600" dirty="0">
                <a:solidFill>
                  <a:srgbClr val="404040"/>
                </a:solidFill>
                <a:effectLst/>
                <a:latin typeface="Arial" panose="020B0604020202020204" pitchFamily="34" charset="0"/>
              </a:rPr>
              <a:t> (physician offices, labs, home health, ambulatory care, nursing facilities).</a:t>
            </a:r>
          </a:p>
          <a:p>
            <a:pPr marL="682625" lvl="2" indent="-228600">
              <a:spcBef>
                <a:spcPts val="288"/>
              </a:spcBef>
            </a:pPr>
            <a:r>
              <a:rPr lang="en-US" dirty="0">
                <a:solidFill>
                  <a:srgbClr val="404040"/>
                </a:solidFill>
                <a:latin typeface="Arial" panose="020B0604020202020204" pitchFamily="34" charset="0"/>
              </a:rPr>
              <a:t>New to this analysis for improved accuracy.</a:t>
            </a:r>
            <a:endParaRPr lang="en-US" dirty="0">
              <a:solidFill>
                <a:srgbClr val="404040"/>
              </a:solidFill>
              <a:effectLst/>
              <a:latin typeface="Arial" panose="020B0604020202020204" pitchFamily="34" charset="0"/>
            </a:endParaRPr>
          </a:p>
          <a:p>
            <a:pPr marL="460375" lvl="1" indent="-228600">
              <a:spcBef>
                <a:spcPts val="288"/>
              </a:spcBef>
            </a:pPr>
            <a:r>
              <a:rPr lang="en-US" sz="1600" b="1" dirty="0">
                <a:solidFill>
                  <a:srgbClr val="404040"/>
                </a:solidFill>
                <a:effectLst/>
                <a:latin typeface="Arial" panose="020B0604020202020204" pitchFamily="34" charset="0"/>
              </a:rPr>
              <a:t>Capital expenditures: </a:t>
            </a:r>
            <a:r>
              <a:rPr lang="en-US" sz="1600" dirty="0">
                <a:solidFill>
                  <a:srgbClr val="404040"/>
                </a:solidFill>
                <a:effectLst/>
                <a:latin typeface="Arial" panose="020B0604020202020204" pitchFamily="34" charset="0"/>
              </a:rPr>
              <a:t>Six categories of equipment and construction investment, averaged </a:t>
            </a:r>
            <a:r>
              <a:rPr lang="en-US" sz="1600" dirty="0">
                <a:solidFill>
                  <a:srgbClr val="404040"/>
                </a:solidFill>
                <a:latin typeface="Arial" panose="020B0604020202020204" pitchFamily="34" charset="0"/>
              </a:rPr>
              <a:t>across</a:t>
            </a:r>
            <a:r>
              <a:rPr lang="en-US" sz="1600" dirty="0">
                <a:solidFill>
                  <a:srgbClr val="404040"/>
                </a:solidFill>
                <a:effectLst/>
                <a:latin typeface="Arial" panose="020B0604020202020204" pitchFamily="34" charset="0"/>
              </a:rPr>
              <a:t> four years.</a:t>
            </a:r>
          </a:p>
          <a:p>
            <a:pPr marL="460375" lvl="1" indent="-228600">
              <a:spcBef>
                <a:spcPts val="288"/>
              </a:spcBef>
            </a:pPr>
            <a:r>
              <a:rPr lang="en-US" sz="1600" b="1" dirty="0">
                <a:solidFill>
                  <a:srgbClr val="404040"/>
                </a:solidFill>
                <a:effectLst/>
                <a:latin typeface="Arial" panose="020B0604020202020204" pitchFamily="34" charset="0"/>
              </a:rPr>
              <a:t>Payroll</a:t>
            </a:r>
            <a:r>
              <a:rPr lang="en-US" sz="1600" dirty="0">
                <a:solidFill>
                  <a:srgbClr val="404040"/>
                </a:solidFill>
                <a:effectLst/>
                <a:latin typeface="Arial" panose="020B0604020202020204" pitchFamily="34" charset="0"/>
              </a:rPr>
              <a:t>: Wages, salaries, benefits, and contract labor. Gaps estimated via per-bed costs by location.</a:t>
            </a:r>
            <a:endParaRPr lang="en-US" sz="1600" dirty="0"/>
          </a:p>
        </p:txBody>
      </p:sp>
      <p:sp>
        <p:nvSpPr>
          <p:cNvPr id="3" name="Slide Number Placeholder 2">
            <a:extLst>
              <a:ext uri="{FF2B5EF4-FFF2-40B4-BE49-F238E27FC236}">
                <a16:creationId xmlns:a16="http://schemas.microsoft.com/office/drawing/2014/main" id="{C4FB1C6C-3E6E-1F96-2F16-DD0A96F30560}"/>
              </a:ext>
            </a:extLst>
          </p:cNvPr>
          <p:cNvSpPr>
            <a:spLocks noGrp="1"/>
          </p:cNvSpPr>
          <p:nvPr>
            <p:ph type="sldNum" sz="quarter" idx="10"/>
          </p:nvPr>
        </p:nvSpPr>
        <p:spPr/>
        <p:txBody>
          <a:bodyPr/>
          <a:lstStyle/>
          <a:p>
            <a:fld id="{D4325D4D-289E-48C1-B277-2BEB492A7D19}" type="slidenum">
              <a:rPr lang="en-US" smtClean="0"/>
              <a:pPr/>
              <a:t>6</a:t>
            </a:fld>
            <a:endParaRPr lang="en-US" dirty="0"/>
          </a:p>
        </p:txBody>
      </p:sp>
      <p:sp>
        <p:nvSpPr>
          <p:cNvPr id="4" name="Footer Placeholder 3">
            <a:extLst>
              <a:ext uri="{FF2B5EF4-FFF2-40B4-BE49-F238E27FC236}">
                <a16:creationId xmlns:a16="http://schemas.microsoft.com/office/drawing/2014/main" id="{7955EC37-317B-5910-F6C1-AC9A36467AF7}"/>
              </a:ext>
            </a:extLst>
          </p:cNvPr>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152058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4045B-86B1-C707-576F-BC80B56D22B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A20E76-B84A-5141-9E74-7933BC3DE7EC}"/>
              </a:ext>
            </a:extLst>
          </p:cNvPr>
          <p:cNvSpPr>
            <a:spLocks noGrp="1"/>
          </p:cNvSpPr>
          <p:nvPr>
            <p:ph type="sldNum" sz="quarter" idx="10"/>
          </p:nvPr>
        </p:nvSpPr>
        <p:spPr/>
        <p:txBody>
          <a:bodyPr/>
          <a:lstStyle/>
          <a:p>
            <a:fld id="{D4325D4D-289E-48C1-B277-2BEB492A7D19}" type="slidenum">
              <a:rPr lang="en-US" smtClean="0"/>
              <a:pPr/>
              <a:t>7</a:t>
            </a:fld>
            <a:endParaRPr lang="en-US" dirty="0"/>
          </a:p>
        </p:txBody>
      </p:sp>
      <p:sp>
        <p:nvSpPr>
          <p:cNvPr id="3" name="Footer Placeholder 2">
            <a:extLst>
              <a:ext uri="{FF2B5EF4-FFF2-40B4-BE49-F238E27FC236}">
                <a16:creationId xmlns:a16="http://schemas.microsoft.com/office/drawing/2014/main" id="{5E234550-A5BB-9760-B64A-81C06C5F1A10}"/>
              </a:ext>
            </a:extLst>
          </p:cNvPr>
          <p:cNvSpPr>
            <a:spLocks noGrp="1"/>
          </p:cNvSpPr>
          <p:nvPr>
            <p:ph type="ftr" sz="quarter" idx="11"/>
          </p:nvPr>
        </p:nvSpPr>
        <p:spPr/>
        <p:txBody>
          <a:bodyPr/>
          <a:lstStyle/>
          <a:p>
            <a:r>
              <a:rPr lang="en-US" dirty="0"/>
              <a:t>CONFIDENTIAL</a:t>
            </a:r>
          </a:p>
        </p:txBody>
      </p:sp>
      <p:sp>
        <p:nvSpPr>
          <p:cNvPr id="4" name="Title 3">
            <a:extLst>
              <a:ext uri="{FF2B5EF4-FFF2-40B4-BE49-F238E27FC236}">
                <a16:creationId xmlns:a16="http://schemas.microsoft.com/office/drawing/2014/main" id="{96DBA0E8-817E-5772-4D8C-0A8DA256FEB8}"/>
              </a:ext>
            </a:extLst>
          </p:cNvPr>
          <p:cNvSpPr>
            <a:spLocks noGrp="1"/>
          </p:cNvSpPr>
          <p:nvPr>
            <p:ph type="ctrTitle"/>
          </p:nvPr>
        </p:nvSpPr>
        <p:spPr/>
        <p:txBody>
          <a:bodyPr/>
          <a:lstStyle/>
          <a:p>
            <a:r>
              <a:rPr lang="en-US" dirty="0"/>
              <a:t>Hospital Composition and Workforce</a:t>
            </a:r>
          </a:p>
        </p:txBody>
      </p:sp>
    </p:spTree>
    <p:extLst>
      <p:ext uri="{BB962C8B-B14F-4D97-AF65-F5344CB8AC3E}">
        <p14:creationId xmlns:p14="http://schemas.microsoft.com/office/powerpoint/2010/main" val="832563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8CB61-4888-0144-A9B0-6A7758AC79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7ACF19-B2F7-6171-1AD8-30044665555D}"/>
              </a:ext>
            </a:extLst>
          </p:cNvPr>
          <p:cNvSpPr>
            <a:spLocks noGrp="1"/>
          </p:cNvSpPr>
          <p:nvPr>
            <p:ph type="title"/>
          </p:nvPr>
        </p:nvSpPr>
        <p:spPr>
          <a:xfrm>
            <a:off x="137159" y="244743"/>
            <a:ext cx="8842248" cy="903300"/>
          </a:xfrm>
        </p:spPr>
        <p:txBody>
          <a:bodyPr wrap="square" anchor="ctr">
            <a:noAutofit/>
          </a:bodyPr>
          <a:lstStyle/>
          <a:p>
            <a:r>
              <a:rPr lang="en-US" sz="2400" dirty="0"/>
              <a:t>Approximately 67% of all hospitals are in metropolitan counties, and 50% of hospitals have between 50 and 199 beds. The average number of beds per hospital is 175. </a:t>
            </a:r>
          </a:p>
        </p:txBody>
      </p:sp>
      <p:sp>
        <p:nvSpPr>
          <p:cNvPr id="5" name="Slide Number Placeholder 4">
            <a:extLst>
              <a:ext uri="{FF2B5EF4-FFF2-40B4-BE49-F238E27FC236}">
                <a16:creationId xmlns:a16="http://schemas.microsoft.com/office/drawing/2014/main" id="{62A7A2BF-9A0C-1572-BE08-D9FDF033AF16}"/>
              </a:ext>
            </a:extLst>
          </p:cNvPr>
          <p:cNvSpPr>
            <a:spLocks noGrp="1"/>
          </p:cNvSpPr>
          <p:nvPr>
            <p:ph type="sldNum" sz="quarter" idx="10"/>
          </p:nvPr>
        </p:nvSpPr>
        <p:spPr>
          <a:xfrm>
            <a:off x="0" y="4892040"/>
            <a:ext cx="347472" cy="219456"/>
          </a:xfrm>
        </p:spPr>
        <p:txBody>
          <a:bodyPr anchor="ctr">
            <a:normAutofit/>
          </a:bodyPr>
          <a:lstStyle/>
          <a:p>
            <a:pPr>
              <a:spcAft>
                <a:spcPts val="600"/>
              </a:spcAft>
            </a:pPr>
            <a:fld id="{D4325D4D-289E-48C1-B277-2BEB492A7D19}" type="slidenum">
              <a:rPr lang="en-US" smtClean="0"/>
              <a:pPr>
                <a:spcAft>
                  <a:spcPts val="600"/>
                </a:spcAft>
              </a:pPr>
              <a:t>8</a:t>
            </a:fld>
            <a:endParaRPr lang="en-US" dirty="0"/>
          </a:p>
        </p:txBody>
      </p:sp>
      <p:sp>
        <p:nvSpPr>
          <p:cNvPr id="2" name="Footer Placeholder 1">
            <a:extLst>
              <a:ext uri="{FF2B5EF4-FFF2-40B4-BE49-F238E27FC236}">
                <a16:creationId xmlns:a16="http://schemas.microsoft.com/office/drawing/2014/main" id="{9D7ADD55-37A7-FEE1-D9DA-8510E943A1ED}"/>
              </a:ext>
            </a:extLst>
          </p:cNvPr>
          <p:cNvSpPr>
            <a:spLocks noGrp="1"/>
          </p:cNvSpPr>
          <p:nvPr>
            <p:ph type="ftr" sz="quarter" idx="11"/>
          </p:nvPr>
        </p:nvSpPr>
        <p:spPr>
          <a:xfrm>
            <a:off x="8001000" y="4882896"/>
            <a:ext cx="1143000" cy="265176"/>
          </a:xfrm>
        </p:spPr>
        <p:txBody>
          <a:bodyPr anchor="ctr">
            <a:normAutofit/>
          </a:bodyPr>
          <a:lstStyle/>
          <a:p>
            <a:pPr>
              <a:spcAft>
                <a:spcPts val="600"/>
              </a:spcAft>
            </a:pPr>
            <a:r>
              <a:rPr lang="en-US" dirty="0"/>
              <a:t>CONFIDENTIAL</a:t>
            </a:r>
          </a:p>
        </p:txBody>
      </p:sp>
      <p:graphicFrame>
        <p:nvGraphicFramePr>
          <p:cNvPr id="11" name="Table 10">
            <a:extLst>
              <a:ext uri="{FF2B5EF4-FFF2-40B4-BE49-F238E27FC236}">
                <a16:creationId xmlns:a16="http://schemas.microsoft.com/office/drawing/2014/main" id="{649DDF36-1A57-2CB3-5AD3-8315D0DAC9DF}"/>
              </a:ext>
            </a:extLst>
          </p:cNvPr>
          <p:cNvGraphicFramePr>
            <a:graphicFrameLocks noGrp="1"/>
          </p:cNvGraphicFramePr>
          <p:nvPr>
            <p:extLst>
              <p:ext uri="{D42A27DB-BD31-4B8C-83A1-F6EECF244321}">
                <p14:modId xmlns:p14="http://schemas.microsoft.com/office/powerpoint/2010/main" val="1199841875"/>
              </p:ext>
            </p:extLst>
          </p:nvPr>
        </p:nvGraphicFramePr>
        <p:xfrm>
          <a:off x="341513" y="1586281"/>
          <a:ext cx="8336281" cy="1577219"/>
        </p:xfrm>
        <a:graphic>
          <a:graphicData uri="http://schemas.openxmlformats.org/drawingml/2006/table">
            <a:tbl>
              <a:tblPr firstRow="1" firstCol="1" bandRow="1">
                <a:tableStyleId>{3B4B98B0-60AC-42C2-AFA5-B58CD77FA1E5}</a:tableStyleId>
              </a:tblPr>
              <a:tblGrid>
                <a:gridCol w="2069592">
                  <a:extLst>
                    <a:ext uri="{9D8B030D-6E8A-4147-A177-3AD203B41FA5}">
                      <a16:colId xmlns:a16="http://schemas.microsoft.com/office/drawing/2014/main" val="2379732375"/>
                    </a:ext>
                  </a:extLst>
                </a:gridCol>
                <a:gridCol w="1670304">
                  <a:extLst>
                    <a:ext uri="{9D8B030D-6E8A-4147-A177-3AD203B41FA5}">
                      <a16:colId xmlns:a16="http://schemas.microsoft.com/office/drawing/2014/main" val="2902084207"/>
                    </a:ext>
                  </a:extLst>
                </a:gridCol>
                <a:gridCol w="1548384">
                  <a:extLst>
                    <a:ext uri="{9D8B030D-6E8A-4147-A177-3AD203B41FA5}">
                      <a16:colId xmlns:a16="http://schemas.microsoft.com/office/drawing/2014/main" val="3586377662"/>
                    </a:ext>
                  </a:extLst>
                </a:gridCol>
                <a:gridCol w="1609344">
                  <a:extLst>
                    <a:ext uri="{9D8B030D-6E8A-4147-A177-3AD203B41FA5}">
                      <a16:colId xmlns:a16="http://schemas.microsoft.com/office/drawing/2014/main" val="1101237334"/>
                    </a:ext>
                  </a:extLst>
                </a:gridCol>
                <a:gridCol w="1438657">
                  <a:extLst>
                    <a:ext uri="{9D8B030D-6E8A-4147-A177-3AD203B41FA5}">
                      <a16:colId xmlns:a16="http://schemas.microsoft.com/office/drawing/2014/main" val="559281191"/>
                    </a:ext>
                  </a:extLst>
                </a:gridCol>
              </a:tblGrid>
              <a:tr h="591623">
                <a:tc>
                  <a:txBody>
                    <a:bodyPr/>
                    <a:lstStyle/>
                    <a:p>
                      <a:pPr marL="0" marR="0" algn="ctr"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Number of Beds</a:t>
                      </a:r>
                    </a:p>
                  </a:txBody>
                  <a:tcPr marL="42775" marR="42775" marT="0" marB="0" anchor="ctr"/>
                </a:tc>
                <a:tc>
                  <a:txBody>
                    <a:bodyPr/>
                    <a:lstStyle/>
                    <a:p>
                      <a:pPr marL="0" marR="0" algn="ctr" defTabSz="914400" rtl="0" eaLnBrk="1" latinLnBrk="0" hangingPunct="1">
                        <a:spcBef>
                          <a:spcPts val="1200"/>
                        </a:spcBef>
                        <a:spcAft>
                          <a:spcPts val="600"/>
                        </a:spcAft>
                        <a:buNone/>
                      </a:pPr>
                      <a:r>
                        <a:rPr lang="en-US" sz="1400" b="1" kern="1200" dirty="0">
                          <a:solidFill>
                            <a:schemeClr val="tx1"/>
                          </a:solidFill>
                          <a:effectLst/>
                          <a:latin typeface="+mn-lt"/>
                          <a:ea typeface="+mn-ea"/>
                          <a:cs typeface="+mn-cs"/>
                        </a:rPr>
                        <a:t>Nonmetropolitan</a:t>
                      </a:r>
                    </a:p>
                  </a:txBody>
                  <a:tcPr marL="42775" marR="42775" marT="0" marB="0" anchor="ctr"/>
                </a:tc>
                <a:tc>
                  <a:txBody>
                    <a:bodyPr/>
                    <a:lstStyle/>
                    <a:p>
                      <a:pPr marL="0" marR="0" algn="ctr">
                        <a:spcBef>
                          <a:spcPts val="1200"/>
                        </a:spcBef>
                        <a:spcAft>
                          <a:spcPts val="600"/>
                        </a:spcAft>
                        <a:buNone/>
                      </a:pPr>
                      <a:r>
                        <a:rPr lang="en-US" sz="1400" b="1" dirty="0">
                          <a:effectLst/>
                        </a:rPr>
                        <a:t>Micropolitan</a:t>
                      </a:r>
                      <a:endParaRPr lang="en-US" sz="1400" b="1" dirty="0">
                        <a:solidFill>
                          <a:srgbClr val="0079A7"/>
                        </a:solidFill>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nchor="ctr"/>
                </a:tc>
                <a:tc>
                  <a:txBody>
                    <a:bodyPr/>
                    <a:lstStyle/>
                    <a:p>
                      <a:pPr marL="0" marR="0" algn="ctr">
                        <a:spcBef>
                          <a:spcPts val="1200"/>
                        </a:spcBef>
                        <a:spcAft>
                          <a:spcPts val="600"/>
                        </a:spcAft>
                        <a:buNone/>
                      </a:pPr>
                      <a:r>
                        <a:rPr lang="en-US" sz="1400" b="1" dirty="0">
                          <a:effectLst/>
                        </a:rPr>
                        <a:t>Metropolitan</a:t>
                      </a:r>
                      <a:endParaRPr lang="en-US" sz="1400" b="1" dirty="0">
                        <a:solidFill>
                          <a:srgbClr val="0079A7"/>
                        </a:solidFill>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nchor="ctr"/>
                </a:tc>
                <a:tc>
                  <a:txBody>
                    <a:bodyPr/>
                    <a:lstStyle/>
                    <a:p>
                      <a:pPr marL="0" marR="0" algn="ctr">
                        <a:spcBef>
                          <a:spcPts val="1200"/>
                        </a:spcBef>
                        <a:spcAft>
                          <a:spcPts val="600"/>
                        </a:spcAft>
                        <a:buNone/>
                      </a:pPr>
                      <a:r>
                        <a:rPr lang="en-US" sz="1400" b="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Total</a:t>
                      </a:r>
                    </a:p>
                  </a:txBody>
                  <a:tcPr marL="42775" marR="42775" marT="0" marB="0" anchor="ctr"/>
                </a:tc>
                <a:extLst>
                  <a:ext uri="{0D108BD9-81ED-4DB2-BD59-A6C34878D82A}">
                    <a16:rowId xmlns:a16="http://schemas.microsoft.com/office/drawing/2014/main" val="1797842642"/>
                  </a:ext>
                </a:extLst>
              </a:tr>
              <a:tr h="246399">
                <a:tc>
                  <a:txBody>
                    <a:bodyPr/>
                    <a:lstStyle/>
                    <a:p>
                      <a:pPr marL="0" marR="0" algn="l" defTabSz="914400" rtl="0" eaLnBrk="1" latinLnBrk="0" hangingPunct="1">
                        <a:spcBef>
                          <a:spcPts val="300"/>
                        </a:spcBef>
                        <a:spcAft>
                          <a:spcPts val="300"/>
                        </a:spcAft>
                        <a:buNone/>
                      </a:pPr>
                      <a:r>
                        <a:rPr lang="en-US" sz="1400" b="1" kern="1200" dirty="0">
                          <a:solidFill>
                            <a:schemeClr val="tx1"/>
                          </a:solidFill>
                          <a:effectLst/>
                          <a:latin typeface="+mn-lt"/>
                          <a:ea typeface="+mn-ea"/>
                          <a:cs typeface="+mn-cs"/>
                        </a:rPr>
                        <a:t>0-49</a:t>
                      </a:r>
                    </a:p>
                  </a:txBody>
                  <a:tcPr marL="42775" marR="42775" marT="0" marB="0"/>
                </a:tc>
                <a:tc>
                  <a:txBody>
                    <a:bodyPr/>
                    <a:lstStyle/>
                    <a:p>
                      <a:pPr marL="0" marR="0" algn="ctr">
                        <a:spcBef>
                          <a:spcPts val="300"/>
                        </a:spcBef>
                        <a:spcAft>
                          <a:spcPts val="300"/>
                        </a:spcAft>
                        <a:buNone/>
                      </a:pPr>
                      <a:r>
                        <a:rPr lang="en-US" sz="1400" dirty="0">
                          <a:effectLst/>
                          <a:latin typeface="Arial" panose="020B0604020202020204" pitchFamily="34" charset="0"/>
                          <a:ea typeface="SimSun" panose="02010600030101010101" pitchFamily="2" charset="-122"/>
                          <a:cs typeface="Times New Roman" panose="02020603050405020304" pitchFamily="18" charset="0"/>
                        </a:rPr>
                        <a:t>9</a:t>
                      </a:r>
                    </a:p>
                  </a:txBody>
                  <a:tcPr marL="42775" marR="42775" marT="0" marB="0"/>
                </a:tc>
                <a:tc>
                  <a:txBody>
                    <a:bodyPr/>
                    <a:lstStyle/>
                    <a:p>
                      <a:pPr marL="0" marR="0" algn="ctr">
                        <a:spcBef>
                          <a:spcPts val="300"/>
                        </a:spcBef>
                        <a:spcAft>
                          <a:spcPts val="300"/>
                        </a:spcAft>
                        <a:buNone/>
                      </a:pPr>
                      <a:r>
                        <a:rPr lang="en-US" sz="1400" dirty="0">
                          <a:effectLst/>
                        </a:rPr>
                        <a:t>2</a:t>
                      </a:r>
                      <a:endParaRPr lang="en-US" sz="1400" dirty="0">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tc>
                  <a:txBody>
                    <a:bodyPr/>
                    <a:lstStyle/>
                    <a:p>
                      <a:pPr marL="0" marR="0" algn="ctr">
                        <a:spcBef>
                          <a:spcPts val="300"/>
                        </a:spcBef>
                        <a:spcAft>
                          <a:spcPts val="300"/>
                        </a:spcAft>
                        <a:buNone/>
                      </a:pPr>
                      <a:r>
                        <a:rPr lang="en-US" sz="1400" dirty="0">
                          <a:effectLst/>
                        </a:rPr>
                        <a:t>25</a:t>
                      </a:r>
                      <a:endParaRPr lang="en-US" sz="1400" dirty="0">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tc>
                  <a:txBody>
                    <a:bodyPr/>
                    <a:lstStyle/>
                    <a:p>
                      <a:pPr marL="0" marR="0" algn="ctr">
                        <a:spcBef>
                          <a:spcPts val="300"/>
                        </a:spcBef>
                        <a:spcAft>
                          <a:spcPts val="300"/>
                        </a:spcAft>
                        <a:buNone/>
                      </a:pPr>
                      <a:r>
                        <a:rPr lang="en-US" sz="1400" dirty="0">
                          <a:effectLst/>
                        </a:rPr>
                        <a:t>36</a:t>
                      </a:r>
                      <a:endParaRPr lang="en-US" sz="1400" dirty="0">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extLst>
                  <a:ext uri="{0D108BD9-81ED-4DB2-BD59-A6C34878D82A}">
                    <a16:rowId xmlns:a16="http://schemas.microsoft.com/office/drawing/2014/main" val="864893134"/>
                  </a:ext>
                </a:extLst>
              </a:tr>
              <a:tr h="246399">
                <a:tc>
                  <a:txBody>
                    <a:bodyPr/>
                    <a:lstStyle/>
                    <a:p>
                      <a:pPr marL="0" marR="0">
                        <a:spcBef>
                          <a:spcPts val="300"/>
                        </a:spcBef>
                        <a:spcAft>
                          <a:spcPts val="300"/>
                        </a:spcAft>
                        <a:buNone/>
                      </a:pPr>
                      <a:r>
                        <a:rPr lang="en-US" sz="1400" dirty="0">
                          <a:effectLst/>
                        </a:rPr>
                        <a:t>50-199</a:t>
                      </a:r>
                      <a:endParaRPr lang="en-US" sz="1400" b="1" dirty="0">
                        <a:solidFill>
                          <a:srgbClr val="1E4E96"/>
                        </a:solidFill>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tc>
                  <a:txBody>
                    <a:bodyPr/>
                    <a:lstStyle/>
                    <a:p>
                      <a:pPr marL="0" marR="0" algn="ctr">
                        <a:spcBef>
                          <a:spcPts val="300"/>
                        </a:spcBef>
                        <a:spcAft>
                          <a:spcPts val="300"/>
                        </a:spcAft>
                        <a:buNone/>
                      </a:pPr>
                      <a:r>
                        <a:rPr lang="en-US" sz="1400" dirty="0">
                          <a:effectLst/>
                        </a:rPr>
                        <a:t>9</a:t>
                      </a:r>
                      <a:endParaRPr lang="en-US" sz="1400" dirty="0">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tc>
                  <a:txBody>
                    <a:bodyPr/>
                    <a:lstStyle/>
                    <a:p>
                      <a:pPr marL="0" marR="0" algn="ctr">
                        <a:spcBef>
                          <a:spcPts val="300"/>
                        </a:spcBef>
                        <a:spcAft>
                          <a:spcPts val="300"/>
                        </a:spcAft>
                        <a:buNone/>
                      </a:pPr>
                      <a:r>
                        <a:rPr lang="en-US" sz="1400" dirty="0">
                          <a:effectLst/>
                        </a:rPr>
                        <a:t>19</a:t>
                      </a:r>
                      <a:endParaRPr lang="en-US" sz="1400" dirty="0">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tc>
                  <a:txBody>
                    <a:bodyPr/>
                    <a:lstStyle/>
                    <a:p>
                      <a:pPr marL="0" marR="0" algn="ctr">
                        <a:spcBef>
                          <a:spcPts val="300"/>
                        </a:spcBef>
                        <a:spcAft>
                          <a:spcPts val="300"/>
                        </a:spcAft>
                        <a:buNone/>
                      </a:pPr>
                      <a:r>
                        <a:rPr lang="en-US" sz="1400" dirty="0">
                          <a:effectLst/>
                        </a:rPr>
                        <a:t>39</a:t>
                      </a:r>
                      <a:endParaRPr lang="en-US" sz="1400" dirty="0">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tc>
                  <a:txBody>
                    <a:bodyPr/>
                    <a:lstStyle/>
                    <a:p>
                      <a:pPr marL="0" marR="0" algn="ctr">
                        <a:spcBef>
                          <a:spcPts val="300"/>
                        </a:spcBef>
                        <a:spcAft>
                          <a:spcPts val="300"/>
                        </a:spcAft>
                        <a:buNone/>
                      </a:pPr>
                      <a:r>
                        <a:rPr lang="en-US" sz="1400" dirty="0">
                          <a:effectLst/>
                        </a:rPr>
                        <a:t>67</a:t>
                      </a:r>
                      <a:endParaRPr lang="en-US" sz="1400" dirty="0">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extLst>
                  <a:ext uri="{0D108BD9-81ED-4DB2-BD59-A6C34878D82A}">
                    <a16:rowId xmlns:a16="http://schemas.microsoft.com/office/drawing/2014/main" val="2518053647"/>
                  </a:ext>
                </a:extLst>
              </a:tr>
              <a:tr h="246399">
                <a:tc>
                  <a:txBody>
                    <a:bodyPr/>
                    <a:lstStyle/>
                    <a:p>
                      <a:pPr marL="0" marR="0">
                        <a:spcBef>
                          <a:spcPts val="300"/>
                        </a:spcBef>
                        <a:spcAft>
                          <a:spcPts val="300"/>
                        </a:spcAft>
                        <a:buNone/>
                      </a:pPr>
                      <a:r>
                        <a:rPr lang="en-US" sz="1400" dirty="0">
                          <a:effectLst/>
                        </a:rPr>
                        <a:t>200+</a:t>
                      </a:r>
                      <a:endParaRPr lang="en-US" sz="1400" b="1" dirty="0">
                        <a:solidFill>
                          <a:srgbClr val="1E4E96"/>
                        </a:solidFill>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tc>
                  <a:txBody>
                    <a:bodyPr/>
                    <a:lstStyle/>
                    <a:p>
                      <a:pPr marL="0" marR="0" algn="ctr">
                        <a:spcBef>
                          <a:spcPts val="300"/>
                        </a:spcBef>
                        <a:spcAft>
                          <a:spcPts val="300"/>
                        </a:spcAft>
                        <a:buNone/>
                      </a:pPr>
                      <a:r>
                        <a:rPr lang="en-US" sz="1400" dirty="0">
                          <a:effectLst/>
                        </a:rPr>
                        <a:t>0</a:t>
                      </a:r>
                      <a:endParaRPr lang="en-US" sz="1400" dirty="0">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tc>
                  <a:txBody>
                    <a:bodyPr/>
                    <a:lstStyle/>
                    <a:p>
                      <a:pPr marL="0" marR="0" algn="ctr">
                        <a:spcBef>
                          <a:spcPts val="300"/>
                        </a:spcBef>
                        <a:spcAft>
                          <a:spcPts val="300"/>
                        </a:spcAft>
                        <a:buNone/>
                      </a:pPr>
                      <a:r>
                        <a:rPr lang="en-US" sz="1400" dirty="0">
                          <a:effectLst/>
                        </a:rPr>
                        <a:t>5</a:t>
                      </a:r>
                      <a:endParaRPr lang="en-US" sz="1400" dirty="0">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tc>
                  <a:txBody>
                    <a:bodyPr/>
                    <a:lstStyle/>
                    <a:p>
                      <a:pPr marL="0" marR="0" algn="ctr">
                        <a:spcBef>
                          <a:spcPts val="300"/>
                        </a:spcBef>
                        <a:spcAft>
                          <a:spcPts val="300"/>
                        </a:spcAft>
                        <a:buNone/>
                      </a:pPr>
                      <a:r>
                        <a:rPr lang="en-US" sz="1400" dirty="0">
                          <a:effectLst/>
                        </a:rPr>
                        <a:t>25</a:t>
                      </a:r>
                      <a:endParaRPr lang="en-US" sz="1400" dirty="0">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tc>
                  <a:txBody>
                    <a:bodyPr/>
                    <a:lstStyle/>
                    <a:p>
                      <a:pPr marL="0" marR="0" algn="ctr">
                        <a:spcBef>
                          <a:spcPts val="300"/>
                        </a:spcBef>
                        <a:spcAft>
                          <a:spcPts val="300"/>
                        </a:spcAft>
                        <a:buNone/>
                      </a:pPr>
                      <a:r>
                        <a:rPr lang="en-US" sz="1400" dirty="0">
                          <a:effectLst/>
                        </a:rPr>
                        <a:t>30</a:t>
                      </a:r>
                      <a:endParaRPr lang="en-US" sz="1400" dirty="0">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extLst>
                  <a:ext uri="{0D108BD9-81ED-4DB2-BD59-A6C34878D82A}">
                    <a16:rowId xmlns:a16="http://schemas.microsoft.com/office/drawing/2014/main" val="3425337699"/>
                  </a:ext>
                </a:extLst>
              </a:tr>
              <a:tr h="246399">
                <a:tc>
                  <a:txBody>
                    <a:bodyPr/>
                    <a:lstStyle/>
                    <a:p>
                      <a:pPr marL="0" marR="0">
                        <a:spcBef>
                          <a:spcPts val="300"/>
                        </a:spcBef>
                        <a:spcAft>
                          <a:spcPts val="300"/>
                        </a:spcAft>
                        <a:buNone/>
                      </a:pPr>
                      <a:r>
                        <a:rPr lang="en-US" sz="1400" dirty="0">
                          <a:effectLst/>
                        </a:rPr>
                        <a:t>Total</a:t>
                      </a:r>
                      <a:endParaRPr lang="en-US" sz="1400" b="1" dirty="0">
                        <a:solidFill>
                          <a:srgbClr val="1E4E96"/>
                        </a:solidFill>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tc>
                  <a:txBody>
                    <a:bodyPr/>
                    <a:lstStyle/>
                    <a:p>
                      <a:pPr marL="0" marR="0" algn="ctr">
                        <a:spcBef>
                          <a:spcPts val="300"/>
                        </a:spcBef>
                        <a:spcAft>
                          <a:spcPts val="300"/>
                        </a:spcAft>
                        <a:buNone/>
                      </a:pPr>
                      <a:r>
                        <a:rPr lang="en-US" sz="1400" b="1" dirty="0">
                          <a:effectLst/>
                        </a:rPr>
                        <a:t>18</a:t>
                      </a:r>
                      <a:endParaRPr lang="en-US" sz="1400" b="1" dirty="0">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tc>
                  <a:txBody>
                    <a:bodyPr/>
                    <a:lstStyle/>
                    <a:p>
                      <a:pPr marL="0" marR="0" algn="ctr">
                        <a:spcBef>
                          <a:spcPts val="300"/>
                        </a:spcBef>
                        <a:spcAft>
                          <a:spcPts val="300"/>
                        </a:spcAft>
                        <a:buNone/>
                      </a:pPr>
                      <a:r>
                        <a:rPr lang="en-US" sz="1400" b="1" dirty="0">
                          <a:effectLst/>
                        </a:rPr>
                        <a:t>26</a:t>
                      </a:r>
                      <a:endParaRPr lang="en-US" sz="1400" b="1" dirty="0">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tc>
                  <a:txBody>
                    <a:bodyPr/>
                    <a:lstStyle/>
                    <a:p>
                      <a:pPr marL="0" marR="0" algn="ctr">
                        <a:spcBef>
                          <a:spcPts val="300"/>
                        </a:spcBef>
                        <a:spcAft>
                          <a:spcPts val="300"/>
                        </a:spcAft>
                        <a:buNone/>
                      </a:pPr>
                      <a:r>
                        <a:rPr lang="en-US" sz="1400" b="1" dirty="0">
                          <a:effectLst/>
                          <a:latin typeface="Arial" panose="020B0604020202020204" pitchFamily="34" charset="0"/>
                          <a:ea typeface="SimSun" panose="02010600030101010101" pitchFamily="2" charset="-122"/>
                          <a:cs typeface="Times New Roman" panose="02020603050405020304" pitchFamily="18" charset="0"/>
                        </a:rPr>
                        <a:t>89</a:t>
                      </a:r>
                    </a:p>
                  </a:txBody>
                  <a:tcPr marL="42775" marR="42775" marT="0" marB="0"/>
                </a:tc>
                <a:tc>
                  <a:txBody>
                    <a:bodyPr/>
                    <a:lstStyle/>
                    <a:p>
                      <a:pPr marL="0" marR="0" algn="ctr">
                        <a:spcBef>
                          <a:spcPts val="300"/>
                        </a:spcBef>
                        <a:spcAft>
                          <a:spcPts val="300"/>
                        </a:spcAft>
                        <a:buNone/>
                      </a:pPr>
                      <a:r>
                        <a:rPr lang="en-US" sz="1400" b="1" dirty="0">
                          <a:effectLst/>
                        </a:rPr>
                        <a:t>133</a:t>
                      </a:r>
                      <a:endParaRPr lang="en-US" sz="1400" b="1" dirty="0">
                        <a:effectLst/>
                        <a:latin typeface="Arial" panose="020B0604020202020204" pitchFamily="34" charset="0"/>
                        <a:ea typeface="SimSun" panose="02010600030101010101" pitchFamily="2" charset="-122"/>
                        <a:cs typeface="Times New Roman" panose="02020603050405020304" pitchFamily="18" charset="0"/>
                      </a:endParaRPr>
                    </a:p>
                  </a:txBody>
                  <a:tcPr marL="42775" marR="42775" marT="0" marB="0"/>
                </a:tc>
                <a:extLst>
                  <a:ext uri="{0D108BD9-81ED-4DB2-BD59-A6C34878D82A}">
                    <a16:rowId xmlns:a16="http://schemas.microsoft.com/office/drawing/2014/main" val="2399347987"/>
                  </a:ext>
                </a:extLst>
              </a:tr>
            </a:tbl>
          </a:graphicData>
        </a:graphic>
      </p:graphicFrame>
      <p:sp>
        <p:nvSpPr>
          <p:cNvPr id="13" name="TextBox 12">
            <a:extLst>
              <a:ext uri="{FF2B5EF4-FFF2-40B4-BE49-F238E27FC236}">
                <a16:creationId xmlns:a16="http://schemas.microsoft.com/office/drawing/2014/main" id="{12E31DC8-041C-5439-C4A0-11D7398D8C39}"/>
              </a:ext>
            </a:extLst>
          </p:cNvPr>
          <p:cNvSpPr txBox="1"/>
          <p:nvPr/>
        </p:nvSpPr>
        <p:spPr>
          <a:xfrm>
            <a:off x="1904414" y="1182496"/>
            <a:ext cx="5903156" cy="261610"/>
          </a:xfrm>
          <a:prstGeom prst="rect">
            <a:avLst/>
          </a:prstGeom>
          <a:noFill/>
        </p:spPr>
        <p:txBody>
          <a:bodyPr wrap="square" rtlCol="0">
            <a:spAutoFit/>
          </a:bodyPr>
          <a:lstStyle/>
          <a:p>
            <a:r>
              <a:rPr lang="en-US" sz="1100" b="1" dirty="0"/>
              <a:t>Number of Hospitals by County Designation and Number of Beds</a:t>
            </a:r>
          </a:p>
        </p:txBody>
      </p:sp>
      <p:sp>
        <p:nvSpPr>
          <p:cNvPr id="6" name="TextBox 5">
            <a:extLst>
              <a:ext uri="{FF2B5EF4-FFF2-40B4-BE49-F238E27FC236}">
                <a16:creationId xmlns:a16="http://schemas.microsoft.com/office/drawing/2014/main" id="{D6C0DEF0-86FD-07ED-D5C0-A809B1EC56A3}"/>
              </a:ext>
            </a:extLst>
          </p:cNvPr>
          <p:cNvSpPr txBox="1"/>
          <p:nvPr/>
        </p:nvSpPr>
        <p:spPr>
          <a:xfrm>
            <a:off x="234417" y="3197953"/>
            <a:ext cx="8744990" cy="246221"/>
          </a:xfrm>
          <a:prstGeom prst="rect">
            <a:avLst/>
          </a:prstGeom>
          <a:noFill/>
        </p:spPr>
        <p:txBody>
          <a:bodyPr wrap="square">
            <a:spAutoFit/>
          </a:bodyPr>
          <a:lstStyle/>
          <a:p>
            <a:r>
              <a:rPr lang="en-US" sz="1000" i="1" dirty="0"/>
              <a:t>Source: RTI International based on information from HCRIS and the U.S. Census Bureau.</a:t>
            </a:r>
          </a:p>
        </p:txBody>
      </p:sp>
      <p:sp>
        <p:nvSpPr>
          <p:cNvPr id="8" name="TextBox 7">
            <a:extLst>
              <a:ext uri="{FF2B5EF4-FFF2-40B4-BE49-F238E27FC236}">
                <a16:creationId xmlns:a16="http://schemas.microsoft.com/office/drawing/2014/main" id="{6C6DA047-F82D-BCEF-82BE-60CD12825435}"/>
              </a:ext>
            </a:extLst>
          </p:cNvPr>
          <p:cNvSpPr txBox="1"/>
          <p:nvPr/>
        </p:nvSpPr>
        <p:spPr bwMode="auto">
          <a:xfrm>
            <a:off x="270508" y="3648771"/>
            <a:ext cx="8478290" cy="99337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285750" indent="-285750">
              <a:buFont typeface="Arial" panose="020B0604020202020204" pitchFamily="34" charset="0"/>
              <a:buChar char="•"/>
            </a:pPr>
            <a:r>
              <a:rPr lang="en-US" sz="1400" dirty="0"/>
              <a:t>Hospitals in metropolitan and micropolitan counties tend to be larger, having an average of 197 and 184 beds, respectively, compared with an average of 58 beds for hospitals in nonmetropolitan counties.</a:t>
            </a:r>
          </a:p>
          <a:p>
            <a:pPr eaLnBrk="1" hangingPunct="1">
              <a:spcBef>
                <a:spcPct val="20000"/>
              </a:spcBef>
              <a:buSzPct val="80000"/>
            </a:pPr>
            <a:endParaRPr lang="en-US" sz="2000" dirty="0">
              <a:solidFill>
                <a:schemeClr val="bg2">
                  <a:lumMod val="50000"/>
                </a:schemeClr>
              </a:solidFill>
              <a:latin typeface="+mn-lt"/>
            </a:endParaRPr>
          </a:p>
        </p:txBody>
      </p:sp>
    </p:spTree>
    <p:extLst>
      <p:ext uri="{BB962C8B-B14F-4D97-AF65-F5344CB8AC3E}">
        <p14:creationId xmlns:p14="http://schemas.microsoft.com/office/powerpoint/2010/main" val="59811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44E9D-F757-D449-480F-92A6876C17E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E4CB6F2-8F06-D2CE-1C1F-5BA2E3F676F4}"/>
              </a:ext>
            </a:extLst>
          </p:cNvPr>
          <p:cNvSpPr>
            <a:spLocks noGrp="1"/>
          </p:cNvSpPr>
          <p:nvPr>
            <p:ph type="title"/>
          </p:nvPr>
        </p:nvSpPr>
        <p:spPr/>
        <p:txBody>
          <a:bodyPr/>
          <a:lstStyle/>
          <a:p>
            <a:r>
              <a:rPr lang="en-US" dirty="0"/>
              <a:t>Hospital Workforce</a:t>
            </a:r>
          </a:p>
        </p:txBody>
      </p:sp>
      <p:sp>
        <p:nvSpPr>
          <p:cNvPr id="20" name="Subtitle"/>
          <p:cNvSpPr/>
          <p:nvPr/>
        </p:nvSpPr>
        <p:spPr>
          <a:xfrm>
            <a:off x="444000" y="1117042"/>
            <a:ext cx="8700000" cy="220000"/>
          </a:xfrm>
          <a:prstGeom prst="rect">
            <a:avLst/>
          </a:prstGeom>
          <a:noFill/>
          <a:ln>
            <a:noFill/>
          </a:ln>
        </p:spPr>
        <p:txBody>
          <a:bodyPr wrap="square" lIns="0" tIns="0" rIns="0" bIns="0" anchor="b"/>
          <a:lstStyle/>
          <a:p>
            <a:pPr algn="l"/>
            <a:r>
              <a:rPr lang="en-US" sz="1200" b="1" dirty="0">
                <a:solidFill>
                  <a:srgbClr val="404040"/>
                </a:solidFill>
                <a:latin typeface="Arial"/>
              </a:rPr>
              <a:t>For Every 1 Physician in the Hospital Sector, There Are:</a:t>
            </a:r>
          </a:p>
        </p:txBody>
      </p:sp>
      <p:grpSp>
        <p:nvGrpSpPr>
          <p:cNvPr id="2" name="Group 1">
            <a:extLst>
              <a:ext uri="{FF2B5EF4-FFF2-40B4-BE49-F238E27FC236}">
                <a16:creationId xmlns:a16="http://schemas.microsoft.com/office/drawing/2014/main" id="{8581723E-8CBE-AE0E-EF4C-730930E8F076}"/>
              </a:ext>
            </a:extLst>
          </p:cNvPr>
          <p:cNvGrpSpPr/>
          <p:nvPr/>
        </p:nvGrpSpPr>
        <p:grpSpPr>
          <a:xfrm>
            <a:off x="622500" y="1460375"/>
            <a:ext cx="7950000" cy="2555000"/>
            <a:chOff x="200000" y="1050000"/>
            <a:chExt cx="7950000" cy="2555000"/>
          </a:xfrm>
        </p:grpSpPr>
        <p:sp>
          <p:nvSpPr>
            <p:cNvPr id="21" name="Label Nurses"/>
            <p:cNvSpPr/>
            <p:nvPr/>
          </p:nvSpPr>
          <p:spPr>
            <a:xfrm>
              <a:off x="200000" y="1050000"/>
              <a:ext cx="2100000" cy="280000"/>
            </a:xfrm>
            <a:prstGeom prst="rect">
              <a:avLst/>
            </a:prstGeom>
            <a:noFill/>
            <a:ln>
              <a:noFill/>
            </a:ln>
          </p:spPr>
          <p:txBody>
            <a:bodyPr wrap="square" lIns="0" tIns="0" rIns="36000" bIns="0" anchor="ctr"/>
            <a:lstStyle/>
            <a:p>
              <a:pPr algn="r"/>
              <a:r>
                <a:rPr lang="en-US" sz="1000" dirty="0">
                  <a:solidFill>
                    <a:srgbClr val="404040"/>
                  </a:solidFill>
                  <a:latin typeface="Arial"/>
                </a:rPr>
                <a:t>Nurses</a:t>
              </a:r>
            </a:p>
          </p:txBody>
        </p:sp>
        <p:sp>
          <p:nvSpPr>
            <p:cNvPr id="22" name="Bar Nurses"/>
            <p:cNvSpPr/>
            <p:nvPr/>
          </p:nvSpPr>
          <p:spPr>
            <a:xfrm>
              <a:off x="2350000" y="1065000"/>
              <a:ext cx="5800000" cy="250000"/>
            </a:xfrm>
            <a:prstGeom prst="roundRect">
              <a:avLst>
                <a:gd name="adj" fmla="val 10000"/>
              </a:avLst>
            </a:prstGeom>
            <a:solidFill>
              <a:srgbClr val="00B8A9"/>
            </a:solidFill>
            <a:ln>
              <a:noFill/>
            </a:ln>
          </p:spPr>
          <p:txBody>
            <a:bodyPr wrap="square" lIns="72000" tIns="0" rIns="72000" bIns="0" anchor="ctr"/>
            <a:lstStyle/>
            <a:p>
              <a:pPr algn="r"/>
              <a:r>
                <a:rPr lang="en-US" sz="1000" b="1" dirty="0">
                  <a:solidFill>
                    <a:srgbClr val="FFFFFF"/>
                  </a:solidFill>
                  <a:latin typeface="Arial"/>
                </a:rPr>
                <a:t>9.9</a:t>
              </a:r>
            </a:p>
          </p:txBody>
        </p:sp>
        <p:sp>
          <p:nvSpPr>
            <p:cNvPr id="23" name="Label Healthcare Aides"/>
            <p:cNvSpPr/>
            <p:nvPr/>
          </p:nvSpPr>
          <p:spPr>
            <a:xfrm>
              <a:off x="200000" y="1375000"/>
              <a:ext cx="2100000" cy="280000"/>
            </a:xfrm>
            <a:prstGeom prst="rect">
              <a:avLst/>
            </a:prstGeom>
            <a:noFill/>
            <a:ln>
              <a:noFill/>
            </a:ln>
          </p:spPr>
          <p:txBody>
            <a:bodyPr wrap="square" lIns="0" tIns="0" rIns="36000" bIns="0" anchor="ctr"/>
            <a:lstStyle/>
            <a:p>
              <a:pPr algn="r"/>
              <a:r>
                <a:rPr lang="en-US" sz="1000" dirty="0">
                  <a:solidFill>
                    <a:srgbClr val="404040"/>
                  </a:solidFill>
                  <a:latin typeface="Arial"/>
                </a:rPr>
                <a:t>Healthcare Aides</a:t>
              </a:r>
            </a:p>
          </p:txBody>
        </p:sp>
        <p:sp>
          <p:nvSpPr>
            <p:cNvPr id="24" name="Bar Healthcare Aides"/>
            <p:cNvSpPr/>
            <p:nvPr/>
          </p:nvSpPr>
          <p:spPr>
            <a:xfrm>
              <a:off x="2350000" y="1390000"/>
              <a:ext cx="2460606" cy="250000"/>
            </a:xfrm>
            <a:prstGeom prst="roundRect">
              <a:avLst>
                <a:gd name="adj" fmla="val 10000"/>
              </a:avLst>
            </a:prstGeom>
            <a:solidFill>
              <a:srgbClr val="00A0A0"/>
            </a:solidFill>
            <a:ln>
              <a:noFill/>
            </a:ln>
          </p:spPr>
          <p:txBody>
            <a:bodyPr wrap="square" lIns="72000" tIns="0" rIns="72000" bIns="0" anchor="ctr"/>
            <a:lstStyle/>
            <a:p>
              <a:pPr algn="r"/>
              <a:r>
                <a:rPr lang="en-US" sz="1000" b="1" dirty="0">
                  <a:solidFill>
                    <a:srgbClr val="FFFFFF"/>
                  </a:solidFill>
                  <a:latin typeface="Arial"/>
                </a:rPr>
                <a:t>4.2</a:t>
              </a:r>
            </a:p>
          </p:txBody>
        </p:sp>
        <p:sp>
          <p:nvSpPr>
            <p:cNvPr id="25" name="Label Admin Staff"/>
            <p:cNvSpPr/>
            <p:nvPr/>
          </p:nvSpPr>
          <p:spPr>
            <a:xfrm>
              <a:off x="200000" y="1700000"/>
              <a:ext cx="2100000" cy="280000"/>
            </a:xfrm>
            <a:prstGeom prst="rect">
              <a:avLst/>
            </a:prstGeom>
            <a:noFill/>
            <a:ln>
              <a:noFill/>
            </a:ln>
          </p:spPr>
          <p:txBody>
            <a:bodyPr wrap="square" lIns="0" tIns="0" rIns="36000" bIns="0" anchor="ctr"/>
            <a:lstStyle/>
            <a:p>
              <a:pPr algn="r"/>
              <a:r>
                <a:rPr lang="en-US" sz="1000" dirty="0">
                  <a:solidFill>
                    <a:srgbClr val="404040"/>
                  </a:solidFill>
                  <a:latin typeface="Arial"/>
                </a:rPr>
                <a:t>Admin Staff</a:t>
              </a:r>
            </a:p>
          </p:txBody>
        </p:sp>
        <p:sp>
          <p:nvSpPr>
            <p:cNvPr id="26" name="Bar Admin Staff"/>
            <p:cNvSpPr/>
            <p:nvPr/>
          </p:nvSpPr>
          <p:spPr>
            <a:xfrm>
              <a:off x="2350000" y="1715000"/>
              <a:ext cx="2402020" cy="250000"/>
            </a:xfrm>
            <a:prstGeom prst="roundRect">
              <a:avLst>
                <a:gd name="adj" fmla="val 10000"/>
              </a:avLst>
            </a:prstGeom>
            <a:solidFill>
              <a:srgbClr val="008B99"/>
            </a:solidFill>
            <a:ln>
              <a:noFill/>
            </a:ln>
          </p:spPr>
          <p:txBody>
            <a:bodyPr wrap="square" lIns="72000" tIns="0" rIns="72000" bIns="0" anchor="ctr"/>
            <a:lstStyle/>
            <a:p>
              <a:pPr algn="r"/>
              <a:r>
                <a:rPr lang="en-US" sz="1000" b="1" dirty="0">
                  <a:solidFill>
                    <a:srgbClr val="FFFFFF"/>
                  </a:solidFill>
                  <a:latin typeface="Arial"/>
                </a:rPr>
                <a:t>4.1</a:t>
              </a:r>
            </a:p>
          </p:txBody>
        </p:sp>
        <p:sp>
          <p:nvSpPr>
            <p:cNvPr id="27" name="Label Tech/EMTs"/>
            <p:cNvSpPr/>
            <p:nvPr/>
          </p:nvSpPr>
          <p:spPr>
            <a:xfrm>
              <a:off x="200000" y="2025000"/>
              <a:ext cx="2100000" cy="280000"/>
            </a:xfrm>
            <a:prstGeom prst="rect">
              <a:avLst/>
            </a:prstGeom>
            <a:noFill/>
            <a:ln>
              <a:noFill/>
            </a:ln>
          </p:spPr>
          <p:txBody>
            <a:bodyPr wrap="square" lIns="0" tIns="0" rIns="36000" bIns="0" anchor="ctr"/>
            <a:lstStyle/>
            <a:p>
              <a:pPr algn="r"/>
              <a:r>
                <a:rPr lang="en-US" sz="1000" dirty="0">
                  <a:solidFill>
                    <a:srgbClr val="404040"/>
                  </a:solidFill>
                  <a:latin typeface="Arial"/>
                </a:rPr>
                <a:t>Tech/EMTs</a:t>
              </a:r>
            </a:p>
          </p:txBody>
        </p:sp>
        <p:sp>
          <p:nvSpPr>
            <p:cNvPr id="28" name="Bar Tech/EMTs"/>
            <p:cNvSpPr/>
            <p:nvPr/>
          </p:nvSpPr>
          <p:spPr>
            <a:xfrm>
              <a:off x="2350000" y="2040000"/>
              <a:ext cx="2167676" cy="250000"/>
            </a:xfrm>
            <a:prstGeom prst="roundRect">
              <a:avLst>
                <a:gd name="adj" fmla="val 10000"/>
              </a:avLst>
            </a:prstGeom>
            <a:solidFill>
              <a:srgbClr val="007592"/>
            </a:solidFill>
            <a:ln>
              <a:noFill/>
            </a:ln>
          </p:spPr>
          <p:txBody>
            <a:bodyPr wrap="square" lIns="72000" tIns="0" rIns="72000" bIns="0" anchor="ctr"/>
            <a:lstStyle/>
            <a:p>
              <a:pPr algn="r"/>
              <a:r>
                <a:rPr lang="en-US" sz="1000" b="1" dirty="0">
                  <a:solidFill>
                    <a:srgbClr val="FFFFFF"/>
                  </a:solidFill>
                  <a:latin typeface="Arial"/>
                </a:rPr>
                <a:t>3.7</a:t>
              </a:r>
            </a:p>
          </p:txBody>
        </p:sp>
        <p:sp>
          <p:nvSpPr>
            <p:cNvPr id="29" name="Label Therapists"/>
            <p:cNvSpPr/>
            <p:nvPr/>
          </p:nvSpPr>
          <p:spPr>
            <a:xfrm>
              <a:off x="200000" y="2350000"/>
              <a:ext cx="2100000" cy="280000"/>
            </a:xfrm>
            <a:prstGeom prst="rect">
              <a:avLst/>
            </a:prstGeom>
            <a:noFill/>
            <a:ln>
              <a:noFill/>
            </a:ln>
          </p:spPr>
          <p:txBody>
            <a:bodyPr wrap="square" lIns="0" tIns="0" rIns="36000" bIns="0" anchor="ctr"/>
            <a:lstStyle/>
            <a:p>
              <a:pPr algn="r"/>
              <a:r>
                <a:rPr lang="en-US" sz="1000" dirty="0">
                  <a:solidFill>
                    <a:srgbClr val="404040"/>
                  </a:solidFill>
                  <a:latin typeface="Arial"/>
                </a:rPr>
                <a:t>Therapists</a:t>
              </a:r>
            </a:p>
          </p:txBody>
        </p:sp>
        <p:sp>
          <p:nvSpPr>
            <p:cNvPr id="30" name="Bar Therapists"/>
            <p:cNvSpPr/>
            <p:nvPr/>
          </p:nvSpPr>
          <p:spPr>
            <a:xfrm>
              <a:off x="2350000" y="2365000"/>
              <a:ext cx="761616" cy="250000"/>
            </a:xfrm>
            <a:prstGeom prst="roundRect">
              <a:avLst>
                <a:gd name="adj" fmla="val 10000"/>
              </a:avLst>
            </a:prstGeom>
            <a:solidFill>
              <a:srgbClr val="1565C0"/>
            </a:solidFill>
            <a:ln>
              <a:noFill/>
            </a:ln>
          </p:spPr>
          <p:txBody>
            <a:bodyPr wrap="square" lIns="72000" tIns="0" rIns="72000" bIns="0" anchor="ctr"/>
            <a:lstStyle/>
            <a:p>
              <a:pPr algn="r"/>
              <a:r>
                <a:rPr lang="en-US" sz="1000" b="1" dirty="0">
                  <a:solidFill>
                    <a:srgbClr val="FFFFFF"/>
                  </a:solidFill>
                  <a:latin typeface="Arial"/>
                </a:rPr>
                <a:t>1.3</a:t>
              </a:r>
            </a:p>
          </p:txBody>
        </p:sp>
        <p:sp>
          <p:nvSpPr>
            <p:cNvPr id="31" name="Label Management"/>
            <p:cNvSpPr/>
            <p:nvPr/>
          </p:nvSpPr>
          <p:spPr>
            <a:xfrm>
              <a:off x="200000" y="2675000"/>
              <a:ext cx="2100000" cy="280000"/>
            </a:xfrm>
            <a:prstGeom prst="rect">
              <a:avLst/>
            </a:prstGeom>
            <a:noFill/>
            <a:ln>
              <a:noFill/>
            </a:ln>
          </p:spPr>
          <p:txBody>
            <a:bodyPr wrap="square" lIns="0" tIns="0" rIns="36000" bIns="0" anchor="ctr"/>
            <a:lstStyle/>
            <a:p>
              <a:pPr algn="r"/>
              <a:r>
                <a:rPr lang="en-US" sz="1000" dirty="0">
                  <a:solidFill>
                    <a:srgbClr val="404040"/>
                  </a:solidFill>
                  <a:latin typeface="Arial"/>
                </a:rPr>
                <a:t>Management</a:t>
              </a:r>
            </a:p>
          </p:txBody>
        </p:sp>
        <p:sp>
          <p:nvSpPr>
            <p:cNvPr id="32" name="Bar Management"/>
            <p:cNvSpPr/>
            <p:nvPr/>
          </p:nvSpPr>
          <p:spPr>
            <a:xfrm>
              <a:off x="2350000" y="2690000"/>
              <a:ext cx="761616" cy="250000"/>
            </a:xfrm>
            <a:prstGeom prst="roundRect">
              <a:avLst>
                <a:gd name="adj" fmla="val 10000"/>
              </a:avLst>
            </a:prstGeom>
            <a:solidFill>
              <a:srgbClr val="0D47A1"/>
            </a:solidFill>
            <a:ln>
              <a:noFill/>
            </a:ln>
          </p:spPr>
          <p:txBody>
            <a:bodyPr wrap="square" lIns="72000" tIns="0" rIns="72000" bIns="0" anchor="ctr"/>
            <a:lstStyle/>
            <a:p>
              <a:pPr algn="r"/>
              <a:r>
                <a:rPr lang="en-US" sz="1000" b="1" dirty="0">
                  <a:solidFill>
                    <a:srgbClr val="FFFFFF"/>
                  </a:solidFill>
                  <a:latin typeface="Arial"/>
                </a:rPr>
                <a:t>1.3</a:t>
              </a:r>
            </a:p>
          </p:txBody>
        </p:sp>
        <p:sp>
          <p:nvSpPr>
            <p:cNvPr id="33" name="Label Building/Grounds"/>
            <p:cNvSpPr/>
            <p:nvPr/>
          </p:nvSpPr>
          <p:spPr>
            <a:xfrm>
              <a:off x="200000" y="3000000"/>
              <a:ext cx="2100000" cy="280000"/>
            </a:xfrm>
            <a:prstGeom prst="rect">
              <a:avLst/>
            </a:prstGeom>
            <a:noFill/>
            <a:ln>
              <a:noFill/>
            </a:ln>
          </p:spPr>
          <p:txBody>
            <a:bodyPr wrap="square" lIns="0" tIns="0" rIns="36000" bIns="0" anchor="ctr"/>
            <a:lstStyle/>
            <a:p>
              <a:pPr algn="r"/>
              <a:r>
                <a:rPr lang="en-US" sz="1000" dirty="0">
                  <a:solidFill>
                    <a:srgbClr val="404040"/>
                  </a:solidFill>
                  <a:latin typeface="Arial"/>
                </a:rPr>
                <a:t>Building/Grounds</a:t>
              </a:r>
            </a:p>
          </p:txBody>
        </p:sp>
        <p:sp>
          <p:nvSpPr>
            <p:cNvPr id="34" name="Bar Building/Grounds"/>
            <p:cNvSpPr/>
            <p:nvPr/>
          </p:nvSpPr>
          <p:spPr>
            <a:xfrm>
              <a:off x="2350000" y="3015000"/>
              <a:ext cx="527272" cy="250000"/>
            </a:xfrm>
            <a:prstGeom prst="roundRect">
              <a:avLst>
                <a:gd name="adj" fmla="val 10000"/>
              </a:avLst>
            </a:prstGeom>
            <a:solidFill>
              <a:srgbClr val="283593"/>
            </a:solidFill>
            <a:ln>
              <a:noFill/>
            </a:ln>
          </p:spPr>
          <p:txBody>
            <a:bodyPr wrap="square" lIns="72000" tIns="0" rIns="72000" bIns="0" anchor="ctr"/>
            <a:lstStyle/>
            <a:p>
              <a:pPr algn="r"/>
              <a:r>
                <a:rPr lang="en-US" sz="1000" b="1" dirty="0">
                  <a:solidFill>
                    <a:srgbClr val="FFFFFF"/>
                  </a:solidFill>
                  <a:latin typeface="Arial"/>
                </a:rPr>
                <a:t>0.9</a:t>
              </a:r>
            </a:p>
          </p:txBody>
        </p:sp>
        <p:sp>
          <p:nvSpPr>
            <p:cNvPr id="35" name="Label Specialized Care"/>
            <p:cNvSpPr/>
            <p:nvPr/>
          </p:nvSpPr>
          <p:spPr>
            <a:xfrm>
              <a:off x="200000" y="3325000"/>
              <a:ext cx="2100000" cy="280000"/>
            </a:xfrm>
            <a:prstGeom prst="rect">
              <a:avLst/>
            </a:prstGeom>
            <a:noFill/>
            <a:ln>
              <a:noFill/>
            </a:ln>
          </p:spPr>
          <p:txBody>
            <a:bodyPr wrap="square" lIns="0" tIns="0" rIns="36000" bIns="0" anchor="ctr"/>
            <a:lstStyle/>
            <a:p>
              <a:pPr algn="r"/>
              <a:r>
                <a:rPr lang="en-US" sz="1000" dirty="0">
                  <a:solidFill>
                    <a:srgbClr val="404040"/>
                  </a:solidFill>
                  <a:latin typeface="Arial"/>
                </a:rPr>
                <a:t>Specialized Care</a:t>
              </a:r>
            </a:p>
          </p:txBody>
        </p:sp>
        <p:sp>
          <p:nvSpPr>
            <p:cNvPr id="36" name="Bar Specialized Care"/>
            <p:cNvSpPr/>
            <p:nvPr/>
          </p:nvSpPr>
          <p:spPr>
            <a:xfrm>
              <a:off x="2350000" y="3340000"/>
              <a:ext cx="410101" cy="250000"/>
            </a:xfrm>
            <a:prstGeom prst="roundRect">
              <a:avLst>
                <a:gd name="adj" fmla="val 10000"/>
              </a:avLst>
            </a:prstGeom>
            <a:solidFill>
              <a:srgbClr val="1A237E"/>
            </a:solidFill>
            <a:ln>
              <a:noFill/>
            </a:ln>
          </p:spPr>
          <p:txBody>
            <a:bodyPr wrap="square" lIns="72000" tIns="0" rIns="72000" bIns="0" anchor="ctr"/>
            <a:lstStyle/>
            <a:p>
              <a:pPr algn="r"/>
              <a:r>
                <a:rPr lang="en-US" sz="1000" b="1" dirty="0">
                  <a:solidFill>
                    <a:srgbClr val="FFFFFF"/>
                  </a:solidFill>
                  <a:latin typeface="Arial"/>
                </a:rPr>
                <a:t>0.7</a:t>
              </a:r>
            </a:p>
          </p:txBody>
        </p:sp>
      </p:grpSp>
      <p:sp>
        <p:nvSpPr>
          <p:cNvPr id="37" name="Source"/>
          <p:cNvSpPr/>
          <p:nvPr/>
        </p:nvSpPr>
        <p:spPr>
          <a:xfrm>
            <a:off x="279408" y="4367040"/>
            <a:ext cx="8700000" cy="200000"/>
          </a:xfrm>
          <a:prstGeom prst="rect">
            <a:avLst/>
          </a:prstGeom>
          <a:noFill/>
          <a:ln>
            <a:noFill/>
          </a:ln>
        </p:spPr>
        <p:txBody>
          <a:bodyPr wrap="square" lIns="0" tIns="0" rIns="0" bIns="0" anchor="t"/>
          <a:lstStyle/>
          <a:p>
            <a:pPr algn="l"/>
            <a:r>
              <a:rPr lang="en-US" sz="1000" i="1" dirty="0">
                <a:solidFill>
                  <a:srgbClr val="808080"/>
                </a:solidFill>
                <a:latin typeface="Arial"/>
              </a:rPr>
              <a:t>Source: U.S. Department of Labor, 2026</a:t>
            </a:r>
          </a:p>
        </p:txBody>
      </p:sp>
      <p:sp>
        <p:nvSpPr>
          <p:cNvPr id="3" name="Slide Number Placeholder 2">
            <a:extLst>
              <a:ext uri="{FF2B5EF4-FFF2-40B4-BE49-F238E27FC236}">
                <a16:creationId xmlns:a16="http://schemas.microsoft.com/office/drawing/2014/main" id="{5E4DCAC1-15B5-0838-5C8D-074387E2C8B5}"/>
              </a:ext>
            </a:extLst>
          </p:cNvPr>
          <p:cNvSpPr>
            <a:spLocks noGrp="1"/>
          </p:cNvSpPr>
          <p:nvPr>
            <p:ph type="sldNum" sz="quarter" idx="10"/>
          </p:nvPr>
        </p:nvSpPr>
        <p:spPr/>
        <p:txBody>
          <a:bodyPr/>
          <a:lstStyle/>
          <a:p>
            <a:fld id="{D4325D4D-289E-48C1-B277-2BEB492A7D19}" type="slidenum">
              <a:rPr lang="en-US" smtClean="0"/>
              <a:pPr/>
              <a:t>9</a:t>
            </a:fld>
            <a:endParaRPr lang="en-US" dirty="0"/>
          </a:p>
        </p:txBody>
      </p:sp>
      <p:sp>
        <p:nvSpPr>
          <p:cNvPr id="4" name="Footer Placeholder 3">
            <a:extLst>
              <a:ext uri="{FF2B5EF4-FFF2-40B4-BE49-F238E27FC236}">
                <a16:creationId xmlns:a16="http://schemas.microsoft.com/office/drawing/2014/main" id="{63B6D473-717A-B327-BC9D-C456FA5A6B4C}"/>
              </a:ext>
            </a:extLst>
          </p:cNvPr>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4023822392"/>
      </p:ext>
    </p:extLst>
  </p:cSld>
  <p:clrMapOvr>
    <a:masterClrMapping/>
  </p:clrMapOvr>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wide" id="{369A2017-7487-164E-88BD-AA43789A3503}" vid="{2C68425E-E31D-0A4C-8C61-B90891C9BAFE}"/>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wide" id="{369A2017-7487-164E-88BD-AA43789A3503}" vid="{157B3736-1C93-EF4B-B068-B3F343D59CF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4cecae92-d326-45b1-80cf-0205f9ead9fa" xsi:nil="true"/>
    <TaxCatchAll xmlns="955c11f9-020b-4ea4-b49f-f676139b16a5" xsi:nil="true"/>
    <FileDescription xmlns="4cecae92-d326-45b1-80cf-0205f9ead9fa" xsi:nil="true"/>
    <lcf76f155ced4ddcb4097134ff3c332f xmlns="4cecae92-d326-45b1-80cf-0205f9ead9fa">
      <Terms xmlns="http://schemas.microsoft.com/office/infopath/2007/PartnerControls"/>
    </lcf76f155ced4ddcb4097134ff3c332f>
    <ProjectID xmlns="4cecae92-d326-45b1-80cf-0205f9ead9fa" xsi:nil="true"/>
    <ProjectName xmlns="4cecae92-d326-45b1-80cf-0205f9ead9fa" xsi:nil="true"/>
    <Client xmlns="4cecae92-d326-45b1-80cf-0205f9ead9fa" xsi:nil="true"/>
    <Status xmlns="4cecae92-d326-45b1-80cf-0205f9ead9f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BD81E1639E104B897B7464782B49BF" ma:contentTypeVersion="26" ma:contentTypeDescription="Create a new document." ma:contentTypeScope="" ma:versionID="2ac2038dccef4cdfd213c45cc9574a1b">
  <xsd:schema xmlns:xsd="http://www.w3.org/2001/XMLSchema" xmlns:xs="http://www.w3.org/2001/XMLSchema" xmlns:p="http://schemas.microsoft.com/office/2006/metadata/properties" xmlns:ns2="4cecae92-d326-45b1-80cf-0205f9ead9fa" xmlns:ns3="955c11f9-020b-4ea4-b49f-f676139b16a5" targetNamespace="http://schemas.microsoft.com/office/2006/metadata/properties" ma:root="true" ma:fieldsID="6ba057d56c77b88074d1eb67a6ec7df5" ns2:_="" ns3:_="">
    <xsd:import namespace="4cecae92-d326-45b1-80cf-0205f9ead9fa"/>
    <xsd:import namespace="955c11f9-020b-4ea4-b49f-f676139b16a5"/>
    <xsd:element name="properties">
      <xsd:complexType>
        <xsd:sequence>
          <xsd:element name="documentManagement">
            <xsd:complexType>
              <xsd:all>
                <xsd:element ref="ns2:Client" minOccurs="0"/>
                <xsd:element ref="ns2:ProjectID" minOccurs="0"/>
                <xsd:element ref="ns3:SharedWithUsers" minOccurs="0"/>
                <xsd:element ref="ns3:SharedWithDetails" minOccurs="0"/>
                <xsd:element ref="ns2:ProjectName"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Status" minOccurs="0"/>
                <xsd:element ref="ns2:MediaServiceDateTaken" minOccurs="0"/>
                <xsd:element ref="ns2:MediaLengthInSeconds" minOccurs="0"/>
                <xsd:element ref="ns2:MediaServiceLocation" minOccurs="0"/>
                <xsd:element ref="ns2:MediaServiceSearchProperties" minOccurs="0"/>
                <xsd:element ref="ns2:Date" minOccurs="0"/>
                <xsd:element ref="ns2:MediaServiceObjectDetectorVersions" minOccurs="0"/>
                <xsd:element ref="ns2:FileDescrip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cae92-d326-45b1-80cf-0205f9ead9fa" elementFormDefault="qualified">
    <xsd:import namespace="http://schemas.microsoft.com/office/2006/documentManagement/types"/>
    <xsd:import namespace="http://schemas.microsoft.com/office/infopath/2007/PartnerControls"/>
    <xsd:element name="Client" ma:index="8" nillable="true" ma:displayName="Client" ma:format="Dropdown" ma:internalName="Client">
      <xsd:simpleType>
        <xsd:restriction base="dms:Text">
          <xsd:maxLength value="255"/>
        </xsd:restriction>
      </xsd:simpleType>
    </xsd:element>
    <xsd:element name="ProjectID" ma:index="9" nillable="true" ma:displayName="Project Number" ma:format="Dropdown" ma:internalName="ProjectID">
      <xsd:simpleType>
        <xsd:restriction base="dms:Text">
          <xsd:maxLength value="255"/>
        </xsd:restriction>
      </xsd:simpleType>
    </xsd:element>
    <xsd:element name="ProjectName" ma:index="12" nillable="true" ma:displayName="Project Name" ma:format="Dropdown" ma:internalName="ProjectName">
      <xsd:simpleType>
        <xsd:restriction base="dms:Text">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3b40f3a-84d0-4acf-ad34-a39173ff9cc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Status" ma:index="23" nillable="true" ma:displayName="Status" ma:format="Dropdown" ma:internalName="Status">
      <xsd:simpleType>
        <xsd:restriction base="dms:Choice">
          <xsd:enumeration value="Active"/>
          <xsd:enumeration value="Closed"/>
        </xsd:restriction>
      </xsd:simpleType>
    </xsd:element>
    <xsd:element name="MediaServiceDateTaken" ma:index="24" nillable="true" ma:displayName="MediaServiceDateTaken" ma:hidden="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Location" ma:index="26" nillable="true" ma:displayName="Location"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FileDescription" ma:index="30" nillable="true" ma:displayName="File Description" ma:description="Short description of the file" ma:format="Dropdown" ma:internalName="FileDescription">
      <xsd:simpleType>
        <xsd:restriction base="dms:Text">
          <xsd:maxLength value="255"/>
        </xsd:restriction>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5c11f9-020b-4ea4-b49f-f676139b16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46e6daf-71af-4009-ad17-73c15e282d41}" ma:internalName="TaxCatchAll" ma:showField="CatchAllData" ma:web="955c11f9-020b-4ea4-b49f-f676139b16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9CB693-0DEF-4114-9482-174E83C8CC11}">
  <ds:schemaRefs>
    <ds:schemaRef ds:uri="4cecae92-d326-45b1-80cf-0205f9ead9fa"/>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955c11f9-020b-4ea4-b49f-f676139b16a5"/>
    <ds:schemaRef ds:uri="http://www.w3.org/XML/1998/namespace"/>
  </ds:schemaRefs>
</ds:datastoreItem>
</file>

<file path=customXml/itemProps2.xml><?xml version="1.0" encoding="utf-8"?>
<ds:datastoreItem xmlns:ds="http://schemas.openxmlformats.org/officeDocument/2006/customXml" ds:itemID="{656F8E9E-9DD5-4D76-93C1-248919577C1F}">
  <ds:schemaRefs>
    <ds:schemaRef ds:uri="4cecae92-d326-45b1-80cf-0205f9ead9fa"/>
    <ds:schemaRef ds:uri="955c11f9-020b-4ea4-b49f-f676139b16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466EE0-959F-431F-97ED-A925EF99E9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RTI Corporate (White)</Template>
  <TotalTime>4248</TotalTime>
  <Words>2896</Words>
  <Application>Microsoft Office PowerPoint</Application>
  <PresentationFormat>On-screen Show (16:9)</PresentationFormat>
  <Paragraphs>715</Paragraphs>
  <Slides>30</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SimSun</vt:lpstr>
      <vt:lpstr>Arial</vt:lpstr>
      <vt:lpstr>Arial Narrow</vt:lpstr>
      <vt:lpstr>Calibri</vt:lpstr>
      <vt:lpstr>Courier New</vt:lpstr>
      <vt:lpstr>System Font Regular</vt:lpstr>
      <vt:lpstr>Times New Roman</vt:lpstr>
      <vt:lpstr>Verdana</vt:lpstr>
      <vt:lpstr>Wingdings</vt:lpstr>
      <vt:lpstr>RTI Corporate (White)</vt:lpstr>
      <vt:lpstr>RTI Corporate (Blue)</vt:lpstr>
      <vt:lpstr>North Carolina Health Association Economic Impact Analysis</vt:lpstr>
      <vt:lpstr>Table of Contents</vt:lpstr>
      <vt:lpstr>North Carolina health systems and hospitals are an economic powerhouse:</vt:lpstr>
      <vt:lpstr>North Carolina health systems and hospitals give back at scale:</vt:lpstr>
      <vt:lpstr>Methodology</vt:lpstr>
      <vt:lpstr>Methodology</vt:lpstr>
      <vt:lpstr>Hospital Composition and Workforce</vt:lpstr>
      <vt:lpstr>Approximately 67% of all hospitals are in metropolitan counties, and 50% of hospitals have between 50 and 199 beds. The average number of beds per hospital is 175. </vt:lpstr>
      <vt:lpstr>Hospital Workforce</vt:lpstr>
      <vt:lpstr>Economic Contributions</vt:lpstr>
      <vt:lpstr>IMPLAN measures three economic effects:</vt:lpstr>
      <vt:lpstr>In 2024, health system and hospital operations generated $52 billion in GDP impacts, and 464,000 jobs, or 6.7% of all positions in the state. </vt:lpstr>
      <vt:lpstr>Industry sectors with the largest employment impacts   </vt:lpstr>
      <vt:lpstr>Industries with the Largest GDP Impacts   </vt:lpstr>
      <vt:lpstr>In 2024, North Carolina health systems and hospitals provided $8.5 billion of community benefits.  </vt:lpstr>
      <vt:lpstr>Taxes and Fees</vt:lpstr>
      <vt:lpstr>Impact Summary for North Carolina’s Eastern Region </vt:lpstr>
      <vt:lpstr>Impact Summary for North Carolina’s Central Region </vt:lpstr>
      <vt:lpstr>Impact Summary for North Carolina’s Western Region </vt:lpstr>
      <vt:lpstr>Impact Summary for North Carolina’s North Central Region </vt:lpstr>
      <vt:lpstr>Impact Summary for North Carolina’s Southwest Region </vt:lpstr>
      <vt:lpstr>References</vt:lpstr>
      <vt:lpstr>References</vt:lpstr>
      <vt:lpstr>Appendix A: Construction Impacts</vt:lpstr>
      <vt:lpstr>Construction Impact Summary for North Carolina  </vt:lpstr>
      <vt:lpstr>Impact Summary for North Carolina’s Eastern Region </vt:lpstr>
      <vt:lpstr>Impact Summary for North Carolina’s Central Region </vt:lpstr>
      <vt:lpstr>Impact Summary for North Carolina’s Western Region </vt:lpstr>
      <vt:lpstr>Impact Summary for North Carolina’s North Central Region </vt:lpstr>
      <vt:lpstr>Impact Summary for North Carolina’s North Southwest Region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COVAX Evaluation Internal Team Kick-Off</dc:title>
  <dc:creator>Laura Morrison</dc:creator>
  <cp:lastModifiedBy>Dotson, Carly</cp:lastModifiedBy>
  <cp:revision>3</cp:revision>
  <cp:lastPrinted>2024-02-02T12:16:31Z</cp:lastPrinted>
  <dcterms:created xsi:type="dcterms:W3CDTF">2024-02-02T00:25:42Z</dcterms:created>
  <dcterms:modified xsi:type="dcterms:W3CDTF">2026-04-30T15:10:24Z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0x0101004CBD81E1639E104B897B7464782B49BF</vt:lpwstr>
  </property>
  <property fmtid="{D5CDD505-2E9C-101B-9397-08002B2CF9AE}" pid="3" name="MediaServiceImageTags">
    <vt:lpwstr/>
  </property>
</Properties>
</file>